
<file path=[Content_Types].xml><?xml version="1.0" encoding="utf-8"?>
<Types xmlns="http://schemas.openxmlformats.org/package/2006/content-types">
  <Default Extension="bin" ContentType="image/unknown"/>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03"/>
  </p:notesMasterIdLst>
  <p:sldIdLst>
    <p:sldId id="411" r:id="rId3"/>
    <p:sldId id="414" r:id="rId4"/>
    <p:sldId id="474" r:id="rId5"/>
    <p:sldId id="417" r:id="rId6"/>
    <p:sldId id="488" r:id="rId7"/>
    <p:sldId id="418" r:id="rId8"/>
    <p:sldId id="419" r:id="rId9"/>
    <p:sldId id="420" r:id="rId10"/>
    <p:sldId id="421" r:id="rId11"/>
    <p:sldId id="422" r:id="rId12"/>
    <p:sldId id="423" r:id="rId13"/>
    <p:sldId id="429" r:id="rId14"/>
    <p:sldId id="434" r:id="rId15"/>
    <p:sldId id="435" r:id="rId16"/>
    <p:sldId id="436" r:id="rId17"/>
    <p:sldId id="437" r:id="rId18"/>
    <p:sldId id="439" r:id="rId19"/>
    <p:sldId id="431" r:id="rId20"/>
    <p:sldId id="475" r:id="rId21"/>
    <p:sldId id="424" r:id="rId22"/>
    <p:sldId id="425" r:id="rId23"/>
    <p:sldId id="426" r:id="rId24"/>
    <p:sldId id="428" r:id="rId25"/>
    <p:sldId id="489" r:id="rId26"/>
    <p:sldId id="490" r:id="rId27"/>
    <p:sldId id="491" r:id="rId28"/>
    <p:sldId id="492" r:id="rId29"/>
    <p:sldId id="440" r:id="rId30"/>
    <p:sldId id="493" r:id="rId31"/>
    <p:sldId id="538" r:id="rId32"/>
    <p:sldId id="480" r:id="rId33"/>
    <p:sldId id="495" r:id="rId34"/>
    <p:sldId id="494" r:id="rId35"/>
    <p:sldId id="496" r:id="rId36"/>
    <p:sldId id="497" r:id="rId37"/>
    <p:sldId id="498" r:id="rId38"/>
    <p:sldId id="499" r:id="rId39"/>
    <p:sldId id="500" r:id="rId40"/>
    <p:sldId id="501" r:id="rId41"/>
    <p:sldId id="502" r:id="rId42"/>
    <p:sldId id="503" r:id="rId43"/>
    <p:sldId id="504" r:id="rId44"/>
    <p:sldId id="505" r:id="rId45"/>
    <p:sldId id="506" r:id="rId46"/>
    <p:sldId id="508" r:id="rId47"/>
    <p:sldId id="507" r:id="rId48"/>
    <p:sldId id="509" r:id="rId49"/>
    <p:sldId id="510" r:id="rId50"/>
    <p:sldId id="476" r:id="rId51"/>
    <p:sldId id="511" r:id="rId52"/>
    <p:sldId id="451" r:id="rId53"/>
    <p:sldId id="512" r:id="rId54"/>
    <p:sldId id="514" r:id="rId55"/>
    <p:sldId id="517" r:id="rId56"/>
    <p:sldId id="515" r:id="rId57"/>
    <p:sldId id="516" r:id="rId58"/>
    <p:sldId id="513" r:id="rId59"/>
    <p:sldId id="452" r:id="rId60"/>
    <p:sldId id="453" r:id="rId61"/>
    <p:sldId id="454" r:id="rId62"/>
    <p:sldId id="518" r:id="rId63"/>
    <p:sldId id="519" r:id="rId64"/>
    <p:sldId id="520" r:id="rId65"/>
    <p:sldId id="521" r:id="rId66"/>
    <p:sldId id="455" r:id="rId67"/>
    <p:sldId id="522" r:id="rId68"/>
    <p:sldId id="523" r:id="rId69"/>
    <p:sldId id="524" r:id="rId70"/>
    <p:sldId id="525" r:id="rId71"/>
    <p:sldId id="526" r:id="rId72"/>
    <p:sldId id="528" r:id="rId73"/>
    <p:sldId id="457" r:id="rId74"/>
    <p:sldId id="529" r:id="rId75"/>
    <p:sldId id="458" r:id="rId76"/>
    <p:sldId id="459" r:id="rId77"/>
    <p:sldId id="460" r:id="rId78"/>
    <p:sldId id="531" r:id="rId79"/>
    <p:sldId id="461" r:id="rId80"/>
    <p:sldId id="532" r:id="rId81"/>
    <p:sldId id="533" r:id="rId82"/>
    <p:sldId id="534" r:id="rId83"/>
    <p:sldId id="530" r:id="rId84"/>
    <p:sldId id="535" r:id="rId85"/>
    <p:sldId id="462" r:id="rId86"/>
    <p:sldId id="463" r:id="rId87"/>
    <p:sldId id="464" r:id="rId88"/>
    <p:sldId id="465" r:id="rId89"/>
    <p:sldId id="466" r:id="rId90"/>
    <p:sldId id="467" r:id="rId91"/>
    <p:sldId id="468" r:id="rId92"/>
    <p:sldId id="469" r:id="rId93"/>
    <p:sldId id="470" r:id="rId94"/>
    <p:sldId id="471" r:id="rId95"/>
    <p:sldId id="536" r:id="rId96"/>
    <p:sldId id="537" r:id="rId97"/>
    <p:sldId id="477" r:id="rId98"/>
    <p:sldId id="473" r:id="rId99"/>
    <p:sldId id="472" r:id="rId100"/>
    <p:sldId id="416" r:id="rId101"/>
    <p:sldId id="415"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2FF226-73C8-4E4D-82FE-948F61FC6A1D}">
          <p14:sldIdLst>
            <p14:sldId id="411"/>
            <p14:sldId id="414"/>
            <p14:sldId id="474"/>
          </p14:sldIdLst>
        </p14:section>
        <p14:section name="motivation" id="{1FBD2EF5-83AB-43A3-8D68-5AB08C73628D}">
          <p14:sldIdLst>
            <p14:sldId id="417"/>
            <p14:sldId id="488"/>
            <p14:sldId id="418"/>
            <p14:sldId id="419"/>
            <p14:sldId id="420"/>
            <p14:sldId id="421"/>
            <p14:sldId id="422"/>
            <p14:sldId id="423"/>
            <p14:sldId id="429"/>
            <p14:sldId id="434"/>
            <p14:sldId id="435"/>
            <p14:sldId id="436"/>
            <p14:sldId id="437"/>
            <p14:sldId id="439"/>
            <p14:sldId id="431"/>
            <p14:sldId id="475"/>
          </p14:sldIdLst>
        </p14:section>
        <p14:section name="graph intro" id="{1AC3FA1C-80B2-4B99-A812-53008AACDB14}">
          <p14:sldIdLst>
            <p14:sldId id="424"/>
            <p14:sldId id="425"/>
            <p14:sldId id="426"/>
          </p14:sldIdLst>
        </p14:section>
        <p14:section name="GNN" id="{7BFADB2D-5B97-48A6-AB9E-7A08F6E9B474}">
          <p14:sldIdLst>
            <p14:sldId id="428"/>
            <p14:sldId id="489"/>
            <p14:sldId id="490"/>
            <p14:sldId id="491"/>
            <p14:sldId id="492"/>
            <p14:sldId id="440"/>
            <p14:sldId id="493"/>
            <p14:sldId id="538"/>
            <p14:sldId id="480"/>
            <p14:sldId id="495"/>
            <p14:sldId id="494"/>
            <p14:sldId id="496"/>
            <p14:sldId id="497"/>
            <p14:sldId id="498"/>
            <p14:sldId id="499"/>
            <p14:sldId id="500"/>
            <p14:sldId id="501"/>
            <p14:sldId id="502"/>
            <p14:sldId id="503"/>
            <p14:sldId id="504"/>
            <p14:sldId id="505"/>
            <p14:sldId id="506"/>
            <p14:sldId id="508"/>
            <p14:sldId id="507"/>
            <p14:sldId id="509"/>
            <p14:sldId id="510"/>
          </p14:sldIdLst>
        </p14:section>
        <p14:section name="transformer" id="{6B23866D-3AB0-4D1B-8654-12FF48541992}">
          <p14:sldIdLst>
            <p14:sldId id="476"/>
            <p14:sldId id="511"/>
            <p14:sldId id="451"/>
            <p14:sldId id="512"/>
            <p14:sldId id="514"/>
            <p14:sldId id="517"/>
            <p14:sldId id="515"/>
            <p14:sldId id="516"/>
            <p14:sldId id="513"/>
            <p14:sldId id="452"/>
            <p14:sldId id="453"/>
            <p14:sldId id="454"/>
            <p14:sldId id="518"/>
            <p14:sldId id="519"/>
            <p14:sldId id="520"/>
            <p14:sldId id="521"/>
            <p14:sldId id="455"/>
            <p14:sldId id="522"/>
            <p14:sldId id="523"/>
            <p14:sldId id="524"/>
            <p14:sldId id="525"/>
            <p14:sldId id="526"/>
            <p14:sldId id="528"/>
            <p14:sldId id="457"/>
            <p14:sldId id="529"/>
            <p14:sldId id="458"/>
            <p14:sldId id="459"/>
            <p14:sldId id="460"/>
            <p14:sldId id="531"/>
            <p14:sldId id="461"/>
            <p14:sldId id="532"/>
            <p14:sldId id="533"/>
            <p14:sldId id="534"/>
            <p14:sldId id="530"/>
            <p14:sldId id="535"/>
            <p14:sldId id="462"/>
            <p14:sldId id="463"/>
            <p14:sldId id="464"/>
            <p14:sldId id="465"/>
            <p14:sldId id="466"/>
            <p14:sldId id="467"/>
            <p14:sldId id="468"/>
            <p14:sldId id="469"/>
            <p14:sldId id="470"/>
            <p14:sldId id="471"/>
            <p14:sldId id="536"/>
            <p14:sldId id="537"/>
          </p14:sldIdLst>
        </p14:section>
        <p14:section name="con" id="{01475962-840D-4BC9-A640-EFBF1A160145}">
          <p14:sldIdLst>
            <p14:sldId id="477"/>
            <p14:sldId id="473"/>
            <p14:sldId id="472"/>
            <p14:sldId id="416"/>
            <p14:sldId id="41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E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29" autoAdjust="0"/>
    <p:restoredTop sz="67260" autoAdjust="0"/>
  </p:normalViewPr>
  <p:slideViewPr>
    <p:cSldViewPr snapToGrid="0">
      <p:cViewPr varScale="1">
        <p:scale>
          <a:sx n="88" d="100"/>
          <a:sy n="88" d="100"/>
        </p:scale>
        <p:origin x="412"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EB32D-3EFC-443D-9FD5-44BA8F54B34E}" type="datetimeFigureOut">
              <a:rPr lang="zh-TW" altLang="en-US" smtClean="0"/>
              <a:t>2024/4/8</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F5DAF-6A0D-4EB6-BEE4-4A3D9B453FF2}" type="slidenum">
              <a:rPr lang="zh-TW" altLang="en-US" smtClean="0"/>
              <a:t>‹#›</a:t>
            </a:fld>
            <a:endParaRPr lang="zh-TW" altLang="en-US"/>
          </a:p>
        </p:txBody>
      </p:sp>
    </p:spTree>
    <p:extLst>
      <p:ext uri="{BB962C8B-B14F-4D97-AF65-F5344CB8AC3E}">
        <p14:creationId xmlns:p14="http://schemas.microsoft.com/office/powerpoint/2010/main" val="1748231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arxiv.org/abs/1607.06450"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4100AED0-7DB4-4CA5-BBA3-40C5D3F2C7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0116C8E4-DB89-440B-B754-DA86B45BAC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8436" name="灯片编号占位符 3">
            <a:extLst>
              <a:ext uri="{FF2B5EF4-FFF2-40B4-BE49-F238E27FC236}">
                <a16:creationId xmlns:a16="http://schemas.microsoft.com/office/drawing/2014/main" id="{1C1CEE0E-DD68-4EFC-BBFE-77D9564BF72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defRPr/>
            </a:pPr>
            <a:fld id="{0972743C-68F6-4523-A424-CB9EDABCD829}" type="slidenum">
              <a:rPr lang="zh-CN" altLang="en-US" sz="1300" smtClean="0">
                <a:solidFill>
                  <a:srgbClr val="000000"/>
                </a:solidFill>
                <a:latin typeface="Arial" panose="020B0604020202020204" pitchFamily="34" charset="0"/>
              </a:rPr>
              <a:pPr>
                <a:spcBef>
                  <a:spcPct val="0"/>
                </a:spcBef>
                <a:defRPr/>
              </a:pPr>
              <a:t>1</a:t>
            </a:fld>
            <a:endParaRPr lang="zh-CN" altLang="en-US" sz="1300">
              <a:solidFill>
                <a:srgbClr val="000000"/>
              </a:solidFill>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在</a:t>
            </a:r>
            <a:r>
              <a:rPr lang="en-US" altLang="zh-CN" dirty="0"/>
              <a:t>human activity</a:t>
            </a:r>
            <a:r>
              <a:rPr lang="zh-CN" altLang="en-US" dirty="0"/>
              <a:t>分析中，时空图可以用于动态人体骨架的建模。由两部分组成，</a:t>
            </a:r>
            <a:r>
              <a:rPr lang="en-US" altLang="zh-CN" dirty="0" err="1"/>
              <a:t>i</a:t>
            </a:r>
            <a:r>
              <a:rPr lang="en-US" altLang="zh-CN" dirty="0"/>
              <a:t>) </a:t>
            </a:r>
            <a:r>
              <a:rPr lang="zh-CN" altLang="en-US" dirty="0"/>
              <a:t>连接人体关节的空间骨架图，和 </a:t>
            </a:r>
            <a:r>
              <a:rPr lang="en-US" altLang="zh-CN" dirty="0"/>
              <a:t>ii) </a:t>
            </a:r>
            <a:r>
              <a:rPr lang="zh-CN" altLang="en-US" dirty="0"/>
              <a:t>时间路径图，有助于跟踪随时间变化的运动。</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73004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综上，随着传感、计算和通信技术的不断进步，我们越来越依赖于分析一系列非常大规模的网络：</a:t>
            </a:r>
          </a:p>
          <a:p>
            <a:pPr lvl="0"/>
            <a:r>
              <a:rPr lang="en-US" altLang="zh-CN" dirty="0"/>
              <a:t>1</a:t>
            </a:r>
            <a:r>
              <a:rPr lang="zh-CN" altLang="en-US" dirty="0"/>
              <a:t>）互联网和它连接计算机、电话，以及数量迅速增长的设备和系统（物联网）； </a:t>
            </a:r>
          </a:p>
          <a:p>
            <a:pPr lvl="0"/>
            <a:r>
              <a:rPr lang="en-US" altLang="zh-CN" dirty="0"/>
              <a:t>2</a:t>
            </a:r>
            <a:r>
              <a:rPr lang="zh-CN" altLang="en-US" dirty="0"/>
              <a:t>）大型信息网络，如万维网或在线社交网络； </a:t>
            </a:r>
          </a:p>
          <a:p>
            <a:pPr lvl="0"/>
            <a:r>
              <a:rPr lang="en-US" altLang="zh-CN" dirty="0"/>
              <a:t>3</a:t>
            </a:r>
            <a:r>
              <a:rPr lang="zh-CN" altLang="en-US" dirty="0"/>
              <a:t>）即使是已经存在了几十年的网络（例如，交通或电力网络）现在变得更加复杂，并且越来越成为数据驱动分析</a:t>
            </a:r>
            <a:r>
              <a:rPr lang="en-US" altLang="zh-CN" dirty="0"/>
              <a:t>/</a:t>
            </a:r>
            <a:r>
              <a:rPr lang="zh-CN" altLang="en-US" dirty="0"/>
              <a:t>优化的焦点。 </a:t>
            </a:r>
          </a:p>
          <a:p>
            <a:pPr lvl="0"/>
            <a:endParaRPr lang="zh-CN" altLang="en-US" dirty="0"/>
          </a:p>
          <a:p>
            <a:pPr lvl="0"/>
            <a:r>
              <a:rPr lang="zh-CN" altLang="en-US" dirty="0"/>
              <a:t>因此，</a:t>
            </a:r>
            <a:r>
              <a:rPr lang="en-US" altLang="zh-CN" dirty="0"/>
              <a:t>graph</a:t>
            </a:r>
            <a:r>
              <a:rPr lang="zh-CN" altLang="en-US" dirty="0"/>
              <a:t>作为一个</a:t>
            </a:r>
            <a:r>
              <a:rPr lang="en-US" altLang="zh-CN" dirty="0"/>
              <a:t>flexible</a:t>
            </a:r>
            <a:r>
              <a:rPr lang="zh-CN" altLang="en-US" dirty="0"/>
              <a:t>的结构表示方式，具有巨大的应用价值</a:t>
            </a:r>
            <a:r>
              <a:rPr lang="en-US" altLang="zh-CN" dirty="0"/>
              <a:t>【</a:t>
            </a:r>
            <a:r>
              <a:rPr lang="zh-CN" altLang="en-US" dirty="0"/>
              <a:t>区分网络和图</a:t>
            </a:r>
            <a:r>
              <a:rPr lang="en-US" altLang="zh-CN" dirty="0"/>
              <a:t>https://github.com/LiuChuang0059/Complex-Network】</a:t>
            </a: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01401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近年来，深度学习席卷各个领域：图像识别、语音识别、自动驾驶、图像生成、文本生成</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90267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最为人熟知的</a:t>
            </a:r>
            <a:r>
              <a:rPr lang="en-US" altLang="zh-CN" dirty="0"/>
              <a:t>DL</a:t>
            </a:r>
            <a:r>
              <a:rPr lang="zh-CN" altLang="en-US" dirty="0"/>
              <a:t>应用就是</a:t>
            </a:r>
            <a:r>
              <a:rPr lang="en-US" altLang="zh-CN" dirty="0"/>
              <a:t>image recognition</a:t>
            </a:r>
            <a:r>
              <a:rPr lang="zh-CN" altLang="en-US" dirty="0"/>
              <a:t>。到</a:t>
            </a:r>
            <a:r>
              <a:rPr lang="en-US" altLang="zh-CN" dirty="0"/>
              <a:t>2017</a:t>
            </a:r>
            <a:r>
              <a:rPr lang="zh-CN" altLang="en-US" dirty="0"/>
              <a:t>年的时候，通过</a:t>
            </a:r>
            <a:r>
              <a:rPr lang="en-US" altLang="zh-CN" dirty="0" err="1"/>
              <a:t>imagenet</a:t>
            </a:r>
            <a:r>
              <a:rPr lang="zh-CN" altLang="en-US" dirty="0"/>
              <a:t>实现的图像识别，错误率已低于</a:t>
            </a:r>
            <a:r>
              <a:rPr lang="en-US" altLang="zh-CN" dirty="0"/>
              <a:t>2.2%</a:t>
            </a:r>
            <a:r>
              <a:rPr lang="zh-CN" altLang="en-US" dirty="0"/>
              <a:t>。 </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71268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那么问题来了，在</a:t>
            </a:r>
            <a:r>
              <a:rPr lang="en-US" altLang="zh-CN" dirty="0"/>
              <a:t>graph</a:t>
            </a:r>
            <a:r>
              <a:rPr lang="zh-CN" altLang="en-US" dirty="0"/>
              <a:t>结构上可以引入</a:t>
            </a:r>
            <a:r>
              <a:rPr lang="en-US" altLang="zh-CN" dirty="0"/>
              <a:t>deep learning</a:t>
            </a:r>
            <a:r>
              <a:rPr lang="zh-CN" altLang="en-US" dirty="0"/>
              <a:t>吗？</a:t>
            </a:r>
          </a:p>
          <a:p>
            <a:pPr lvl="0"/>
            <a:endParaRPr lang="zh-CN" altLang="en-US" dirty="0"/>
          </a:p>
          <a:p>
            <a:pPr lvl="0"/>
            <a:r>
              <a:rPr lang="zh-CN" altLang="en-US" dirty="0"/>
              <a:t>接下来，我们就将结合大家熟知的图像识别问题，来介绍</a:t>
            </a:r>
            <a:r>
              <a:rPr lang="en-US" altLang="zh-CN" dirty="0"/>
              <a:t>graph</a:t>
            </a:r>
            <a:r>
              <a:rPr lang="zh-CN" altLang="en-US" dirty="0"/>
              <a:t>图结构上的深度学习。</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86796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首先我们从图像分类问题开始。图像分类是计算机视觉中最基础的任务。</a:t>
            </a:r>
          </a:p>
          <a:p>
            <a:pPr lvl="0"/>
            <a:endParaRPr lang="zh-CN" altLang="en-US" dirty="0"/>
          </a:p>
          <a:p>
            <a:pPr lvl="0"/>
            <a:r>
              <a:rPr lang="zh-CN" altLang="en-US" dirty="0"/>
              <a:t>图像分类顾名思义就是一个模式分类问题，它的目标是将不同的图像，划分到不同的类别，实现最小的分类误差。</a:t>
            </a:r>
          </a:p>
          <a:p>
            <a:pPr lvl="0"/>
            <a:endParaRPr lang="zh-CN" altLang="en-US" dirty="0"/>
          </a:p>
          <a:p>
            <a:pPr lvl="0"/>
            <a:r>
              <a:rPr lang="zh-CN" altLang="en-US" dirty="0"/>
              <a:t>比较常见的包括</a:t>
            </a:r>
            <a:r>
              <a:rPr lang="zh-CN" altLang="en-US" b="1" dirty="0"/>
              <a:t>同物种分类</a:t>
            </a:r>
            <a:r>
              <a:rPr lang="zh-CN" altLang="en-US" dirty="0"/>
              <a:t>（</a:t>
            </a:r>
            <a:r>
              <a:rPr lang="zh-CN" altLang="en-US" b="1" dirty="0"/>
              <a:t>猫</a:t>
            </a:r>
            <a:r>
              <a:rPr lang="en-US" altLang="zh-CN" b="1" dirty="0"/>
              <a:t>/</a:t>
            </a:r>
            <a:r>
              <a:rPr lang="zh-CN" altLang="en-US" b="1" dirty="0"/>
              <a:t>狗分类）</a:t>
            </a:r>
            <a:r>
              <a:rPr lang="zh-CN" altLang="en-US" dirty="0"/>
              <a:t>、</a:t>
            </a:r>
            <a:r>
              <a:rPr lang="zh-CN" altLang="en-US" b="1" dirty="0"/>
              <a:t>跨物种的语义级别图像分类</a:t>
            </a:r>
            <a:r>
              <a:rPr lang="zh-CN" altLang="en-US" dirty="0"/>
              <a:t>（它是在不同物种的层次上识别不同类别的对象）。</a:t>
            </a:r>
            <a:endParaRPr lang="en-US" altLang="zh-CN" dirty="0"/>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其中，</a:t>
            </a:r>
            <a:r>
              <a:rPr lang="zh-CN"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跨物种的语义级别图像分类问题</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可以采用</a:t>
            </a:r>
            <a:r>
              <a:rPr lang="zh-CN" altLang="zh-CN" sz="1800" kern="100" dirty="0">
                <a:solidFill>
                  <a:srgbClr val="000000"/>
                </a:solidFill>
                <a:effectLst/>
                <a:highlight>
                  <a:srgbClr val="FFFF00"/>
                </a:highlight>
                <a:latin typeface="DengXian" panose="02010600030101010101" pitchFamily="2" charset="-122"/>
                <a:ea typeface="DengXian" panose="02010600030101010101" pitchFamily="2" charset="-122"/>
                <a:cs typeface="Times New Roman" panose="02020603050405020304" pitchFamily="18" charset="0"/>
              </a:rPr>
              <a:t>基于图（结构）的智能分类方法</a:t>
            </a:r>
            <a:r>
              <a:rPr lang="en-US" altLang="zh-CN" sz="1800" kern="100" dirty="0">
                <a:solidFill>
                  <a:srgbClr val="000000"/>
                </a:solidFill>
                <a:effectLst/>
                <a:highlight>
                  <a:srgbClr val="FFFF00"/>
                </a:highlight>
                <a:latin typeface="DengXian" panose="02010600030101010101" pitchFamily="2" charset="-122"/>
                <a:ea typeface="DengXian" panose="02010600030101010101" pitchFamily="2" charset="-122"/>
                <a:cs typeface="Times New Roman" panose="02020603050405020304" pitchFamily="18" charset="0"/>
              </a:rPr>
              <a:t>graph-wise classification</a:t>
            </a:r>
            <a:r>
              <a:rPr lang="zh-CN" altLang="zh-CN" sz="1800" kern="100" dirty="0">
                <a:solidFill>
                  <a:srgbClr val="000000"/>
                </a:solidFill>
                <a:effectLst/>
                <a:highlight>
                  <a:srgbClr val="FFFF00"/>
                </a:highlight>
                <a:latin typeface="DengXian" panose="02010600030101010101" pitchFamily="2" charset="-122"/>
                <a:ea typeface="DengXian" panose="02010600030101010101" pitchFamily="2" charset="-122"/>
                <a:cs typeface="Times New Roman" panose="02020603050405020304" pitchFamily="18" charset="0"/>
              </a:rPr>
              <a:t>解决</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，例如点云分类（</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point cloud classification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）方法。点云分类是将点云作为整个</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结构的输入，然后判断该点云属于哪一类物品。</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比如工具内部（杯子、桌子、车子等），</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都是完全不同的物种，这些都是语义上完全可以区分的对象</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。这种</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分类任务，</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就</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可以看作是一个</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跨物种的语义级别图像分类问题</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15463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另外就是</a:t>
            </a:r>
            <a:r>
              <a:rPr lang="zh-CN"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顶点分类</a:t>
            </a:r>
            <a:r>
              <a:rPr lang="en-US"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vertex-wise classification</a:t>
            </a:r>
            <a:r>
              <a:rPr lang="zh-CN"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方法，</a:t>
            </a:r>
            <a:r>
              <a:rPr lang="zh-CN" altLang="en-US"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该方法</a:t>
            </a:r>
            <a:r>
              <a:rPr lang="zh-CN"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需要针对每个</a:t>
            </a:r>
            <a:r>
              <a:rPr lang="en-US"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中的节点进行分类。这是一种细粒度的分类。</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r>
              <a:rPr lang="en-US" altLang="zh-CN" dirty="0"/>
              <a:t> </a:t>
            </a:r>
          </a:p>
          <a:p>
            <a:pPr lvl="0"/>
            <a:r>
              <a:rPr lang="zh-CN" altLang="en-US" dirty="0"/>
              <a:t>这类方法在图像语义分割和社交网络中都有应用</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9312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图像语义分割不仅仅需要对每一个</a:t>
            </a:r>
            <a:r>
              <a:rPr lang="en-US" altLang="zh-CN" dirty="0"/>
              <a:t>pixel</a:t>
            </a:r>
            <a:r>
              <a:rPr lang="zh-CN" altLang="en-US" dirty="0"/>
              <a:t>分类，比如是</a:t>
            </a:r>
            <a:r>
              <a:rPr lang="en-US" altLang="zh-CN" dirty="0"/>
              <a:t>person</a:t>
            </a:r>
            <a:r>
              <a:rPr lang="zh-CN" altLang="en-US" dirty="0"/>
              <a:t>、</a:t>
            </a:r>
            <a:r>
              <a:rPr lang="en-US" altLang="zh-CN" dirty="0"/>
              <a:t>ground</a:t>
            </a:r>
            <a:r>
              <a:rPr lang="zh-CN" altLang="en-US" dirty="0"/>
              <a:t>、</a:t>
            </a:r>
            <a:r>
              <a:rPr lang="en-US" altLang="zh-CN" dirty="0"/>
              <a:t>tree</a:t>
            </a:r>
            <a:r>
              <a:rPr lang="zh-CN" altLang="en-US" dirty="0"/>
              <a:t>、</a:t>
            </a:r>
            <a:r>
              <a:rPr lang="en-US" altLang="zh-CN" dirty="0" err="1"/>
              <a:t>motercycle</a:t>
            </a:r>
            <a:r>
              <a:rPr lang="zh-CN" altLang="en-US" dirty="0"/>
              <a:t>等类别中的哪一类，此外还需要识别不同个体，比如重叠的人需要</a:t>
            </a:r>
            <a:r>
              <a:rPr lang="en-US" altLang="zh-CN" dirty="0"/>
              <a:t>detect</a:t>
            </a:r>
            <a:r>
              <a:rPr lang="zh-CN" altLang="en-US" dirty="0"/>
              <a:t>出分别属于站在前面还是站在后面的人。</a:t>
            </a:r>
            <a:r>
              <a:rPr lang="zh-CN" altLang="zh-CN" sz="1800" dirty="0">
                <a:solidFill>
                  <a:srgbClr val="000000"/>
                </a:solidFill>
                <a:effectLst/>
                <a:ea typeface="DengXian" panose="02010600030101010101" pitchFamily="2" charset="-122"/>
                <a:cs typeface="Times New Roman" panose="02020603050405020304" pitchFamily="18" charset="0"/>
              </a:rPr>
              <a:t>对应到</a:t>
            </a:r>
            <a:r>
              <a:rPr lang="en-US" altLang="zh-CN" sz="1800" dirty="0">
                <a:solidFill>
                  <a:srgbClr val="000000"/>
                </a:solidFill>
                <a:effectLst/>
                <a:ea typeface="DengXian" panose="02010600030101010101" pitchFamily="2" charset="-122"/>
                <a:cs typeface="Times New Roman" panose="02020603050405020304" pitchFamily="18" charset="0"/>
              </a:rPr>
              <a:t>graph</a:t>
            </a:r>
            <a:r>
              <a:rPr lang="zh-CN" altLang="zh-CN" sz="1800" dirty="0">
                <a:solidFill>
                  <a:srgbClr val="000000"/>
                </a:solidFill>
                <a:effectLst/>
                <a:ea typeface="DengXian" panose="02010600030101010101" pitchFamily="2" charset="-122"/>
                <a:cs typeface="Times New Roman" panose="02020603050405020304" pitchFamily="18" charset="0"/>
              </a:rPr>
              <a:t>上，就是</a:t>
            </a:r>
            <a:r>
              <a:rPr lang="en-US" altLang="zh-CN" sz="1800" dirty="0">
                <a:solidFill>
                  <a:srgbClr val="000000"/>
                </a:solidFill>
                <a:effectLst/>
                <a:ea typeface="DengXian" panose="02010600030101010101" pitchFamily="2" charset="-122"/>
                <a:cs typeface="Times New Roman" panose="02020603050405020304" pitchFamily="18" charset="0"/>
              </a:rPr>
              <a:t>vertex-wise classification</a:t>
            </a:r>
            <a:r>
              <a:rPr lang="zh-CN" altLang="en-US" sz="1800" dirty="0">
                <a:solidFill>
                  <a:srgbClr val="000000"/>
                </a:solidFill>
                <a:effectLst/>
                <a:ea typeface="DengXian" panose="02010600030101010101" pitchFamily="2" charset="-122"/>
                <a:cs typeface="Times New Roman" panose="02020603050405020304" pitchFamily="18" charset="0"/>
              </a:rPr>
              <a:t>顶点分类</a:t>
            </a:r>
            <a:r>
              <a:rPr lang="zh-CN" altLang="zh-CN" sz="1800" dirty="0">
                <a:solidFill>
                  <a:srgbClr val="000000"/>
                </a:solidFill>
                <a:effectLst/>
                <a:ea typeface="DengXian" panose="02010600030101010101" pitchFamily="2" charset="-122"/>
                <a:cs typeface="Times New Roman" panose="02020603050405020304" pitchFamily="18" charset="0"/>
              </a:rPr>
              <a:t>。</a:t>
            </a:r>
            <a:endParaRPr lang="en-US" altLang="zh-CN" sz="1800" dirty="0">
              <a:solidFill>
                <a:srgbClr val="000000"/>
              </a:solidFill>
              <a:effectLst/>
              <a:ea typeface="DengXian" panose="02010600030101010101" pitchFamily="2" charset="-122"/>
              <a:cs typeface="Times New Roman" panose="02020603050405020304" pitchFamily="18" charset="0"/>
            </a:endParaRPr>
          </a:p>
          <a:p>
            <a:pPr lvl="0"/>
            <a:endParaRPr lang="en-US" altLang="zh-CN" sz="1800" dirty="0">
              <a:solidFill>
                <a:srgbClr val="000000"/>
              </a:solidFill>
              <a:effectLst/>
              <a:ea typeface="DengXian" panose="02010600030101010101" pitchFamily="2" charset="-122"/>
              <a:cs typeface="Times New Roman" panose="02020603050405020304" pitchFamily="18" charset="0"/>
            </a:endParaRPr>
          </a:p>
          <a:p>
            <a:pPr lvl="0"/>
            <a:r>
              <a:rPr lang="zh-CN" altLang="en-US" dirty="0"/>
              <a:t>社交网络中，比如针对美国大选构建的社交网络，用顶点分类方法，可以</a:t>
            </a:r>
            <a:r>
              <a:rPr lang="zh-CN" altLang="zh-CN" sz="1800" dirty="0">
                <a:solidFill>
                  <a:srgbClr val="000000"/>
                </a:solidFill>
                <a:effectLst/>
                <a:ea typeface="DengXian" panose="02010600030101010101" pitchFamily="2" charset="-122"/>
                <a:cs typeface="Times New Roman" panose="02020603050405020304" pitchFamily="18" charset="0"/>
              </a:rPr>
              <a:t>根据用户的数据和关系链接，在已知某些用户的偏向信息前提下，</a:t>
            </a:r>
            <a:r>
              <a:rPr lang="zh-CN" altLang="en-US" sz="1800" dirty="0">
                <a:solidFill>
                  <a:srgbClr val="000000"/>
                </a:solidFill>
                <a:effectLst/>
                <a:ea typeface="DengXian" panose="02010600030101010101" pitchFamily="2" charset="-122"/>
                <a:cs typeface="Times New Roman" panose="02020603050405020304" pitchFamily="18" charset="0"/>
              </a:rPr>
              <a:t>可以</a:t>
            </a:r>
            <a:r>
              <a:rPr lang="zh-CN" altLang="zh-CN" sz="1800" dirty="0">
                <a:solidFill>
                  <a:srgbClr val="000000"/>
                </a:solidFill>
                <a:effectLst/>
                <a:ea typeface="DengXian" panose="02010600030101010101" pitchFamily="2" charset="-122"/>
                <a:cs typeface="Times New Roman" panose="02020603050405020304" pitchFamily="18" charset="0"/>
              </a:rPr>
              <a:t>预测其他用户的投票结果</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96836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en-US" dirty="0"/>
              <a:t>了解以上</a:t>
            </a:r>
            <a:r>
              <a:rPr lang="en-US" altLang="zh-CN" dirty="0"/>
              <a:t>graph</a:t>
            </a:r>
            <a:r>
              <a:rPr lang="zh-CN" altLang="en-US" dirty="0"/>
              <a:t>图结构上的典型深度学习任务后，</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如何设计</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上的</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neural network</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呢？</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对于</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1D audio signal</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2D image signal</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来说，大家熟知的就是</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CNN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网络，然而这些</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regular structure</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结构数据上设计的</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CNN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在</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这样的</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irregular</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结构上是无法使用的</a:t>
            </a:r>
            <a:r>
              <a:rPr lang="zh-CN" altLang="en-US"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（可以对比介绍下</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image</a:t>
            </a:r>
            <a:r>
              <a:rPr lang="zh-CN" altLang="en-US"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的数据结构与</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en-US"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的数据结构，介绍区别与联系）</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lvl="0"/>
            <a:r>
              <a:rPr lang="zh-CN" altLang="en-US" dirty="0"/>
              <a:t>那么如何设计</a:t>
            </a:r>
            <a:r>
              <a:rPr lang="en-US" altLang="zh-CN" dirty="0"/>
              <a:t>graph</a:t>
            </a:r>
            <a:r>
              <a:rPr lang="zh-CN" altLang="en-US" dirty="0"/>
              <a:t>上的</a:t>
            </a:r>
            <a:r>
              <a:rPr lang="en-US" altLang="zh-CN" dirty="0"/>
              <a:t>neural network</a:t>
            </a:r>
            <a:r>
              <a:rPr lang="zh-CN" altLang="en-US" dirty="0"/>
              <a:t>，是</a:t>
            </a:r>
            <a:r>
              <a:rPr lang="en-US" altLang="zh-CN" dirty="0"/>
              <a:t>graph</a:t>
            </a:r>
            <a:r>
              <a:rPr lang="zh-CN" altLang="en-US" dirty="0"/>
              <a:t>上进行深度学习的关键，也是目前的热门研究领域。</a:t>
            </a:r>
            <a:r>
              <a:rPr lang="zh-CN" altLang="en-US" b="1" dirty="0"/>
              <a:t>引言就到这里，有同学来试着总结下，为什么需要发展</a:t>
            </a:r>
            <a:r>
              <a:rPr lang="en-US" altLang="zh-CN" b="1" dirty="0"/>
              <a:t>GNN</a:t>
            </a:r>
            <a:r>
              <a:rPr lang="zh-CN" altLang="en-US" b="1" dirty="0"/>
              <a:t>吗？</a:t>
            </a:r>
            <a:endParaRPr lang="en-US" altLang="zh-CN" b="1"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14763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zh-CN" sz="1800" dirty="0">
                <a:solidFill>
                  <a:srgbClr val="000000"/>
                </a:solidFill>
                <a:effectLst/>
                <a:ea typeface="DengXian" panose="02010600030101010101" pitchFamily="2" charset="-122"/>
                <a:cs typeface="Times New Roman" panose="02020603050405020304" pitchFamily="18" charset="0"/>
              </a:rPr>
              <a:t>我们来看</a:t>
            </a:r>
            <a:r>
              <a:rPr lang="en-US" altLang="zh-CN" sz="1800" dirty="0">
                <a:solidFill>
                  <a:srgbClr val="000000"/>
                </a:solidFill>
                <a:effectLst/>
                <a:ea typeface="DengXian" panose="02010600030101010101" pitchFamily="2" charset="-122"/>
                <a:cs typeface="Times New Roman" panose="02020603050405020304" pitchFamily="18" charset="0"/>
              </a:rPr>
              <a:t>graph</a:t>
            </a:r>
            <a:r>
              <a:rPr lang="zh-CN" altLang="zh-CN" sz="1800" dirty="0">
                <a:solidFill>
                  <a:srgbClr val="000000"/>
                </a:solidFill>
                <a:effectLst/>
                <a:ea typeface="DengXian" panose="02010600030101010101" pitchFamily="2" charset="-122"/>
                <a:cs typeface="Times New Roman" panose="02020603050405020304" pitchFamily="18" charset="0"/>
              </a:rPr>
              <a:t>的</a:t>
            </a:r>
            <a:r>
              <a:rPr lang="en-US" altLang="zh-CN" sz="1800" dirty="0">
                <a:solidFill>
                  <a:srgbClr val="000000"/>
                </a:solidFill>
                <a:effectLst/>
                <a:ea typeface="DengXian" panose="02010600030101010101" pitchFamily="2" charset="-122"/>
                <a:cs typeface="Times New Roman" panose="02020603050405020304" pitchFamily="18" charset="0"/>
              </a:rPr>
              <a:t>basic</a:t>
            </a:r>
            <a:r>
              <a:rPr lang="zh-CN" altLang="zh-CN" sz="1800" dirty="0">
                <a:solidFill>
                  <a:srgbClr val="000000"/>
                </a:solidFill>
                <a:effectLst/>
                <a:ea typeface="DengXian" panose="02010600030101010101" pitchFamily="2" charset="-122"/>
                <a:cs typeface="Times New Roman" panose="02020603050405020304" pitchFamily="18" charset="0"/>
              </a:rPr>
              <a:t>概念</a:t>
            </a:r>
            <a:r>
              <a:rPr lang="zh-CN" altLang="en-US" sz="1800" dirty="0">
                <a:solidFill>
                  <a:srgbClr val="000000"/>
                </a:solidFill>
                <a:effectLst/>
                <a:ea typeface="DengXian" panose="02010600030101010101" pitchFamily="2" charset="-122"/>
                <a:cs typeface="Times New Roman" panose="02020603050405020304" pitchFamily="18" charset="0"/>
              </a:rPr>
              <a:t>和一些典型例子</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45229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我们将从如下四个部分为大家介绍图神经网络</a:t>
            </a:r>
            <a:endParaRPr lang="en-US" altLang="zh-CN" dirty="0"/>
          </a:p>
          <a:p>
            <a:pPr lvl="0"/>
            <a:endParaRPr lang="en-US" altLang="zh-CN" dirty="0"/>
          </a:p>
          <a:p>
            <a:pPr lvl="0"/>
            <a:r>
              <a:rPr lang="zh-CN" altLang="zh-CN" sz="1800" dirty="0">
                <a:solidFill>
                  <a:srgbClr val="000000"/>
                </a:solidFill>
                <a:effectLst/>
                <a:ea typeface="DengXian" panose="02010600030101010101" pitchFamily="2" charset="-122"/>
                <a:cs typeface="Times New Roman" panose="02020603050405020304" pitchFamily="18" charset="0"/>
              </a:rPr>
              <a:t>首先，我们将从图神经网络兴起的原因，带大家认识图神经网络这一热门研究领域；接着，我们将以图神经网络的几个经典网络架构为例，为大家梳理图神经网络发展的脉络；</a:t>
            </a:r>
            <a:r>
              <a:rPr lang="zh-CN" altLang="zh-CN" sz="1800" b="1" dirty="0">
                <a:solidFill>
                  <a:srgbClr val="000000"/>
                </a:solidFill>
                <a:effectLst/>
                <a:ea typeface="DengXian" panose="02010600030101010101" pitchFamily="2" charset="-122"/>
                <a:cs typeface="Times New Roman" panose="02020603050405020304" pitchFamily="18" charset="0"/>
              </a:rPr>
              <a:t>其中包括最为大家熟知的</a:t>
            </a:r>
            <a:r>
              <a:rPr lang="en-US" altLang="zh-CN" sz="1800" b="1" dirty="0">
                <a:solidFill>
                  <a:srgbClr val="000000"/>
                </a:solidFill>
                <a:effectLst/>
                <a:ea typeface="DengXian" panose="02010600030101010101" pitchFamily="2" charset="-122"/>
                <a:cs typeface="Times New Roman" panose="02020603050405020304" pitchFamily="18" charset="0"/>
              </a:rPr>
              <a:t>transformer</a:t>
            </a:r>
            <a:r>
              <a:rPr lang="zh-CN" altLang="zh-CN" sz="1800" b="1" dirty="0">
                <a:solidFill>
                  <a:srgbClr val="000000"/>
                </a:solidFill>
                <a:effectLst/>
                <a:ea typeface="DengXian" panose="02010600030101010101" pitchFamily="2" charset="-122"/>
                <a:cs typeface="Times New Roman" panose="02020603050405020304" pitchFamily="18" charset="0"/>
              </a:rPr>
              <a:t>，从底层逻辑上来说也属于</a:t>
            </a:r>
            <a:r>
              <a:rPr lang="en-US" altLang="zh-CN" sz="1800" b="1" dirty="0">
                <a:solidFill>
                  <a:srgbClr val="000000"/>
                </a:solidFill>
                <a:effectLst/>
                <a:ea typeface="DengXian" panose="02010600030101010101" pitchFamily="2" charset="-122"/>
                <a:cs typeface="Times New Roman" panose="02020603050405020304" pitchFamily="18" charset="0"/>
              </a:rPr>
              <a:t>GNN</a:t>
            </a:r>
            <a:r>
              <a:rPr lang="zh-CN" altLang="zh-CN" sz="1800" b="1" dirty="0">
                <a:solidFill>
                  <a:srgbClr val="000000"/>
                </a:solidFill>
                <a:effectLst/>
                <a:ea typeface="DengXian" panose="02010600030101010101" pitchFamily="2" charset="-122"/>
                <a:cs typeface="Times New Roman" panose="02020603050405020304" pitchFamily="18" charset="0"/>
              </a:rPr>
              <a:t>的范畴</a:t>
            </a:r>
            <a:r>
              <a:rPr lang="zh-CN" altLang="zh-CN" sz="1800" dirty="0">
                <a:solidFill>
                  <a:srgbClr val="000000"/>
                </a:solidFill>
                <a:effectLst/>
                <a:ea typeface="DengXian" panose="02010600030101010101" pitchFamily="2" charset="-122"/>
                <a:cs typeface="Times New Roman" panose="02020603050405020304" pitchFamily="18" charset="0"/>
              </a:rPr>
              <a:t>；最后是对</a:t>
            </a:r>
            <a:r>
              <a:rPr lang="en-US" altLang="zh-CN" sz="1800" dirty="0">
                <a:solidFill>
                  <a:srgbClr val="000000"/>
                </a:solidFill>
                <a:effectLst/>
                <a:ea typeface="DengXian" panose="02010600030101010101" pitchFamily="2" charset="-122"/>
                <a:cs typeface="Times New Roman" panose="02020603050405020304" pitchFamily="18" charset="0"/>
              </a:rPr>
              <a:t>GNN</a:t>
            </a:r>
            <a:r>
              <a:rPr lang="zh-CN" altLang="zh-CN" sz="1800" dirty="0">
                <a:solidFill>
                  <a:srgbClr val="000000"/>
                </a:solidFill>
                <a:effectLst/>
                <a:ea typeface="DengXian" panose="02010600030101010101" pitchFamily="2" charset="-122"/>
                <a:cs typeface="Times New Roman" panose="02020603050405020304" pitchFamily="18" charset="0"/>
              </a:rPr>
              <a:t>领域发展的展望，带大家了解目前</a:t>
            </a:r>
            <a:r>
              <a:rPr lang="en-US" altLang="zh-CN" sz="1800" dirty="0">
                <a:solidFill>
                  <a:srgbClr val="000000"/>
                </a:solidFill>
                <a:effectLst/>
                <a:ea typeface="DengXian" panose="02010600030101010101" pitchFamily="2" charset="-122"/>
                <a:cs typeface="Times New Roman" panose="02020603050405020304" pitchFamily="18" charset="0"/>
              </a:rPr>
              <a:t>GNN</a:t>
            </a:r>
            <a:r>
              <a:rPr lang="zh-CN" altLang="zh-CN" sz="1800" dirty="0">
                <a:solidFill>
                  <a:srgbClr val="000000"/>
                </a:solidFill>
                <a:effectLst/>
                <a:ea typeface="DengXian" panose="02010600030101010101" pitchFamily="2" charset="-122"/>
                <a:cs typeface="Times New Roman" panose="02020603050405020304" pitchFamily="18" charset="0"/>
              </a:rPr>
              <a:t>的痛点问题和发展方向。</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7778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简而言之地说，</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结构，</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可以是给定的，也可以是基于数据学习到的</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例如，</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在研究社交网络、交通网络或通信网络时，</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是已知的</a:t>
            </a:r>
            <a:r>
              <a:rPr lang="zh-CN" altLang="en-US"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，给定的</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然而在某些场景下（城市、人脑），</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是未知的，或我们希望修改现有</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来构造的</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。比如，从节点属性来构造图，</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就</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可以构造一个基于节点属性的图。</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典型的情况就是：可以基于</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传感器中的位置网络，</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把网络中</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相似</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属性的节点</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构建成图；</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或者，从</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传感器网络的</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data sample</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数据样本</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中学习图结构</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从数据样本中学习图结构</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，就是</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在收集了一段时间内的信号观察结果</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后</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，我们可以构造</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出“</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与观察到的信号</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以某种方式</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匹配</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的图表。</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其中</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 data</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，是</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节点上的信号</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，图形信号的定义</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取决于应用场景</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application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在表示物理传感器的</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中，图信号可以是测量值（例如温度）； 在一个表示机器学习数据集的图中，信号可能表示标签信息； 在图像中，像素强度可以作为图信号，等等。</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50082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比如一个无向、带权的</a:t>
                </a:r>
                <a:r>
                  <a:rPr lang="en-US" altLang="zh-CN" dirty="0"/>
                  <a:t>graph</a:t>
                </a:r>
                <a:r>
                  <a:rPr lang="zh-CN" altLang="en-US" dirty="0"/>
                  <a:t>会包含顶点集</a:t>
                </a:r>
                <a14:m>
                  <m:oMath xmlns:m="http://schemas.openxmlformats.org/officeDocument/2006/math">
                    <m:r>
                      <a:rPr lang="en-US" altLang="zh-CN" sz="1200" smtClean="0">
                        <a:latin typeface="Cambria Math" panose="02040503050406030204" pitchFamily="18" charset="0"/>
                      </a:rPr>
                      <m:t>𝒱</m:t>
                    </m:r>
                  </m:oMath>
                </a14:m>
                <a:r>
                  <a:rPr lang="zh-CN" altLang="en-US" dirty="0"/>
                  <a:t>和边集</a:t>
                </a:r>
                <a14:m>
                  <m:oMath xmlns:m="http://schemas.openxmlformats.org/officeDocument/2006/math">
                    <m:r>
                      <a:rPr lang="en-US" altLang="zh-CN" sz="1200" smtClean="0">
                        <a:latin typeface="Cambria Math" panose="02040503050406030204" pitchFamily="18" charset="0"/>
                      </a:rPr>
                      <m:t>ℰ</m:t>
                    </m:r>
                  </m:oMath>
                </a14:m>
                <a:r>
                  <a:rPr lang="zh-CN" altLang="en-US" dirty="0"/>
                  <a:t>，其中某一条边</a:t>
                </a:r>
                <a14:m>
                  <m:oMath xmlns:m="http://schemas.openxmlformats.org/officeDocument/2006/math">
                    <m:r>
                      <m:rPr>
                        <m:sty m:val="p"/>
                      </m:rPr>
                      <a:rPr lang="en-US" altLang="zh-CN" sz="1200" b="0" i="0" smtClean="0">
                        <a:latin typeface="Cambria Math" panose="02040503050406030204" pitchFamily="18" charset="0"/>
                      </a:rPr>
                      <m:t>e</m:t>
                    </m:r>
                    <m:r>
                      <a:rPr lang="en-US" altLang="zh-CN" sz="1200" b="0" i="1" smtClean="0">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rPr>
                      <m:t>𝑣</m:t>
                    </m:r>
                    <m:r>
                      <a:rPr lang="en-US" altLang="zh-CN" sz="1200" b="0" i="1" baseline="-25000" smtClean="0">
                        <a:latin typeface="Cambria Math" panose="02040503050406030204" pitchFamily="18" charset="0"/>
                        <a:ea typeface="Cambria Math" panose="02040503050406030204" pitchFamily="18" charset="0"/>
                      </a:rPr>
                      <m:t>𝑖</m:t>
                    </m:r>
                    <m:r>
                      <a:rPr lang="en-US" altLang="zh-CN" sz="1200" b="0" i="1" smtClean="0">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rPr>
                      <m:t>𝑣</m:t>
                    </m:r>
                    <m:r>
                      <a:rPr lang="en-US" altLang="zh-CN" sz="1200" b="0" i="1" baseline="-25000" smtClean="0">
                        <a:latin typeface="Cambria Math" panose="02040503050406030204" pitchFamily="18" charset="0"/>
                        <a:ea typeface="Cambria Math" panose="02040503050406030204" pitchFamily="18" charset="0"/>
                      </a:rPr>
                      <m:t>𝑗</m:t>
                    </m:r>
                    <m:r>
                      <a:rPr lang="en-US" altLang="zh-CN" sz="1200" b="0" i="1" smtClean="0">
                        <a:latin typeface="Cambria Math" panose="02040503050406030204" pitchFamily="18" charset="0"/>
                        <a:ea typeface="Cambria Math" panose="02040503050406030204" pitchFamily="18" charset="0"/>
                      </a:rPr>
                      <m:t>)</m:t>
                    </m:r>
                  </m:oMath>
                </a14:m>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将连接顶点</a:t>
                </a:r>
                <a14:m>
                  <m:oMath xmlns:m="http://schemas.openxmlformats.org/officeDocument/2006/math">
                    <m:r>
                      <a:rPr lang="en-US" altLang="zh-CN" sz="1200" i="1" smtClean="0">
                        <a:latin typeface="Cambria Math" panose="02040503050406030204" pitchFamily="18" charset="0"/>
                      </a:rPr>
                      <m:t>𝑣</m:t>
                    </m:r>
                    <m:r>
                      <a:rPr lang="en-US" altLang="zh-CN" sz="1200" i="1" baseline="-25000">
                        <a:latin typeface="Cambria Math" panose="02040503050406030204" pitchFamily="18" charset="0"/>
                        <a:ea typeface="Cambria Math" panose="02040503050406030204" pitchFamily="18" charset="0"/>
                      </a:rPr>
                      <m:t>𝑖</m:t>
                    </m:r>
                  </m:oMath>
                </a14:m>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和</a:t>
                </a:r>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a:latin typeface="Cambria Math" panose="02040503050406030204" pitchFamily="18" charset="0"/>
                      </a:rPr>
                      <m:t>𝑣</m:t>
                    </m:r>
                    <m:r>
                      <a:rPr lang="en-US" altLang="zh-CN" sz="1200" i="1" baseline="-25000">
                        <a:latin typeface="Cambria Math" panose="02040503050406030204" pitchFamily="18" charset="0"/>
                        <a:ea typeface="Cambria Math" panose="02040503050406030204" pitchFamily="18" charset="0"/>
                      </a:rPr>
                      <m:t>𝑗</m:t>
                    </m:r>
                  </m:oMath>
                </a14:m>
                <a:r>
                  <a:rPr lang="zh-CN" altLang="en-US" sz="1200" dirty="0">
                    <a:latin typeface="Times New Roman" panose="02020603050405020304" pitchFamily="18" charset="0"/>
                    <a:cs typeface="Times New Roman" panose="02020603050405020304" pitchFamily="18" charset="0"/>
                  </a:rPr>
                  <a:t>，边上带有权重</a:t>
                </a:r>
                <a14:m>
                  <m:oMath xmlns:m="http://schemas.openxmlformats.org/officeDocument/2006/math">
                    <m:sSub>
                      <m:sSubPr>
                        <m:ctrlPr>
                          <a:rPr lang="zh-CN" altLang="zh-CN" sz="1200" i="1" smtClean="0">
                            <a:latin typeface="Cambria Math" panose="02040503050406030204" pitchFamily="18" charset="0"/>
                            <a:cs typeface="Arial" panose="020B0604020202020204" pitchFamily="34" charset="0"/>
                          </a:rPr>
                        </m:ctrlPr>
                      </m:sSubPr>
                      <m:e>
                        <m:r>
                          <a:rPr lang="en-US" altLang="zh-CN" sz="1200">
                            <a:latin typeface="Cambria Math" panose="02040503050406030204" pitchFamily="18" charset="0"/>
                            <a:cs typeface="Arial" panose="020B0604020202020204" pitchFamily="34" charset="0"/>
                          </a:rPr>
                          <m:t>𝑤</m:t>
                        </m:r>
                      </m:e>
                      <m:sub>
                        <m:r>
                          <a:rPr lang="en-US" altLang="zh-CN" sz="1200">
                            <a:latin typeface="Cambria Math" panose="02040503050406030204" pitchFamily="18" charset="0"/>
                            <a:cs typeface="Arial" panose="020B0604020202020204" pitchFamily="34" charset="0"/>
                          </a:rPr>
                          <m:t>𝑖</m:t>
                        </m:r>
                        <m:r>
                          <a:rPr lang="en-US" altLang="zh-CN" sz="1200">
                            <a:latin typeface="Cambria Math" panose="02040503050406030204" pitchFamily="18" charset="0"/>
                            <a:cs typeface="Arial" panose="020B0604020202020204" pitchFamily="34" charset="0"/>
                          </a:rPr>
                          <m:t>,</m:t>
                        </m:r>
                        <m:r>
                          <a:rPr lang="en-US" altLang="zh-CN" sz="1200">
                            <a:latin typeface="Cambria Math" panose="02040503050406030204" pitchFamily="18" charset="0"/>
                            <a:cs typeface="Arial" panose="020B0604020202020204" pitchFamily="34" charset="0"/>
                          </a:rPr>
                          <m:t>𝑗</m:t>
                        </m:r>
                      </m:sub>
                    </m:sSub>
                  </m:oMath>
                </a14:m>
                <a:endParaRPr lang="en-US" altLang="zh-CN" sz="1200" dirty="0">
                  <a:latin typeface="Times New Roman" panose="02020603050405020304" pitchFamily="18" charset="0"/>
                  <a:cs typeface="Times New Roman" panose="02020603050405020304" pitchFamily="18" charset="0"/>
                </a:endParaRPr>
              </a:p>
              <a:p>
                <a:pPr lvl="0"/>
                <a:r>
                  <a:rPr lang="zh-CN" altLang="en-US" sz="1200" dirty="0">
                    <a:latin typeface="Times New Roman" panose="02020603050405020304" pitchFamily="18" charset="0"/>
                    <a:cs typeface="Times New Roman" panose="02020603050405020304" pitchFamily="18" charset="0"/>
                  </a:rPr>
                  <a:t>这里顶点</a:t>
                </a:r>
                <a14:m>
                  <m:oMath xmlns:m="http://schemas.openxmlformats.org/officeDocument/2006/math">
                    <m:r>
                      <a:rPr lang="en-US" altLang="zh-CN" sz="1200" i="1" smtClean="0">
                        <a:latin typeface="Cambria Math" panose="02040503050406030204" pitchFamily="18" charset="0"/>
                      </a:rPr>
                      <m:t>𝑣</m:t>
                    </m:r>
                    <m:r>
                      <a:rPr lang="en-US" altLang="zh-CN" sz="1200" i="1" baseline="-25000">
                        <a:latin typeface="Cambria Math" panose="02040503050406030204" pitchFamily="18" charset="0"/>
                        <a:ea typeface="Cambria Math" panose="02040503050406030204" pitchFamily="18" charset="0"/>
                      </a:rPr>
                      <m:t>𝑖</m:t>
                    </m:r>
                  </m:oMath>
                </a14:m>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和</a:t>
                </a:r>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a:latin typeface="Cambria Math" panose="02040503050406030204" pitchFamily="18" charset="0"/>
                      </a:rPr>
                      <m:t>𝑣</m:t>
                    </m:r>
                    <m:r>
                      <a:rPr lang="en-US" altLang="zh-CN" sz="1200" i="1" baseline="-25000">
                        <a:latin typeface="Cambria Math" panose="02040503050406030204" pitchFamily="18" charset="0"/>
                        <a:ea typeface="Cambria Math" panose="02040503050406030204" pitchFamily="18" charset="0"/>
                      </a:rPr>
                      <m:t>𝑗</m:t>
                    </m:r>
                  </m:oMath>
                </a14:m>
                <a:r>
                  <a:rPr lang="zh-CN" altLang="en-US" sz="1200" dirty="0">
                    <a:latin typeface="Times New Roman" panose="02020603050405020304" pitchFamily="18" charset="0"/>
                    <a:cs typeface="Times New Roman" panose="02020603050405020304" pitchFamily="18" charset="0"/>
                  </a:rPr>
                  <a:t>间的权重</a:t>
                </a:r>
                <a14:m>
                  <m:oMath xmlns:m="http://schemas.openxmlformats.org/officeDocument/2006/math">
                    <m:sSub>
                      <m:sSubPr>
                        <m:ctrlPr>
                          <a:rPr lang="zh-CN" altLang="zh-CN" sz="1200" i="1" smtClean="0">
                            <a:latin typeface="Cambria Math" panose="02040503050406030204" pitchFamily="18" charset="0"/>
                            <a:cs typeface="Arial" panose="020B0604020202020204" pitchFamily="34" charset="0"/>
                          </a:rPr>
                        </m:ctrlPr>
                      </m:sSubPr>
                      <m:e>
                        <m:r>
                          <a:rPr lang="en-US" altLang="zh-CN" sz="1200">
                            <a:latin typeface="Cambria Math" panose="02040503050406030204" pitchFamily="18" charset="0"/>
                            <a:cs typeface="Arial" panose="020B0604020202020204" pitchFamily="34" charset="0"/>
                          </a:rPr>
                          <m:t>𝑤</m:t>
                        </m:r>
                      </m:e>
                      <m:sub>
                        <m:r>
                          <a:rPr lang="en-US" altLang="zh-CN" sz="1200">
                            <a:latin typeface="Cambria Math" panose="02040503050406030204" pitchFamily="18" charset="0"/>
                            <a:cs typeface="Arial" panose="020B0604020202020204" pitchFamily="34" charset="0"/>
                          </a:rPr>
                          <m:t>𝑖</m:t>
                        </m:r>
                        <m:r>
                          <a:rPr lang="en-US" altLang="zh-CN" sz="1200">
                            <a:latin typeface="Cambria Math" panose="02040503050406030204" pitchFamily="18" charset="0"/>
                            <a:cs typeface="Arial" panose="020B0604020202020204" pitchFamily="34" charset="0"/>
                          </a:rPr>
                          <m:t>,</m:t>
                        </m:r>
                        <m:r>
                          <a:rPr lang="en-US" altLang="zh-CN" sz="1200">
                            <a:latin typeface="Cambria Math" panose="02040503050406030204" pitchFamily="18" charset="0"/>
                            <a:cs typeface="Arial" panose="020B0604020202020204" pitchFamily="34" charset="0"/>
                          </a:rPr>
                          <m:t>𝑗</m:t>
                        </m:r>
                      </m:sub>
                    </m:sSub>
                    <m:r>
                      <a:rPr lang="en-US" altLang="zh-CN" sz="1200" b="0" i="1" smtClean="0">
                        <a:latin typeface="Cambria Math" panose="02040503050406030204" pitchFamily="18" charset="0"/>
                        <a:cs typeface="Arial" panose="020B0604020202020204" pitchFamily="34" charset="0"/>
                      </a:rPr>
                      <m:t>=</m:t>
                    </m:r>
                    <m:sSub>
                      <m:sSubPr>
                        <m:ctrlPr>
                          <a:rPr lang="zh-CN" altLang="zh-CN" sz="1200" i="1">
                            <a:latin typeface="Cambria Math" panose="02040503050406030204" pitchFamily="18" charset="0"/>
                            <a:cs typeface="Arial" panose="020B0604020202020204" pitchFamily="34" charset="0"/>
                          </a:rPr>
                        </m:ctrlPr>
                      </m:sSubPr>
                      <m:e>
                        <m:r>
                          <a:rPr lang="en-US" altLang="zh-CN" sz="1200">
                            <a:latin typeface="Cambria Math" panose="02040503050406030204" pitchFamily="18" charset="0"/>
                            <a:cs typeface="Arial" panose="020B0604020202020204" pitchFamily="34" charset="0"/>
                          </a:rPr>
                          <m:t>𝑤</m:t>
                        </m:r>
                      </m:e>
                      <m:sub>
                        <m:r>
                          <a:rPr lang="en-US" altLang="zh-CN" sz="1200">
                            <a:latin typeface="Cambria Math" panose="02040503050406030204" pitchFamily="18" charset="0"/>
                            <a:cs typeface="Arial" panose="020B0604020202020204" pitchFamily="34" charset="0"/>
                          </a:rPr>
                          <m:t>𝑗</m:t>
                        </m:r>
                        <m:r>
                          <a:rPr lang="en-US" altLang="zh-CN" sz="1200" b="0" i="1" smtClean="0">
                            <a:latin typeface="Cambria Math" panose="02040503050406030204" pitchFamily="18" charset="0"/>
                            <a:cs typeface="Arial" panose="020B0604020202020204" pitchFamily="34" charset="0"/>
                          </a:rPr>
                          <m:t>,</m:t>
                        </m:r>
                        <m:r>
                          <a:rPr lang="en-US" altLang="zh-CN" sz="1200" b="0" i="1" smtClean="0">
                            <a:latin typeface="Cambria Math" panose="02040503050406030204" pitchFamily="18" charset="0"/>
                            <a:cs typeface="Arial" panose="020B0604020202020204" pitchFamily="34" charset="0"/>
                          </a:rPr>
                          <m:t>𝑖</m:t>
                        </m:r>
                      </m:sub>
                    </m:sSub>
                  </m:oMath>
                </a14:m>
                <a:r>
                  <a:rPr lang="en-US" altLang="zh-CN" sz="1200" dirty="0">
                    <a:latin typeface="Times New Roman" panose="02020603050405020304" pitchFamily="18" charset="0"/>
                    <a:cs typeface="Times New Roman" panose="02020603050405020304" pitchFamily="18" charset="0"/>
                  </a:rPr>
                  <a:t> </a:t>
                </a:r>
              </a:p>
              <a:p>
                <a:pPr lvl="0"/>
                <a:endParaRPr lang="en-US" altLang="zh-CN" sz="1200" dirty="0">
                  <a:latin typeface="Times New Roman" panose="02020603050405020304" pitchFamily="18" charset="0"/>
                  <a:cs typeface="Times New Roman" panose="02020603050405020304" pitchFamily="18" charset="0"/>
                </a:endParaRPr>
              </a:p>
              <a:p>
                <a:pPr lvl="0"/>
                <a:r>
                  <a:rPr lang="zh-CN" altLang="en-US" sz="1200" dirty="0">
                    <a:latin typeface="Times New Roman" panose="02020603050405020304" pitchFamily="18" charset="0"/>
                    <a:cs typeface="Times New Roman" panose="02020603050405020304" pitchFamily="18" charset="0"/>
                  </a:rPr>
                  <a:t>如果是一个有向图，那权重</a:t>
                </a:r>
                <a14:m>
                  <m:oMath xmlns:m="http://schemas.openxmlformats.org/officeDocument/2006/math">
                    <m:sSub>
                      <m:sSubPr>
                        <m:ctrlPr>
                          <a:rPr lang="zh-CN" altLang="zh-CN" sz="1200" i="1" smtClean="0">
                            <a:latin typeface="Cambria Math" panose="02040503050406030204" pitchFamily="18" charset="0"/>
                            <a:cs typeface="Arial" panose="020B0604020202020204" pitchFamily="34" charset="0"/>
                          </a:rPr>
                        </m:ctrlPr>
                      </m:sSubPr>
                      <m:e>
                        <m:r>
                          <a:rPr lang="en-US" altLang="zh-CN" sz="1200">
                            <a:latin typeface="Cambria Math" panose="02040503050406030204" pitchFamily="18" charset="0"/>
                            <a:cs typeface="Arial" panose="020B0604020202020204" pitchFamily="34" charset="0"/>
                          </a:rPr>
                          <m:t>𝑤</m:t>
                        </m:r>
                      </m:e>
                      <m:sub>
                        <m:r>
                          <a:rPr lang="en-US" altLang="zh-CN" sz="1200">
                            <a:latin typeface="Cambria Math" panose="02040503050406030204" pitchFamily="18" charset="0"/>
                            <a:cs typeface="Arial" panose="020B0604020202020204" pitchFamily="34" charset="0"/>
                          </a:rPr>
                          <m:t>𝑖</m:t>
                        </m:r>
                        <m:r>
                          <a:rPr lang="en-US" altLang="zh-CN" sz="1200">
                            <a:latin typeface="Cambria Math" panose="02040503050406030204" pitchFamily="18" charset="0"/>
                            <a:cs typeface="Arial" panose="020B0604020202020204" pitchFamily="34" charset="0"/>
                          </a:rPr>
                          <m:t>,</m:t>
                        </m:r>
                        <m:r>
                          <a:rPr lang="en-US" altLang="zh-CN" sz="1200">
                            <a:latin typeface="Cambria Math" panose="02040503050406030204" pitchFamily="18" charset="0"/>
                            <a:cs typeface="Arial" panose="020B0604020202020204" pitchFamily="34" charset="0"/>
                          </a:rPr>
                          <m:t>𝑗</m:t>
                        </m:r>
                      </m:sub>
                    </m:sSub>
                    <m:r>
                      <a:rPr lang="zh-CN" altLang="en-US" sz="1200" i="1" smtClean="0">
                        <a:latin typeface="Cambria Math" panose="02040503050406030204" pitchFamily="18" charset="0"/>
                        <a:cs typeface="Arial" panose="020B0604020202020204" pitchFamily="34" charset="0"/>
                      </a:rPr>
                      <m:t>和</m:t>
                    </m:r>
                    <m:sSub>
                      <m:sSubPr>
                        <m:ctrlPr>
                          <a:rPr lang="zh-CN" altLang="zh-CN" sz="1200" i="1">
                            <a:latin typeface="Cambria Math" panose="02040503050406030204" pitchFamily="18" charset="0"/>
                            <a:cs typeface="Arial" panose="020B0604020202020204" pitchFamily="34" charset="0"/>
                          </a:rPr>
                        </m:ctrlPr>
                      </m:sSubPr>
                      <m:e>
                        <m:r>
                          <a:rPr lang="en-US" altLang="zh-CN" sz="1200">
                            <a:latin typeface="Cambria Math" panose="02040503050406030204" pitchFamily="18" charset="0"/>
                            <a:cs typeface="Arial" panose="020B0604020202020204" pitchFamily="34" charset="0"/>
                          </a:rPr>
                          <m:t>𝑤</m:t>
                        </m:r>
                      </m:e>
                      <m:sub>
                        <m:r>
                          <a:rPr lang="en-US" altLang="zh-CN" sz="1200">
                            <a:latin typeface="Cambria Math" panose="02040503050406030204" pitchFamily="18" charset="0"/>
                            <a:cs typeface="Arial" panose="020B0604020202020204" pitchFamily="34" charset="0"/>
                          </a:rPr>
                          <m:t>𝑗</m:t>
                        </m:r>
                        <m:r>
                          <a:rPr lang="en-US" altLang="zh-CN" sz="1200" b="0" i="1" smtClean="0">
                            <a:latin typeface="Cambria Math" panose="02040503050406030204" pitchFamily="18" charset="0"/>
                            <a:cs typeface="Arial" panose="020B0604020202020204" pitchFamily="34" charset="0"/>
                          </a:rPr>
                          <m:t>,</m:t>
                        </m:r>
                        <m:r>
                          <a:rPr lang="en-US" altLang="zh-CN" sz="1200" b="0" i="1" smtClean="0">
                            <a:latin typeface="Cambria Math" panose="02040503050406030204" pitchFamily="18" charset="0"/>
                            <a:cs typeface="Arial" panose="020B0604020202020204" pitchFamily="34" charset="0"/>
                          </a:rPr>
                          <m:t>𝑖</m:t>
                        </m:r>
                      </m:sub>
                    </m:sSub>
                  </m:oMath>
                </a14:m>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就不会相等</a:t>
                </a:r>
                <a:endParaRPr lang="en-US" altLang="zh-CN" dirty="0"/>
              </a:p>
            </p:txBody>
          </p:sp>
        </mc:Choice>
        <mc:Fallback xmlns="">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比如一个无向、带权的</a:t>
                </a:r>
                <a:r>
                  <a:rPr lang="en-US" altLang="zh-CN" dirty="0"/>
                  <a:t>graph</a:t>
                </a:r>
                <a:r>
                  <a:rPr lang="zh-CN" altLang="en-US" dirty="0"/>
                  <a:t>会包含顶点集</a:t>
                </a:r>
                <a:r>
                  <a:rPr lang="en-US" altLang="zh-CN" sz="1200" i="0">
                    <a:latin typeface="Cambria Math" panose="02040503050406030204" pitchFamily="18" charset="0"/>
                  </a:rPr>
                  <a:t>𝒱</a:t>
                </a:r>
                <a:r>
                  <a:rPr lang="zh-CN" altLang="en-US" dirty="0"/>
                  <a:t>和边集</a:t>
                </a:r>
                <a:r>
                  <a:rPr lang="en-US" altLang="zh-CN" sz="1200" i="0">
                    <a:latin typeface="Cambria Math" panose="02040503050406030204" pitchFamily="18" charset="0"/>
                  </a:rPr>
                  <a:t>ℰ</a:t>
                </a:r>
                <a:r>
                  <a:rPr lang="zh-CN" altLang="en-US" dirty="0"/>
                  <a:t>，其中某一条边</a:t>
                </a:r>
                <a:r>
                  <a:rPr lang="en-US" altLang="zh-CN" sz="1200" b="0" i="0">
                    <a:latin typeface="Cambria Math" panose="02040503050406030204" pitchFamily="18" charset="0"/>
                  </a:rPr>
                  <a:t>e</a:t>
                </a:r>
                <a:r>
                  <a:rPr lang="en-US" altLang="zh-CN" sz="1200" b="0" i="0">
                    <a:latin typeface="Cambria Math" panose="02040503050406030204" pitchFamily="18" charset="0"/>
                    <a:ea typeface="Cambria Math" panose="02040503050406030204" pitchFamily="18" charset="0"/>
                  </a:rPr>
                  <a:t>=(</a:t>
                </a:r>
                <a:r>
                  <a:rPr lang="en-US" altLang="zh-CN" sz="1200" i="0">
                    <a:latin typeface="Cambria Math" panose="02040503050406030204" pitchFamily="18" charset="0"/>
                  </a:rPr>
                  <a:t>𝑣</a:t>
                </a:r>
                <a:r>
                  <a:rPr lang="en-US" altLang="zh-CN" sz="1200" b="0" i="0" baseline="-25000">
                    <a:latin typeface="Cambria Math" panose="02040503050406030204" pitchFamily="18" charset="0"/>
                    <a:ea typeface="Cambria Math" panose="02040503050406030204" pitchFamily="18" charset="0"/>
                  </a:rPr>
                  <a:t>𝑖</a:t>
                </a:r>
                <a:r>
                  <a:rPr lang="en-US" altLang="zh-CN" sz="1200" b="0" i="0">
                    <a:latin typeface="Cambria Math" panose="02040503050406030204" pitchFamily="18" charset="0"/>
                    <a:ea typeface="Cambria Math" panose="02040503050406030204" pitchFamily="18" charset="0"/>
                  </a:rPr>
                  <a:t>,</a:t>
                </a:r>
                <a:r>
                  <a:rPr lang="en-US" altLang="zh-CN" sz="1200" i="0">
                    <a:latin typeface="Cambria Math" panose="02040503050406030204" pitchFamily="18" charset="0"/>
                  </a:rPr>
                  <a:t>𝑣</a:t>
                </a:r>
                <a:r>
                  <a:rPr lang="en-US" altLang="zh-CN" sz="1200" b="0" i="0" baseline="-25000">
                    <a:latin typeface="Cambria Math" panose="02040503050406030204" pitchFamily="18" charset="0"/>
                    <a:ea typeface="Cambria Math" panose="02040503050406030204" pitchFamily="18" charset="0"/>
                  </a:rPr>
                  <a:t>𝑗</a:t>
                </a:r>
                <a:r>
                  <a:rPr lang="en-US" altLang="zh-CN" sz="1200" b="0" i="0">
                    <a:latin typeface="Cambria Math" panose="02040503050406030204" pitchFamily="18" charset="0"/>
                    <a:ea typeface="Cambria Math" panose="02040503050406030204" pitchFamily="18" charset="0"/>
                  </a:rPr>
                  <a:t>)</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将连接顶点</a:t>
                </a:r>
                <a:r>
                  <a:rPr lang="en-US" altLang="zh-CN" sz="1200" i="0">
                    <a:latin typeface="Cambria Math" panose="02040503050406030204" pitchFamily="18" charset="0"/>
                  </a:rPr>
                  <a:t>𝑣</a:t>
                </a:r>
                <a:r>
                  <a:rPr lang="en-US" altLang="zh-CN" sz="1200" i="0" baseline="-25000">
                    <a:latin typeface="Cambria Math" panose="02040503050406030204" pitchFamily="18" charset="0"/>
                    <a:ea typeface="Cambria Math" panose="02040503050406030204" pitchFamily="18" charset="0"/>
                  </a:rPr>
                  <a:t>𝑖</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和</a:t>
                </a:r>
                <a:r>
                  <a:rPr lang="en-US" altLang="zh-CN" sz="1200" dirty="0">
                    <a:latin typeface="Times New Roman" panose="02020603050405020304" pitchFamily="18" charset="0"/>
                    <a:cs typeface="Times New Roman" panose="02020603050405020304" pitchFamily="18" charset="0"/>
                  </a:rPr>
                  <a:t> </a:t>
                </a:r>
                <a:r>
                  <a:rPr lang="en-US" altLang="zh-CN" sz="1200" i="0">
                    <a:latin typeface="Cambria Math" panose="02040503050406030204" pitchFamily="18" charset="0"/>
                  </a:rPr>
                  <a:t>𝑣</a:t>
                </a:r>
                <a:r>
                  <a:rPr lang="en-US" altLang="zh-CN" sz="1200" i="0" baseline="-25000">
                    <a:latin typeface="Cambria Math" panose="02040503050406030204" pitchFamily="18" charset="0"/>
                    <a:ea typeface="Cambria Math" panose="02040503050406030204" pitchFamily="18" charset="0"/>
                  </a:rPr>
                  <a:t>𝑗</a:t>
                </a:r>
                <a:r>
                  <a:rPr lang="zh-CN" altLang="en-US" sz="1200" dirty="0">
                    <a:latin typeface="Times New Roman" panose="02020603050405020304" pitchFamily="18" charset="0"/>
                    <a:cs typeface="Times New Roman" panose="02020603050405020304" pitchFamily="18" charset="0"/>
                  </a:rPr>
                  <a:t>，边上带有权重</a:t>
                </a:r>
                <a:r>
                  <a:rPr lang="en-US" altLang="zh-CN" sz="1200" i="0">
                    <a:latin typeface="Cambria Math" panose="02040503050406030204" pitchFamily="18" charset="0"/>
                    <a:cs typeface="Arial" panose="020B0604020202020204" pitchFamily="34" charset="0"/>
                  </a:rPr>
                  <a:t>𝑤</a:t>
                </a:r>
                <a:r>
                  <a:rPr lang="zh-CN" altLang="zh-CN" sz="1200" i="0">
                    <a:latin typeface="Cambria Math" panose="02040503050406030204" pitchFamily="18" charset="0"/>
                    <a:cs typeface="Arial" panose="020B0604020202020204" pitchFamily="34" charset="0"/>
                  </a:rPr>
                  <a:t>_(</a:t>
                </a:r>
                <a:r>
                  <a:rPr lang="en-US" altLang="zh-CN" sz="1200" i="0">
                    <a:latin typeface="Cambria Math" panose="02040503050406030204" pitchFamily="18" charset="0"/>
                    <a:cs typeface="Arial" panose="020B0604020202020204" pitchFamily="34" charset="0"/>
                  </a:rPr>
                  <a:t>𝑖,𝑗</a:t>
                </a:r>
                <a:r>
                  <a:rPr lang="zh-CN" altLang="zh-CN" sz="1200" i="0">
                    <a:latin typeface="Cambria Math" panose="02040503050406030204" pitchFamily="18" charset="0"/>
                    <a:cs typeface="Arial" panose="020B0604020202020204" pitchFamily="34" charset="0"/>
                  </a:rPr>
                  <a:t>)</a:t>
                </a:r>
                <a:endParaRPr lang="en-US" altLang="zh-CN" sz="1200" dirty="0">
                  <a:latin typeface="Times New Roman" panose="02020603050405020304" pitchFamily="18" charset="0"/>
                  <a:cs typeface="Times New Roman" panose="02020603050405020304" pitchFamily="18" charset="0"/>
                </a:endParaRPr>
              </a:p>
              <a:p>
                <a:pPr lvl="0"/>
                <a:r>
                  <a:rPr lang="zh-CN" altLang="en-US" sz="1200" dirty="0">
                    <a:latin typeface="Times New Roman" panose="02020603050405020304" pitchFamily="18" charset="0"/>
                    <a:cs typeface="Times New Roman" panose="02020603050405020304" pitchFamily="18" charset="0"/>
                  </a:rPr>
                  <a:t>这里顶点</a:t>
                </a:r>
                <a:r>
                  <a:rPr lang="en-US" altLang="zh-CN" sz="1200" i="0">
                    <a:latin typeface="Cambria Math" panose="02040503050406030204" pitchFamily="18" charset="0"/>
                  </a:rPr>
                  <a:t>𝑣</a:t>
                </a:r>
                <a:r>
                  <a:rPr lang="en-US" altLang="zh-CN" sz="1200" i="0" baseline="-25000">
                    <a:latin typeface="Cambria Math" panose="02040503050406030204" pitchFamily="18" charset="0"/>
                    <a:ea typeface="Cambria Math" panose="02040503050406030204" pitchFamily="18" charset="0"/>
                  </a:rPr>
                  <a:t>𝑖</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和</a:t>
                </a:r>
                <a:r>
                  <a:rPr lang="en-US" altLang="zh-CN" sz="1200" dirty="0">
                    <a:latin typeface="Times New Roman" panose="02020603050405020304" pitchFamily="18" charset="0"/>
                    <a:cs typeface="Times New Roman" panose="02020603050405020304" pitchFamily="18" charset="0"/>
                  </a:rPr>
                  <a:t> </a:t>
                </a:r>
                <a:r>
                  <a:rPr lang="en-US" altLang="zh-CN" sz="1200" i="0">
                    <a:latin typeface="Cambria Math" panose="02040503050406030204" pitchFamily="18" charset="0"/>
                  </a:rPr>
                  <a:t>𝑣</a:t>
                </a:r>
                <a:r>
                  <a:rPr lang="en-US" altLang="zh-CN" sz="1200" i="0" baseline="-25000">
                    <a:latin typeface="Cambria Math" panose="02040503050406030204" pitchFamily="18" charset="0"/>
                    <a:ea typeface="Cambria Math" panose="02040503050406030204" pitchFamily="18" charset="0"/>
                  </a:rPr>
                  <a:t>𝑗</a:t>
                </a:r>
                <a:r>
                  <a:rPr lang="zh-CN" altLang="en-US" sz="1200" dirty="0">
                    <a:latin typeface="Times New Roman" panose="02020603050405020304" pitchFamily="18" charset="0"/>
                    <a:cs typeface="Times New Roman" panose="02020603050405020304" pitchFamily="18" charset="0"/>
                  </a:rPr>
                  <a:t>间的权重</a:t>
                </a:r>
                <a:r>
                  <a:rPr lang="en-US" altLang="zh-CN" sz="1200" i="0">
                    <a:latin typeface="Cambria Math" panose="02040503050406030204" pitchFamily="18" charset="0"/>
                    <a:cs typeface="Arial" panose="020B0604020202020204" pitchFamily="34" charset="0"/>
                  </a:rPr>
                  <a:t>𝑤</a:t>
                </a:r>
                <a:r>
                  <a:rPr lang="zh-CN" altLang="zh-CN" sz="1200" i="0">
                    <a:latin typeface="Cambria Math" panose="02040503050406030204" pitchFamily="18" charset="0"/>
                    <a:cs typeface="Arial" panose="020B0604020202020204" pitchFamily="34" charset="0"/>
                  </a:rPr>
                  <a:t>_(</a:t>
                </a:r>
                <a:r>
                  <a:rPr lang="en-US" altLang="zh-CN" sz="1200" i="0">
                    <a:latin typeface="Cambria Math" panose="02040503050406030204" pitchFamily="18" charset="0"/>
                    <a:cs typeface="Arial" panose="020B0604020202020204" pitchFamily="34" charset="0"/>
                  </a:rPr>
                  <a:t>𝑖,𝑗</a:t>
                </a:r>
                <a:r>
                  <a:rPr lang="zh-CN" altLang="zh-CN" sz="1200" i="0">
                    <a:latin typeface="Cambria Math" panose="02040503050406030204" pitchFamily="18" charset="0"/>
                    <a:cs typeface="Arial" panose="020B0604020202020204" pitchFamily="34" charset="0"/>
                  </a:rPr>
                  <a:t>)</a:t>
                </a:r>
                <a:r>
                  <a:rPr lang="en-US" altLang="zh-CN" sz="1200" b="0" i="0">
                    <a:latin typeface="Cambria Math" panose="02040503050406030204" pitchFamily="18" charset="0"/>
                    <a:cs typeface="Arial" panose="020B0604020202020204" pitchFamily="34" charset="0"/>
                  </a:rPr>
                  <a:t>=</a:t>
                </a:r>
                <a:r>
                  <a:rPr lang="en-US" altLang="zh-CN" sz="1200" i="0">
                    <a:latin typeface="Cambria Math" panose="02040503050406030204" pitchFamily="18" charset="0"/>
                    <a:cs typeface="Arial" panose="020B0604020202020204" pitchFamily="34" charset="0"/>
                  </a:rPr>
                  <a:t>𝑤</a:t>
                </a:r>
                <a:r>
                  <a:rPr lang="zh-CN" altLang="zh-CN" sz="1200" i="0">
                    <a:latin typeface="Cambria Math" panose="02040503050406030204" pitchFamily="18" charset="0"/>
                    <a:cs typeface="Arial" panose="020B0604020202020204" pitchFamily="34" charset="0"/>
                  </a:rPr>
                  <a:t>_(</a:t>
                </a:r>
                <a:r>
                  <a:rPr lang="en-US" altLang="zh-CN" sz="1200" i="0">
                    <a:latin typeface="Cambria Math" panose="02040503050406030204" pitchFamily="18" charset="0"/>
                    <a:cs typeface="Arial" panose="020B0604020202020204" pitchFamily="34" charset="0"/>
                  </a:rPr>
                  <a:t>𝑗</a:t>
                </a:r>
                <a:r>
                  <a:rPr lang="en-US" altLang="zh-CN" sz="1200" b="0" i="0">
                    <a:latin typeface="Cambria Math" panose="02040503050406030204" pitchFamily="18" charset="0"/>
                    <a:cs typeface="Arial" panose="020B0604020202020204" pitchFamily="34" charset="0"/>
                  </a:rPr>
                  <a:t>,𝑖</a:t>
                </a:r>
                <a:r>
                  <a:rPr lang="zh-CN" altLang="zh-CN" sz="1200" b="0" i="0">
                    <a:latin typeface="Cambria Math" panose="02040503050406030204" pitchFamily="18" charset="0"/>
                    <a:cs typeface="Arial" panose="020B0604020202020204" pitchFamily="34" charset="0"/>
                  </a:rPr>
                  <a:t>)</a:t>
                </a:r>
                <a:r>
                  <a:rPr lang="en-US" altLang="zh-CN" sz="1200" dirty="0">
                    <a:latin typeface="Times New Roman" panose="02020603050405020304" pitchFamily="18" charset="0"/>
                    <a:cs typeface="Times New Roman" panose="02020603050405020304" pitchFamily="18" charset="0"/>
                  </a:rPr>
                  <a:t> </a:t>
                </a:r>
              </a:p>
              <a:p>
                <a:pPr lvl="0"/>
                <a:endParaRPr lang="en-US" altLang="zh-CN" sz="1200" dirty="0">
                  <a:latin typeface="Times New Roman" panose="02020603050405020304" pitchFamily="18" charset="0"/>
                  <a:cs typeface="Times New Roman" panose="02020603050405020304" pitchFamily="18" charset="0"/>
                </a:endParaRPr>
              </a:p>
              <a:p>
                <a:pPr lvl="0"/>
                <a:r>
                  <a:rPr lang="zh-CN" altLang="en-US" sz="1200" dirty="0">
                    <a:latin typeface="Times New Roman" panose="02020603050405020304" pitchFamily="18" charset="0"/>
                    <a:cs typeface="Times New Roman" panose="02020603050405020304" pitchFamily="18" charset="0"/>
                  </a:rPr>
                  <a:t>如果是一个有向图，那权重</a:t>
                </a:r>
                <a:r>
                  <a:rPr lang="en-US" altLang="zh-CN" sz="1200" i="0">
                    <a:latin typeface="Cambria Math" panose="02040503050406030204" pitchFamily="18" charset="0"/>
                    <a:cs typeface="Arial" panose="020B0604020202020204" pitchFamily="34" charset="0"/>
                  </a:rPr>
                  <a:t>𝑤</a:t>
                </a:r>
                <a:r>
                  <a:rPr lang="zh-CN" altLang="zh-CN" sz="1200" i="0">
                    <a:latin typeface="Cambria Math" panose="02040503050406030204" pitchFamily="18" charset="0"/>
                    <a:cs typeface="Arial" panose="020B0604020202020204" pitchFamily="34" charset="0"/>
                  </a:rPr>
                  <a:t>_(</a:t>
                </a:r>
                <a:r>
                  <a:rPr lang="en-US" altLang="zh-CN" sz="1200" i="0">
                    <a:latin typeface="Cambria Math" panose="02040503050406030204" pitchFamily="18" charset="0"/>
                    <a:cs typeface="Arial" panose="020B0604020202020204" pitchFamily="34" charset="0"/>
                  </a:rPr>
                  <a:t>𝑖,𝑗</a:t>
                </a:r>
                <a:r>
                  <a:rPr lang="zh-CN" altLang="zh-CN" sz="1200" i="0">
                    <a:latin typeface="Cambria Math" panose="02040503050406030204" pitchFamily="18" charset="0"/>
                    <a:cs typeface="Arial" panose="020B0604020202020204" pitchFamily="34" charset="0"/>
                  </a:rPr>
                  <a:t>)</a:t>
                </a:r>
                <a:r>
                  <a:rPr lang="zh-CN" altLang="en-US" sz="1200" i="0">
                    <a:latin typeface="Cambria Math" panose="02040503050406030204" pitchFamily="18" charset="0"/>
                    <a:cs typeface="Arial" panose="020B0604020202020204" pitchFamily="34" charset="0"/>
                  </a:rPr>
                  <a:t> 和</a:t>
                </a:r>
                <a:r>
                  <a:rPr lang="en-US" altLang="zh-CN" sz="1200" i="0">
                    <a:latin typeface="Cambria Math" panose="02040503050406030204" pitchFamily="18" charset="0"/>
                    <a:cs typeface="Arial" panose="020B0604020202020204" pitchFamily="34" charset="0"/>
                  </a:rPr>
                  <a:t>𝑤</a:t>
                </a:r>
                <a:r>
                  <a:rPr lang="zh-CN" altLang="zh-CN" sz="1200" i="0">
                    <a:latin typeface="Cambria Math" panose="02040503050406030204" pitchFamily="18" charset="0"/>
                    <a:cs typeface="Arial" panose="020B0604020202020204" pitchFamily="34" charset="0"/>
                  </a:rPr>
                  <a:t>_(</a:t>
                </a:r>
                <a:r>
                  <a:rPr lang="en-US" altLang="zh-CN" sz="1200" i="0">
                    <a:latin typeface="Cambria Math" panose="02040503050406030204" pitchFamily="18" charset="0"/>
                    <a:cs typeface="Arial" panose="020B0604020202020204" pitchFamily="34" charset="0"/>
                  </a:rPr>
                  <a:t>𝑗</a:t>
                </a:r>
                <a:r>
                  <a:rPr lang="en-US" altLang="zh-CN" sz="1200" b="0" i="0">
                    <a:latin typeface="Cambria Math" panose="02040503050406030204" pitchFamily="18" charset="0"/>
                    <a:cs typeface="Arial" panose="020B0604020202020204" pitchFamily="34" charset="0"/>
                  </a:rPr>
                  <a:t>,𝑖</a:t>
                </a:r>
                <a:r>
                  <a:rPr lang="zh-CN" altLang="zh-CN" sz="1200" b="0" i="0">
                    <a:latin typeface="Cambria Math" panose="02040503050406030204" pitchFamily="18" charset="0"/>
                    <a:cs typeface="Arial" panose="020B0604020202020204" pitchFamily="34" charset="0"/>
                  </a:rPr>
                  <a:t>)</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就不会相等</a:t>
                </a:r>
                <a:endParaRPr lang="en-US" altLang="zh-CN" dirty="0"/>
              </a:p>
            </p:txBody>
          </p:sp>
        </mc:Fallback>
      </mc:AlternateContent>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07342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en-US" altLang="zh-CN" dirty="0"/>
              <a:t>f</a:t>
            </a:r>
            <a:r>
              <a:rPr lang="zh-CN" altLang="en-US" dirty="0"/>
              <a:t>是图上的信号，通常是一系列定义在图的顶点上的标量值（也可能是矢量值），可以用</a:t>
            </a:r>
            <a:r>
              <a:rPr lang="en-US" altLang="zh-CN" dirty="0"/>
              <a:t>vector</a:t>
            </a:r>
            <a:r>
              <a:rPr lang="zh-CN" altLang="en-US" dirty="0"/>
              <a:t>形式表示。</a:t>
            </a:r>
            <a:endParaRPr lang="en-US" altLang="zh-CN" dirty="0"/>
          </a:p>
          <a:p>
            <a:pPr lvl="0"/>
            <a:endParaRPr lang="en-US" altLang="zh-CN" dirty="0"/>
          </a:p>
          <a:p>
            <a:pPr lvl="0"/>
            <a:r>
              <a:rPr lang="zh-CN" altLang="en-US" dirty="0"/>
              <a:t>如果有</a:t>
            </a:r>
            <a:r>
              <a:rPr lang="en-US" altLang="zh-CN" dirty="0"/>
              <a:t>N</a:t>
            </a:r>
            <a:r>
              <a:rPr lang="zh-CN" altLang="en-US" dirty="0"/>
              <a:t>个节点一般就有</a:t>
            </a:r>
            <a:r>
              <a:rPr lang="en-US" altLang="zh-CN" dirty="0"/>
              <a:t>N</a:t>
            </a:r>
            <a:r>
              <a:rPr lang="zh-CN" altLang="en-US" dirty="0"/>
              <a:t>个图信号</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95713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在简单了解了</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的基本概念后，接下来我们结合</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classification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任务，介绍</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上的深度学习。</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a:t>
            </a:r>
            <a:r>
              <a:rPr lang="zh-CN" altLang="zh-CN" sz="1800" dirty="0">
                <a:solidFill>
                  <a:srgbClr val="000000"/>
                </a:solidFill>
                <a:effectLst/>
                <a:ea typeface="DengXian" panose="02010600030101010101" pitchFamily="2" charset="-122"/>
                <a:cs typeface="Times New Roman" panose="02020603050405020304" pitchFamily="18" charset="0"/>
              </a:rPr>
              <a:t>基于</a:t>
            </a:r>
            <a:r>
              <a:rPr lang="en-US" altLang="zh-CN" sz="1800" dirty="0">
                <a:solidFill>
                  <a:srgbClr val="000000"/>
                </a:solidFill>
                <a:effectLst/>
                <a:ea typeface="DengXian" panose="02010600030101010101" pitchFamily="2" charset="-122"/>
                <a:cs typeface="Times New Roman" panose="02020603050405020304" pitchFamily="18" charset="0"/>
              </a:rPr>
              <a:t>CNN</a:t>
            </a:r>
            <a:r>
              <a:rPr lang="zh-CN" altLang="zh-CN" sz="1800" dirty="0">
                <a:solidFill>
                  <a:srgbClr val="000000"/>
                </a:solidFill>
                <a:effectLst/>
                <a:ea typeface="DengXian" panose="02010600030101010101" pitchFamily="2" charset="-122"/>
                <a:cs typeface="Times New Roman" panose="02020603050405020304" pitchFamily="18" charset="0"/>
              </a:rPr>
              <a:t>的</a:t>
            </a:r>
            <a:r>
              <a:rPr lang="en-US" altLang="zh-CN" sz="1800" dirty="0">
                <a:solidFill>
                  <a:srgbClr val="000000"/>
                </a:solidFill>
                <a:effectLst/>
                <a:ea typeface="DengXian" panose="02010600030101010101" pitchFamily="2" charset="-122"/>
                <a:cs typeface="Times New Roman" panose="02020603050405020304" pitchFamily="18" charset="0"/>
              </a:rPr>
              <a:t>classification</a:t>
            </a:r>
            <a:r>
              <a:rPr lang="zh-CN" altLang="zh-CN" sz="1800" dirty="0">
                <a:solidFill>
                  <a:srgbClr val="000000"/>
                </a:solidFill>
                <a:effectLst/>
                <a:ea typeface="DengXian" panose="02010600030101010101" pitchFamily="2" charset="-122"/>
                <a:cs typeface="Times New Roman" panose="02020603050405020304" pitchFamily="18" charset="0"/>
              </a:rPr>
              <a:t>分类为例，</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其一般</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framework</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如图所示，</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包括输入、</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convolution</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max-pooling</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等操作</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，最后经过</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FCN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全连接网络得到分类结果。其中</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conv</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err="1">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maxpool</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将经过数次</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repetition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lvl="0"/>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2746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其中</a:t>
            </a:r>
            <a:r>
              <a:rPr lang="zh-CN" altLang="zh-CN" sz="12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最为关键的操作就是</a:t>
            </a:r>
            <a:r>
              <a:rPr lang="en-US" altLang="zh-CN" sz="12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convolution</a:t>
            </a:r>
            <a:r>
              <a:rPr lang="zh-CN"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，所以接下来我们将主要针对</a:t>
            </a:r>
            <a:r>
              <a:rPr lang="en-US"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上的</a:t>
            </a:r>
            <a:r>
              <a:rPr lang="en-US"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convolution</a:t>
            </a:r>
            <a:r>
              <a:rPr lang="zh-CN"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设计，带大家了解</a:t>
            </a:r>
            <a:r>
              <a:rPr lang="en-US"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GCN</a:t>
            </a:r>
            <a:r>
              <a:rPr lang="zh-CN" altLang="en-US"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（图卷积神经网络）</a:t>
            </a:r>
            <a:r>
              <a:rPr lang="zh-CN"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的设计思路。</a:t>
            </a:r>
            <a:endParaRPr lang="en-US"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可以再强调下卷积核起到的卷积作用，与卷积运算的区别和联系</a:t>
            </a:r>
            <a:r>
              <a:rPr lang="zh-CN" altLang="en-US" sz="1200" b="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200" b="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CNN</a:t>
            </a:r>
            <a:r>
              <a:rPr lang="zh-CN" altLang="en-US" sz="1200" b="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中的卷积本质上就是利用一个共享参数的过滤器（</a:t>
            </a:r>
            <a:r>
              <a:rPr lang="en-US" altLang="zh-CN" sz="1200" b="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kernel</a:t>
            </a:r>
            <a:r>
              <a:rPr lang="zh-CN" altLang="en-US" sz="1200" b="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zh-CN" altLang="en-US" dirty="0"/>
              <a:t>通过计算中心像素点以及相邻像素点的加权和来构成</a:t>
            </a:r>
            <a:r>
              <a:rPr lang="en-US" altLang="zh-CN" dirty="0"/>
              <a:t>feature map</a:t>
            </a:r>
            <a:r>
              <a:rPr lang="zh-CN" altLang="en-US" dirty="0"/>
              <a:t>实现空间特征的提取，当然加权系数就是卷积核的权重系数。那么卷积核的系数如何确定的呢？是随机化初值，然后根据损失函数通过反向传播梯度下降进行迭代优化。因此，卷积核的参数是通过优化求出的，它的作用是实现特征提取</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58623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en-US" altLang="zh-CN" dirty="0"/>
              <a:t>CNN</a:t>
            </a:r>
            <a:r>
              <a:rPr lang="zh-CN" altLang="en-US" dirty="0"/>
              <a:t>的</a:t>
            </a:r>
            <a:r>
              <a:rPr lang="zh-CN" altLang="zh-CN" sz="1800" dirty="0">
                <a:solidFill>
                  <a:srgbClr val="000000"/>
                </a:solidFill>
                <a:effectLst/>
                <a:ea typeface="DengXian" panose="02010600030101010101" pitchFamily="2" charset="-122"/>
                <a:cs typeface="Times New Roman" panose="02020603050405020304" pitchFamily="18" charset="0"/>
              </a:rPr>
              <a:t>特性主要包括如下几点</a:t>
            </a:r>
            <a:r>
              <a:rPr lang="zh-CN" altLang="en-US" sz="1800" dirty="0">
                <a:solidFill>
                  <a:srgbClr val="000000"/>
                </a:solidFill>
                <a:effectLst/>
                <a:ea typeface="DengXian" panose="02010600030101010101" pitchFamily="2" charset="-122"/>
                <a:cs typeface="Times New Roman" panose="02020603050405020304" pitchFamily="18" charset="0"/>
              </a:rPr>
              <a:t>：</a:t>
            </a:r>
            <a:endParaRPr lang="en-US" altLang="zh-CN" sz="1800" dirty="0">
              <a:solidFill>
                <a:srgbClr val="000000"/>
              </a:solidFill>
              <a:effectLst/>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ea typeface="DengXian" panose="02010600030101010101" pitchFamily="2" charset="-122"/>
                <a:cs typeface="Times New Roman" panose="02020603050405020304" pitchFamily="18" charset="0"/>
              </a:rPr>
              <a:t>1</a:t>
            </a:r>
            <a:r>
              <a:rPr lang="zh-CN" altLang="en-US" sz="1800" dirty="0">
                <a:solidFill>
                  <a:srgbClr val="000000"/>
                </a:solidFill>
                <a:effectLst/>
                <a:ea typeface="DengXian" panose="02010600030101010101" pitchFamily="2" charset="-122"/>
                <a:cs typeface="Times New Roman" panose="02020603050405020304" pitchFamily="18" charset="0"/>
              </a:rPr>
              <a:t>）</a:t>
            </a:r>
            <a:r>
              <a:rPr lang="zh-CN" altLang="zh-CN" sz="1800" dirty="0">
                <a:solidFill>
                  <a:srgbClr val="000000"/>
                </a:solidFill>
                <a:effectLst/>
                <a:ea typeface="DengXian" panose="02010600030101010101" pitchFamily="2" charset="-122"/>
                <a:cs typeface="Times New Roman" panose="02020603050405020304" pitchFamily="18" charset="0"/>
              </a:rPr>
              <a:t>多层结构提供了网络深度（一般</a:t>
            </a:r>
            <a:r>
              <a:rPr lang="zh-CN" altLang="en-US" sz="1800" dirty="0">
                <a:solidFill>
                  <a:srgbClr val="000000"/>
                </a:solidFill>
                <a:effectLst/>
                <a:ea typeface="DengXian" panose="02010600030101010101" pitchFamily="2" charset="-122"/>
                <a:cs typeface="Times New Roman" panose="02020603050405020304" pitchFamily="18" charset="0"/>
              </a:rPr>
              <a:t>来说，</a:t>
            </a:r>
            <a:r>
              <a:rPr lang="zh-CN" altLang="zh-CN" sz="1800" dirty="0">
                <a:solidFill>
                  <a:srgbClr val="000000"/>
                </a:solidFill>
                <a:effectLst/>
                <a:ea typeface="DengXian" panose="02010600030101010101" pitchFamily="2" charset="-122"/>
                <a:cs typeface="Times New Roman" panose="02020603050405020304" pitchFamily="18" charset="0"/>
              </a:rPr>
              <a:t>深度决定了网络的表达能力，网络越深学习能力越强）</a:t>
            </a:r>
            <a:endParaRPr lang="en-US" altLang="zh-CN" sz="1800" dirty="0">
              <a:solidFill>
                <a:srgbClr val="000000"/>
              </a:solidFill>
              <a:effectLst/>
              <a:ea typeface="DengXian" panose="02010600030101010101" pitchFamily="2" charset="-122"/>
              <a:cs typeface="Times New Roman" panose="02020603050405020304" pitchFamily="18" charset="0"/>
            </a:endParaRPr>
          </a:p>
          <a:p>
            <a:pPr lvl="0"/>
            <a:r>
              <a:rPr lang="en-US" altLang="zh-CN" sz="1800" dirty="0">
                <a:solidFill>
                  <a:srgbClr val="000000"/>
                </a:solidFill>
                <a:effectLst/>
                <a:ea typeface="DengXian" panose="02010600030101010101" pitchFamily="2" charset="-122"/>
                <a:cs typeface="Times New Roman" panose="02020603050405020304" pitchFamily="18" charset="0"/>
              </a:rPr>
              <a:t>2</a:t>
            </a:r>
            <a:r>
              <a:rPr lang="zh-CN" altLang="en-US" sz="1800" dirty="0">
                <a:solidFill>
                  <a:srgbClr val="000000"/>
                </a:solidFill>
                <a:effectLst/>
                <a:ea typeface="DengXian" panose="02010600030101010101" pitchFamily="2" charset="-122"/>
                <a:cs typeface="Times New Roman" panose="02020603050405020304" pitchFamily="18" charset="0"/>
              </a:rPr>
              <a:t>）</a:t>
            </a:r>
            <a:r>
              <a:rPr lang="zh-CN" altLang="zh-CN" sz="1800" dirty="0">
                <a:solidFill>
                  <a:srgbClr val="000000"/>
                </a:solidFill>
                <a:effectLst/>
                <a:ea typeface="DengXian" panose="02010600030101010101" pitchFamily="2" charset="-122"/>
                <a:cs typeface="Times New Roman" panose="02020603050405020304" pitchFamily="18" charset="0"/>
              </a:rPr>
              <a:t>卷积滤波器</a:t>
            </a:r>
            <a:r>
              <a:rPr lang="zh-CN" altLang="en-US" sz="1800" dirty="0">
                <a:solidFill>
                  <a:srgbClr val="000000"/>
                </a:solidFill>
                <a:effectLst/>
                <a:ea typeface="DengXian" panose="02010600030101010101" pitchFamily="2" charset="-122"/>
                <a:cs typeface="Times New Roman" panose="02020603050405020304" pitchFamily="18" charset="0"/>
              </a:rPr>
              <a:t>（卷积核）</a:t>
            </a:r>
            <a:r>
              <a:rPr lang="zh-CN" altLang="zh-CN" sz="1800" dirty="0">
                <a:solidFill>
                  <a:srgbClr val="000000"/>
                </a:solidFill>
                <a:effectLst/>
                <a:ea typeface="DengXian" panose="02010600030101010101" pitchFamily="2" charset="-122"/>
                <a:cs typeface="Times New Roman" panose="02020603050405020304" pitchFamily="18" charset="0"/>
              </a:rPr>
              <a:t>具有平移不变性和自相似性（</a:t>
            </a:r>
            <a:r>
              <a:rPr lang="en-US" altLang="zh-CN" sz="1800" dirty="0">
                <a:solidFill>
                  <a:srgbClr val="000000"/>
                </a:solidFill>
                <a:effectLst/>
                <a:ea typeface="DengXian" panose="02010600030101010101" pitchFamily="2" charset="-122"/>
                <a:cs typeface="Times New Roman" panose="02020603050405020304" pitchFamily="18" charset="0"/>
              </a:rPr>
              <a:t>translation invariance+ Self-similarity</a:t>
            </a:r>
            <a:r>
              <a:rPr lang="zh-CN" altLang="zh-CN" sz="1800" dirty="0">
                <a:solidFill>
                  <a:srgbClr val="000000"/>
                </a:solidFill>
                <a:effectLst/>
                <a:ea typeface="DengXian" panose="02010600030101010101" pitchFamily="2" charset="-122"/>
                <a:cs typeface="Times New Roman" panose="02020603050405020304" pitchFamily="18" charset="0"/>
              </a:rPr>
              <a:t>）</a:t>
            </a:r>
            <a:endParaRPr lang="en-US" altLang="zh-CN" sz="1800" dirty="0">
              <a:solidFill>
                <a:srgbClr val="000000"/>
              </a:solidFill>
              <a:effectLst/>
              <a:ea typeface="DengXian" panose="02010600030101010101" pitchFamily="2" charset="-122"/>
              <a:cs typeface="Times New Roman" panose="02020603050405020304" pitchFamily="18" charset="0"/>
            </a:endParaRPr>
          </a:p>
          <a:p>
            <a:pPr lvl="0"/>
            <a:r>
              <a:rPr lang="en-US" altLang="zh-CN" sz="1800" dirty="0">
                <a:solidFill>
                  <a:srgbClr val="000000"/>
                </a:solidFill>
                <a:effectLst/>
                <a:ea typeface="DengXian" panose="02010600030101010101" pitchFamily="2" charset="-122"/>
                <a:cs typeface="Times New Roman" panose="02020603050405020304" pitchFamily="18" charset="0"/>
              </a:rPr>
              <a:t>3</a:t>
            </a:r>
            <a:r>
              <a:rPr lang="zh-CN" altLang="en-US" sz="1800" dirty="0">
                <a:solidFill>
                  <a:srgbClr val="000000"/>
                </a:solidFill>
                <a:effectLst/>
                <a:ea typeface="DengXian" panose="02010600030101010101" pitchFamily="2" charset="-122"/>
                <a:cs typeface="Times New Roman" panose="02020603050405020304" pitchFamily="18" charset="0"/>
              </a:rPr>
              <a:t>）</a:t>
            </a:r>
            <a:r>
              <a:rPr lang="zh-CN" altLang="zh-CN" sz="1800" dirty="0">
                <a:solidFill>
                  <a:srgbClr val="000000"/>
                </a:solidFill>
                <a:effectLst/>
                <a:ea typeface="DengXian" panose="02010600030101010101" pitchFamily="2" charset="-122"/>
                <a:cs typeface="Times New Roman" panose="02020603050405020304" pitchFamily="18" charset="0"/>
              </a:rPr>
              <a:t>卷积滤波器与图像中像素点有很强的空间依赖性（因此具有位置相关性</a:t>
            </a:r>
            <a:r>
              <a:rPr lang="en-US" altLang="zh-CN" sz="1800" dirty="0">
                <a:solidFill>
                  <a:srgbClr val="000000"/>
                </a:solidFill>
                <a:effectLst/>
                <a:ea typeface="DengXian" panose="02010600030101010101" pitchFamily="2" charset="-122"/>
                <a:cs typeface="Times New Roman" panose="02020603050405020304" pitchFamily="18" charset="0"/>
              </a:rPr>
              <a:t>locality</a:t>
            </a:r>
            <a:r>
              <a:rPr lang="zh-CN" altLang="zh-CN" sz="1800" dirty="0">
                <a:solidFill>
                  <a:srgbClr val="000000"/>
                </a:solidFill>
                <a:effectLst/>
                <a:ea typeface="DengXian" panose="02010600030101010101" pitchFamily="2" charset="-122"/>
                <a:cs typeface="Times New Roman" panose="02020603050405020304" pitchFamily="18" charset="0"/>
              </a:rPr>
              <a:t>）</a:t>
            </a:r>
            <a:endParaRPr lang="en-US" altLang="zh-CN" sz="1800" dirty="0">
              <a:solidFill>
                <a:srgbClr val="000000"/>
              </a:solidFill>
              <a:effectLst/>
              <a:ea typeface="DengXian" panose="02010600030101010101" pitchFamily="2" charset="-122"/>
              <a:cs typeface="Times New Roman" panose="02020603050405020304" pitchFamily="18" charset="0"/>
            </a:endParaRPr>
          </a:p>
          <a:p>
            <a:pPr lvl="0"/>
            <a:r>
              <a:rPr lang="en-US" altLang="zh-CN" sz="1800" dirty="0">
                <a:solidFill>
                  <a:srgbClr val="000000"/>
                </a:solidFill>
                <a:effectLst/>
                <a:ea typeface="DengXian" panose="02010600030101010101" pitchFamily="2" charset="-122"/>
                <a:cs typeface="Times New Roman" panose="02020603050405020304" pitchFamily="18" charset="0"/>
              </a:rPr>
              <a:t>4</a:t>
            </a:r>
            <a:r>
              <a:rPr lang="zh-CN" altLang="en-US" sz="1800" dirty="0">
                <a:solidFill>
                  <a:srgbClr val="000000"/>
                </a:solidFill>
                <a:effectLst/>
                <a:ea typeface="DengXian" panose="02010600030101010101" pitchFamily="2" charset="-122"/>
                <a:cs typeface="Times New Roman" panose="02020603050405020304" pitchFamily="18" charset="0"/>
              </a:rPr>
              <a:t>）</a:t>
            </a:r>
            <a:r>
              <a:rPr lang="zh-CN" altLang="zh-CN" sz="1800" dirty="0">
                <a:solidFill>
                  <a:srgbClr val="000000"/>
                </a:solidFill>
                <a:effectLst/>
                <a:ea typeface="DengXian" panose="02010600030101010101" pitchFamily="2" charset="-122"/>
                <a:cs typeface="Times New Roman" panose="02020603050405020304" pitchFamily="18" charset="0"/>
              </a:rPr>
              <a:t>每个卷积滤波器的时间复杂度是</a:t>
            </a:r>
            <a:r>
              <a:rPr lang="en-US" altLang="zh-CN" sz="1800" dirty="0">
                <a:solidFill>
                  <a:srgbClr val="000000"/>
                </a:solidFill>
                <a:effectLst/>
                <a:ea typeface="DengXian" panose="02010600030101010101" pitchFamily="2" charset="-122"/>
                <a:cs typeface="Times New Roman" panose="02020603050405020304" pitchFamily="18" charset="0"/>
              </a:rPr>
              <a:t>O(1)</a:t>
            </a:r>
            <a:r>
              <a:rPr lang="zh-CN" altLang="zh-CN" sz="1800" dirty="0">
                <a:solidFill>
                  <a:srgbClr val="000000"/>
                </a:solidFill>
                <a:effectLst/>
                <a:ea typeface="DengXian" panose="02010600030101010101" pitchFamily="2" charset="-122"/>
                <a:cs typeface="Times New Roman" panose="02020603050405020304" pitchFamily="18" charset="0"/>
              </a:rPr>
              <a:t>，每个卷积层</a:t>
            </a:r>
            <a:r>
              <a:rPr lang="en-US" altLang="zh-CN" sz="1800" dirty="0">
                <a:solidFill>
                  <a:srgbClr val="000000"/>
                </a:solidFill>
                <a:effectLst/>
                <a:ea typeface="DengXian" panose="02010600030101010101" pitchFamily="2" charset="-122"/>
                <a:cs typeface="Times New Roman" panose="02020603050405020304" pitchFamily="18" charset="0"/>
              </a:rPr>
              <a:t>【</a:t>
            </a:r>
            <a:r>
              <a:rPr lang="zh-CN" altLang="en-US" sz="1800" dirty="0">
                <a:solidFill>
                  <a:srgbClr val="000000"/>
                </a:solidFill>
                <a:effectLst/>
                <a:ea typeface="DengXian" panose="02010600030101010101" pitchFamily="2" charset="-122"/>
                <a:cs typeface="Times New Roman" panose="02020603050405020304" pitchFamily="18" charset="0"/>
              </a:rPr>
              <a:t>包括</a:t>
            </a:r>
            <a:r>
              <a:rPr lang="en-US" altLang="zh-CN" sz="1800" dirty="0">
                <a:solidFill>
                  <a:srgbClr val="000000"/>
                </a:solidFill>
                <a:effectLst/>
                <a:ea typeface="DengXian" panose="02010600030101010101" pitchFamily="2" charset="-122"/>
                <a:cs typeface="Times New Roman" panose="02020603050405020304" pitchFamily="18" charset="0"/>
              </a:rPr>
              <a:t>n</a:t>
            </a:r>
            <a:r>
              <a:rPr lang="zh-CN" altLang="en-US" sz="1800" dirty="0">
                <a:solidFill>
                  <a:srgbClr val="000000"/>
                </a:solidFill>
                <a:effectLst/>
                <a:ea typeface="DengXian" panose="02010600030101010101" pitchFamily="2" charset="-122"/>
                <a:cs typeface="Times New Roman" panose="02020603050405020304" pitchFamily="18" charset="0"/>
              </a:rPr>
              <a:t>个卷积核</a:t>
            </a:r>
            <a:r>
              <a:rPr lang="en-US" altLang="zh-CN" sz="1800" dirty="0">
                <a:solidFill>
                  <a:srgbClr val="000000"/>
                </a:solidFill>
                <a:effectLst/>
                <a:ea typeface="DengXian" panose="02010600030101010101" pitchFamily="2" charset="-122"/>
                <a:cs typeface="Times New Roman" panose="02020603050405020304" pitchFamily="18" charset="0"/>
              </a:rPr>
              <a:t>】</a:t>
            </a:r>
            <a:r>
              <a:rPr lang="zh-CN" altLang="zh-CN" sz="1800" dirty="0">
                <a:solidFill>
                  <a:srgbClr val="000000"/>
                </a:solidFill>
                <a:effectLst/>
                <a:ea typeface="DengXian" panose="02010600030101010101" pitchFamily="2" charset="-122"/>
                <a:cs typeface="Times New Roman" panose="02020603050405020304" pitchFamily="18" charset="0"/>
              </a:rPr>
              <a:t>的时间复杂度是</a:t>
            </a:r>
            <a:r>
              <a:rPr lang="en-US" altLang="zh-CN" sz="1800" dirty="0">
                <a:solidFill>
                  <a:srgbClr val="000000"/>
                </a:solidFill>
                <a:effectLst/>
                <a:ea typeface="DengXian" panose="02010600030101010101" pitchFamily="2" charset="-122"/>
                <a:cs typeface="Times New Roman" panose="02020603050405020304" pitchFamily="18" charset="0"/>
              </a:rPr>
              <a:t>O(n)</a:t>
            </a:r>
            <a:r>
              <a:rPr lang="zh-CN" altLang="zh-CN" sz="1800" dirty="0">
                <a:solidFill>
                  <a:srgbClr val="000000"/>
                </a:solidFill>
                <a:effectLst/>
                <a:ea typeface="DengXian" panose="02010600030101010101" pitchFamily="2" charset="-122"/>
                <a:cs typeface="Times New Roman" panose="02020603050405020304" pitchFamily="18" charset="0"/>
              </a:rPr>
              <a:t>，因此</a:t>
            </a:r>
            <a:r>
              <a:rPr lang="en-US" altLang="zh-CN" sz="1800" dirty="0">
                <a:solidFill>
                  <a:srgbClr val="000000"/>
                </a:solidFill>
                <a:effectLst/>
                <a:ea typeface="DengXian" panose="02010600030101010101" pitchFamily="2" charset="-122"/>
                <a:cs typeface="Times New Roman" panose="02020603050405020304" pitchFamily="18" charset="0"/>
              </a:rPr>
              <a:t>CNN</a:t>
            </a:r>
            <a:r>
              <a:rPr lang="zh-CN" altLang="zh-CN" sz="1800" dirty="0">
                <a:solidFill>
                  <a:srgbClr val="000000"/>
                </a:solidFill>
                <a:effectLst/>
                <a:ea typeface="DengXian" panose="02010600030101010101" pitchFamily="2" charset="-122"/>
                <a:cs typeface="Times New Roman" panose="02020603050405020304" pitchFamily="18" charset="0"/>
              </a:rPr>
              <a:t>具有高计算效率的特性</a:t>
            </a:r>
            <a:r>
              <a:rPr lang="en-US" altLang="zh-CN" sz="1800" dirty="0">
                <a:solidFill>
                  <a:srgbClr val="000000"/>
                </a:solidFill>
                <a:effectLst/>
                <a:ea typeface="DengXian" panose="02010600030101010101" pitchFamily="2" charset="-122"/>
                <a:cs typeface="Times New Roman" panose="02020603050405020304" pitchFamily="18" charset="0"/>
              </a:rPr>
              <a:t>computational efficiency</a:t>
            </a:r>
          </a:p>
          <a:p>
            <a:pPr lvl="0"/>
            <a:r>
              <a:rPr lang="zh-CN" altLang="en-US" sz="1800" dirty="0">
                <a:solidFill>
                  <a:srgbClr val="000000"/>
                </a:solidFill>
                <a:effectLst/>
                <a:ea typeface="DengXian" panose="02010600030101010101" pitchFamily="2" charset="-122"/>
                <a:cs typeface="Times New Roman" panose="02020603050405020304" pitchFamily="18" charset="0"/>
              </a:rPr>
              <a:t>上述特性使得</a:t>
            </a:r>
            <a:r>
              <a:rPr lang="en-US" altLang="zh-CN" sz="1800" dirty="0">
                <a:solidFill>
                  <a:srgbClr val="000000"/>
                </a:solidFill>
                <a:effectLst/>
                <a:ea typeface="DengXian" panose="02010600030101010101" pitchFamily="2" charset="-122"/>
                <a:cs typeface="Times New Roman" panose="02020603050405020304" pitchFamily="18" charset="0"/>
              </a:rPr>
              <a:t>CNN</a:t>
            </a:r>
            <a:r>
              <a:rPr lang="zh-CN" altLang="en-US" sz="1800" dirty="0">
                <a:solidFill>
                  <a:srgbClr val="000000"/>
                </a:solidFill>
                <a:effectLst/>
                <a:ea typeface="DengXian" panose="02010600030101010101" pitchFamily="2" charset="-122"/>
                <a:cs typeface="Times New Roman" panose="02020603050405020304" pitchFamily="18" charset="0"/>
              </a:rPr>
              <a:t>在图像处理任务中高效准确，</a:t>
            </a:r>
            <a:r>
              <a:rPr lang="zh-CN" altLang="zh-CN" sz="1800" dirty="0">
                <a:solidFill>
                  <a:srgbClr val="000000"/>
                </a:solidFill>
                <a:effectLst/>
                <a:ea typeface="DengXian" panose="02010600030101010101" pitchFamily="2" charset="-122"/>
                <a:cs typeface="Times New Roman" panose="02020603050405020304" pitchFamily="18" charset="0"/>
              </a:rPr>
              <a:t>是</a:t>
            </a:r>
            <a:r>
              <a:rPr lang="en-US" altLang="zh-CN" sz="1800" dirty="0">
                <a:solidFill>
                  <a:srgbClr val="000000"/>
                </a:solidFill>
                <a:effectLst/>
                <a:ea typeface="DengXian" panose="02010600030101010101" pitchFamily="2" charset="-122"/>
                <a:cs typeface="Times New Roman" panose="02020603050405020304" pitchFamily="18" charset="0"/>
              </a:rPr>
              <a:t>CNN</a:t>
            </a:r>
            <a:r>
              <a:rPr lang="zh-CN" altLang="zh-CN" sz="1800" dirty="0">
                <a:solidFill>
                  <a:srgbClr val="000000"/>
                </a:solidFill>
                <a:effectLst/>
                <a:ea typeface="DengXian" panose="02010600030101010101" pitchFamily="2" charset="-122"/>
                <a:cs typeface="Times New Roman" panose="02020603050405020304" pitchFamily="18" charset="0"/>
              </a:rPr>
              <a:t>获得广泛应用的原因</a:t>
            </a:r>
            <a:endParaRPr lang="en-US" altLang="zh-CN" sz="1800" dirty="0">
              <a:solidFill>
                <a:srgbClr val="000000"/>
              </a:solidFill>
              <a:effectLst/>
              <a:ea typeface="DengXian" panose="02010600030101010101" pitchFamily="2" charset="-122"/>
              <a:cs typeface="Times New Roman" panose="02020603050405020304" pitchFamily="18" charset="0"/>
            </a:endParaRPr>
          </a:p>
          <a:p>
            <a:pPr lvl="0"/>
            <a:endParaRPr lang="en-US" altLang="zh-CN" dirty="0"/>
          </a:p>
          <a:p>
            <a:pPr lvl="0"/>
            <a:r>
              <a:rPr lang="zh-CN" altLang="en-US" b="1" dirty="0"/>
              <a:t>提问：谁来介绍下算法的时间复杂度这个概念？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在计算机科学中，算法的时间复杂度（</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time complexity</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）是一个函数，它定性描述该算法的运行时间。这是一个代表算法输入值的字符串的长度的函数。时间复杂度常用大</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O</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符号表述，</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不包括这个函数的【低阶项】和【首项系数】</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。使用这种方式时，时间复杂度可被称为是渐近的，亦即</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考察输入值大小趋近无穷时的情况</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例如，如果一个算法对于任何大小为</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n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（必须比</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n</a:t>
            </a:r>
            <a:r>
              <a:rPr lang="en-US" altLang="zh-CN" sz="1800" kern="100" baseline="-250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0</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大）的输入，它至多需要</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5n</a:t>
            </a:r>
            <a:r>
              <a:rPr lang="en-US" altLang="zh-CN" sz="1800" kern="100" baseline="300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3</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+ 3n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的时间运行完毕，那么它的渐近时间复杂度是</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O(n</a:t>
            </a:r>
            <a:r>
              <a:rPr lang="en-US" altLang="zh-CN" sz="1800" kern="100" baseline="300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3</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如果时间复杂度为</a:t>
            </a:r>
            <a:r>
              <a:rPr lang="en-US" altLang="zh-CN" sz="2800" b="0" i="0" dirty="0">
                <a:solidFill>
                  <a:srgbClr val="4D5156"/>
                </a:solidFill>
                <a:effectLst/>
                <a:latin typeface="arial" panose="020B0604020202020204" pitchFamily="34" charset="0"/>
              </a:rPr>
              <a:t>O(n)</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，则称</a:t>
            </a:r>
            <a:r>
              <a:rPr lang="zh-CN" altLang="en-US" sz="2800" b="0" i="0" dirty="0">
                <a:solidFill>
                  <a:srgbClr val="4D5156"/>
                </a:solidFill>
                <a:effectLst/>
                <a:latin typeface="arial" panose="020B0604020202020204" pitchFamily="34" charset="0"/>
              </a:rPr>
              <a:t>算法具有</a:t>
            </a:r>
            <a:r>
              <a:rPr lang="zh-CN" altLang="en-US" sz="2800" b="0" i="0" dirty="0">
                <a:solidFill>
                  <a:srgbClr val="EA4335"/>
                </a:solidFill>
                <a:effectLst/>
                <a:latin typeface="arial" panose="020B0604020202020204" pitchFamily="34" charset="0"/>
              </a:rPr>
              <a:t>线性</a:t>
            </a:r>
            <a:r>
              <a:rPr lang="zh-CN" altLang="en-US" sz="2800" b="0" i="0" dirty="0">
                <a:solidFill>
                  <a:srgbClr val="4D5156"/>
                </a:solidFill>
                <a:effectLst/>
                <a:latin typeface="arial" panose="020B0604020202020204" pitchFamily="34" charset="0"/>
              </a:rPr>
              <a:t>时间</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38635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问题来了，</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上的</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conv</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如何设计呢</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，也能够如</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CNN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一样具有上述性质吗？</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从而让我们处理图数据也很高效准确</a:t>
            </a: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我们再具体看一看</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Image</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的区别：</a:t>
            </a:r>
            <a:r>
              <a:rPr lang="en-US" altLang="zh-CN" sz="1800" dirty="0">
                <a:solidFill>
                  <a:srgbClr val="000000"/>
                </a:solidFill>
                <a:effectLst/>
                <a:latin typeface="DengXian" panose="02010600030101010101" pitchFamily="2" charset="-122"/>
                <a:cs typeface="Times New Roman" panose="02020603050405020304" pitchFamily="18" charset="0"/>
              </a:rPr>
              <a:t>CNN</a:t>
            </a:r>
            <a:r>
              <a:rPr lang="zh-CN" altLang="zh-CN" sz="1800" dirty="0">
                <a:solidFill>
                  <a:srgbClr val="000000"/>
                </a:solidFill>
                <a:effectLst/>
                <a:ea typeface="DengXian" panose="02010600030101010101" pitchFamily="2" charset="-122"/>
                <a:cs typeface="Times New Roman" panose="02020603050405020304" pitchFamily="18" charset="0"/>
              </a:rPr>
              <a:t>处理的图像或者视频数据中像素点（</a:t>
            </a:r>
            <a:r>
              <a:rPr lang="en-US" altLang="zh-CN" sz="1800" dirty="0">
                <a:solidFill>
                  <a:srgbClr val="000000"/>
                </a:solidFill>
                <a:effectLst/>
                <a:ea typeface="DengXian" panose="02010600030101010101" pitchFamily="2" charset="-122"/>
                <a:cs typeface="Times New Roman" panose="02020603050405020304" pitchFamily="18" charset="0"/>
              </a:rPr>
              <a:t>pixel</a:t>
            </a:r>
            <a:r>
              <a:rPr lang="zh-CN" altLang="zh-CN" sz="1800" dirty="0">
                <a:solidFill>
                  <a:srgbClr val="000000"/>
                </a:solidFill>
                <a:effectLst/>
                <a:ea typeface="DengXian" panose="02010600030101010101" pitchFamily="2" charset="-122"/>
                <a:cs typeface="Times New Roman" panose="02020603050405020304" pitchFamily="18" charset="0"/>
              </a:rPr>
              <a:t>）是</a:t>
            </a:r>
            <a:r>
              <a:rPr lang="zh-CN" altLang="zh-CN" sz="1800" b="1" dirty="0">
                <a:solidFill>
                  <a:srgbClr val="000000"/>
                </a:solidFill>
                <a:effectLst/>
                <a:ea typeface="DengXian" panose="02010600030101010101" pitchFamily="2" charset="-122"/>
                <a:cs typeface="Times New Roman" panose="02020603050405020304" pitchFamily="18" charset="0"/>
              </a:rPr>
              <a:t>排列成成很整齐</a:t>
            </a:r>
            <a:r>
              <a:rPr lang="zh-CN" altLang="zh-CN" sz="1800" dirty="0">
                <a:solidFill>
                  <a:srgbClr val="000000"/>
                </a:solidFill>
                <a:effectLst/>
                <a:ea typeface="DengXian" panose="02010600030101010101" pitchFamily="2" charset="-122"/>
                <a:cs typeface="Times New Roman" panose="02020603050405020304" pitchFamily="18" charset="0"/>
              </a:rPr>
              <a:t>的矩阵（也就是很多论文中所提到的</a:t>
            </a:r>
            <a:r>
              <a:rPr lang="en-US" altLang="zh-CN" sz="1800" dirty="0">
                <a:solidFill>
                  <a:srgbClr val="000000"/>
                </a:solidFill>
                <a:effectLst/>
                <a:ea typeface="DengXian" panose="02010600030101010101" pitchFamily="2" charset="-122"/>
                <a:cs typeface="Times New Roman" panose="02020603050405020304" pitchFamily="18" charset="0"/>
              </a:rPr>
              <a:t>Euclidean Structure</a:t>
            </a:r>
            <a:r>
              <a:rPr lang="zh-CN" altLang="zh-CN" sz="1800" dirty="0">
                <a:solidFill>
                  <a:srgbClr val="000000"/>
                </a:solidFill>
                <a:effectLst/>
                <a:ea typeface="DengXian" panose="02010600030101010101" pitchFamily="2" charset="-122"/>
                <a:cs typeface="Times New Roman" panose="02020603050405020304" pitchFamily="18" charset="0"/>
              </a:rPr>
              <a:t>）</a:t>
            </a:r>
            <a:endParaRPr lang="en-US" altLang="zh-CN" sz="1800" dirty="0">
              <a:solidFill>
                <a:srgbClr val="000000"/>
              </a:solidFill>
              <a:effectLst/>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ea typeface="DengXian" panose="02010600030101010101" pitchFamily="2" charset="-122"/>
                <a:cs typeface="Times New Roman" panose="02020603050405020304" pitchFamily="18" charset="0"/>
              </a:rPr>
              <a:t>与之相对应，科学研究中还有很多</a:t>
            </a:r>
            <a:r>
              <a:rPr lang="en-US" altLang="zh-CN" sz="1800" dirty="0">
                <a:solidFill>
                  <a:srgbClr val="000000"/>
                </a:solidFill>
                <a:effectLst/>
                <a:ea typeface="DengXian" panose="02010600030101010101" pitchFamily="2" charset="-122"/>
                <a:cs typeface="Times New Roman" panose="02020603050405020304" pitchFamily="18" charset="0"/>
              </a:rPr>
              <a:t> Non Euclidean Structure </a:t>
            </a:r>
            <a:r>
              <a:rPr lang="zh-CN" altLang="zh-CN" sz="1800" dirty="0">
                <a:solidFill>
                  <a:srgbClr val="000000"/>
                </a:solidFill>
                <a:effectLst/>
                <a:ea typeface="DengXian" panose="02010600030101010101" pitchFamily="2" charset="-122"/>
                <a:cs typeface="Times New Roman" panose="02020603050405020304" pitchFamily="18" charset="0"/>
              </a:rPr>
              <a:t>的数据，如社交网络、信息网络等。而非欧的结构，正是适合用图表达的</a:t>
            </a:r>
            <a:r>
              <a:rPr lang="zh-CN" altLang="en-US" sz="1800" dirty="0">
                <a:solidFill>
                  <a:srgbClr val="000000"/>
                </a:solidFill>
                <a:effectLst/>
                <a:ea typeface="DengXian" panose="02010600030101010101" pitchFamily="2" charset="-122"/>
                <a:cs typeface="Times New Roman" panose="02020603050405020304" pitchFamily="18" charset="0"/>
              </a:rPr>
              <a:t>。因此，人们开始考虑</a:t>
            </a:r>
            <a:r>
              <a:rPr lang="zh-CN" altLang="zh-CN" sz="1800" dirty="0">
                <a:solidFill>
                  <a:srgbClr val="000000"/>
                </a:solidFill>
                <a:effectLst/>
                <a:ea typeface="DengXian" panose="02010600030101010101" pitchFamily="2" charset="-122"/>
                <a:cs typeface="Times New Roman" panose="02020603050405020304" pitchFamily="18" charset="0"/>
              </a:rPr>
              <a:t>研究</a:t>
            </a:r>
            <a:r>
              <a:rPr lang="en-US" altLang="zh-CN" sz="1800" dirty="0">
                <a:solidFill>
                  <a:srgbClr val="000000"/>
                </a:solidFill>
                <a:effectLst/>
                <a:ea typeface="DengXian" panose="02010600030101010101" pitchFamily="2" charset="-122"/>
                <a:cs typeface="Times New Roman" panose="02020603050405020304" pitchFamily="18" charset="0"/>
              </a:rPr>
              <a:t>Graph</a:t>
            </a:r>
            <a:r>
              <a:rPr lang="zh-CN" altLang="zh-CN" sz="1800" dirty="0">
                <a:solidFill>
                  <a:srgbClr val="000000"/>
                </a:solidFill>
                <a:effectLst/>
                <a:ea typeface="DengXian" panose="02010600030101010101" pitchFamily="2" charset="-122"/>
                <a:cs typeface="Times New Roman" panose="02020603050405020304" pitchFamily="18" charset="0"/>
              </a:rPr>
              <a:t>和</a:t>
            </a:r>
            <a:r>
              <a:rPr lang="en-US" altLang="zh-CN" sz="1800" dirty="0">
                <a:solidFill>
                  <a:srgbClr val="000000"/>
                </a:solidFill>
                <a:effectLst/>
                <a:ea typeface="DengXian" panose="02010600030101010101" pitchFamily="2" charset="-122"/>
                <a:cs typeface="Times New Roman" panose="02020603050405020304" pitchFamily="18" charset="0"/>
              </a:rPr>
              <a:t>conv</a:t>
            </a:r>
            <a:r>
              <a:rPr lang="zh-CN" altLang="zh-CN" sz="1800" dirty="0">
                <a:solidFill>
                  <a:srgbClr val="000000"/>
                </a:solidFill>
                <a:effectLst/>
                <a:ea typeface="DengXian" panose="02010600030101010101" pitchFamily="2" charset="-122"/>
                <a:cs typeface="Times New Roman" panose="02020603050405020304" pitchFamily="18" charset="0"/>
              </a:rPr>
              <a:t>卷积的结合</a:t>
            </a:r>
            <a:r>
              <a:rPr lang="zh-CN" altLang="en-US" sz="1800" dirty="0">
                <a:solidFill>
                  <a:srgbClr val="000000"/>
                </a:solidFill>
                <a:effectLst/>
                <a:ea typeface="DengXian" panose="02010600030101010101" pitchFamily="2" charset="-122"/>
                <a:cs typeface="Times New Roman" panose="02020603050405020304" pitchFamily="18" charset="0"/>
              </a:rPr>
              <a:t>方法，让我们处理</a:t>
            </a:r>
            <a:r>
              <a:rPr lang="en-US" altLang="zh-CN" sz="1800" dirty="0">
                <a:solidFill>
                  <a:srgbClr val="000000"/>
                </a:solidFill>
                <a:effectLst/>
                <a:ea typeface="DengXian" panose="02010600030101010101" pitchFamily="2" charset="-122"/>
                <a:cs typeface="Times New Roman" panose="02020603050405020304" pitchFamily="18" charset="0"/>
              </a:rPr>
              <a:t>Graph</a:t>
            </a:r>
            <a:r>
              <a:rPr lang="zh-CN" altLang="en-US" sz="1800" dirty="0">
                <a:solidFill>
                  <a:srgbClr val="000000"/>
                </a:solidFill>
                <a:effectLst/>
                <a:ea typeface="DengXian" panose="02010600030101010101" pitchFamily="2" charset="-122"/>
                <a:cs typeface="Times New Roman" panose="02020603050405020304" pitchFamily="18" charset="0"/>
              </a:rPr>
              <a:t>数据时能像处理</a:t>
            </a:r>
            <a:r>
              <a:rPr lang="en-US" altLang="zh-CN" sz="1800" dirty="0">
                <a:solidFill>
                  <a:srgbClr val="000000"/>
                </a:solidFill>
                <a:effectLst/>
                <a:ea typeface="DengXian" panose="02010600030101010101" pitchFamily="2" charset="-122"/>
                <a:cs typeface="Times New Roman" panose="02020603050405020304" pitchFamily="18" charset="0"/>
              </a:rPr>
              <a:t>image</a:t>
            </a:r>
            <a:r>
              <a:rPr lang="zh-CN" altLang="en-US" sz="1800" dirty="0">
                <a:solidFill>
                  <a:srgbClr val="000000"/>
                </a:solidFill>
                <a:effectLst/>
                <a:ea typeface="DengXian" panose="02010600030101010101" pitchFamily="2" charset="-122"/>
                <a:cs typeface="Times New Roman" panose="02020603050405020304" pitchFamily="18" charset="0"/>
              </a:rPr>
              <a:t>数据一样</a:t>
            </a:r>
            <a:endParaRPr lang="en-US" altLang="zh-CN" sz="1800" dirty="0">
              <a:solidFill>
                <a:srgbClr val="000000"/>
              </a:solidFill>
              <a:effectLst/>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19415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000000"/>
                </a:solidFill>
                <a:effectLst/>
                <a:ea typeface="DengXian" panose="02010600030101010101" pitchFamily="2" charset="-122"/>
                <a:cs typeface="Times New Roman" panose="02020603050405020304" pitchFamily="18" charset="0"/>
              </a:rPr>
              <a:t>这个研究主要需要解决两个方面的问题：</a:t>
            </a:r>
            <a:endParaRPr lang="en-US" altLang="zh-CN" sz="1800" dirty="0">
              <a:solidFill>
                <a:srgbClr val="000000"/>
              </a:solidFill>
              <a:effectLst/>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1</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CNN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无法处理</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Non Euclidean Structure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的数据，学术上的表达是传统的离散卷积在</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Non Euclidean Structure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的数据上无法保持平移不变性。</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通俗理解就是在拓扑图中每个顶点的相邻顶点数目都可能不同，那么当然无法用一个同样尺寸的卷积核来进行卷积运算</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2</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）由于</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CNN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无法处理</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Non Euclidean Structure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的数据，又希望在这样的数据结构（拓扑图）上有效地提取空间特征来进行机器学习，</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所以</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GCN </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成为了研究的重点</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7271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GCN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的本质目的就是用来提取拓扑图的空间特征，那么实现这个目标只有一种途径吗？</a:t>
            </a: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当然不是，一般有两种主流方式，</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vertex domain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在</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spatial domain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处理</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和 在</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spectral domain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处理。</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lvl="0"/>
            <a:r>
              <a:rPr lang="zh-CN" altLang="en-US" dirty="0"/>
              <a:t>在空域处理图的空间特征的时候，我们可以关注节点间的连接性，比如传播方向、节点的连接顺序、节点的聚集效应等（复杂网络动力学方法）。在频域处理的时候，通常会</a:t>
            </a:r>
            <a:r>
              <a:rPr lang="zh-CN" altLang="en-US" b="1" dirty="0"/>
              <a:t>从特征值的计算出发</a:t>
            </a:r>
            <a:r>
              <a:rPr lang="zh-CN" altLang="en-US" dirty="0"/>
              <a:t>，关注到频谱的聚集效应、不同阶次特征谱的分析、特征谱间的相似度计算</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40328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vertex domain (spatial domain)</a:t>
            </a:r>
            <a:r>
              <a:rPr lang="zh-CN" altLang="en-US" sz="1200" dirty="0"/>
              <a:t>的处理是非常直观的一种方式。就是聚合邻居节点的信息来更新本节点的特征，具体的实现可以参考</a:t>
            </a:r>
            <a:r>
              <a:rPr lang="en-US" altLang="zh-CN" sz="1200" dirty="0"/>
              <a:t>Spatial-GNN Graph Neural Networks (GNN)</a:t>
            </a:r>
            <a:r>
              <a:rPr lang="zh-CN" altLang="en-US" sz="1200" dirty="0"/>
              <a:t>：</a:t>
            </a:r>
            <a:r>
              <a:rPr lang="en-US" altLang="zh-CN" sz="1200" dirty="0"/>
              <a:t>Spatial - GNN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DengXian" panose="02010600030101010101" pitchFamily="2" charset="-122"/>
                <a:cs typeface="Times New Roman" panose="02020603050405020304" pitchFamily="18" charset="0"/>
              </a:rPr>
              <a:t>spectral domain </a:t>
            </a:r>
            <a:r>
              <a:rPr lang="zh-CN" altLang="zh-CN" sz="1800" dirty="0">
                <a:solidFill>
                  <a:srgbClr val="000000"/>
                </a:solidFill>
                <a:effectLst/>
                <a:ea typeface="DengXian" panose="02010600030101010101" pitchFamily="2" charset="-122"/>
                <a:cs typeface="Times New Roman" panose="02020603050405020304" pitchFamily="18" charset="0"/>
              </a:rPr>
              <a:t>则就是</a:t>
            </a:r>
            <a:r>
              <a:rPr lang="en-US" altLang="zh-CN" sz="1800" dirty="0">
                <a:solidFill>
                  <a:srgbClr val="000000"/>
                </a:solidFill>
                <a:effectLst/>
                <a:ea typeface="DengXian" panose="02010600030101010101" pitchFamily="2" charset="-122"/>
                <a:cs typeface="Times New Roman" panose="02020603050405020304" pitchFamily="18" charset="0"/>
              </a:rPr>
              <a:t> GCN </a:t>
            </a:r>
            <a:r>
              <a:rPr lang="zh-CN" altLang="zh-CN" sz="1800" dirty="0">
                <a:solidFill>
                  <a:srgbClr val="000000"/>
                </a:solidFill>
                <a:effectLst/>
                <a:ea typeface="DengXian" panose="02010600030101010101" pitchFamily="2" charset="-122"/>
                <a:cs typeface="Times New Roman" panose="02020603050405020304" pitchFamily="18" charset="0"/>
              </a:rPr>
              <a:t>的理论基础了。这种思路就是希望借助图的谱理论（</a:t>
            </a:r>
            <a:r>
              <a:rPr lang="en-US" altLang="zh-CN" sz="1800" dirty="0">
                <a:solidFill>
                  <a:srgbClr val="000000"/>
                </a:solidFill>
                <a:effectLst/>
                <a:ea typeface="DengXian" panose="02010600030101010101" pitchFamily="2" charset="-122"/>
                <a:cs typeface="Times New Roman" panose="02020603050405020304" pitchFamily="18" charset="0"/>
              </a:rPr>
              <a:t>Spectral Graph Theory</a:t>
            </a:r>
            <a:r>
              <a:rPr lang="zh-CN" altLang="zh-CN" sz="1800" dirty="0">
                <a:solidFill>
                  <a:srgbClr val="000000"/>
                </a:solidFill>
                <a:effectLst/>
                <a:ea typeface="DengXian" panose="02010600030101010101" pitchFamily="2" charset="-122"/>
                <a:cs typeface="Times New Roman" panose="02020603050405020304" pitchFamily="18" charset="0"/>
              </a:rPr>
              <a:t>）来实现拓扑图上的卷积操作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ea typeface="DengXian" panose="02010600030101010101" pitchFamily="2" charset="-122"/>
                <a:cs typeface="Times New Roman" panose="02020603050405020304" pitchFamily="18" charset="0"/>
              </a:rPr>
              <a:t>从整个</a:t>
            </a:r>
            <a:r>
              <a:rPr lang="en-US" altLang="zh-CN" sz="1800" dirty="0">
                <a:solidFill>
                  <a:srgbClr val="000000"/>
                </a:solidFill>
                <a:effectLst/>
                <a:ea typeface="DengXian" panose="02010600030101010101" pitchFamily="2" charset="-122"/>
                <a:cs typeface="Times New Roman" panose="02020603050405020304" pitchFamily="18" charset="0"/>
              </a:rPr>
              <a:t>spectral domain GCN</a:t>
            </a:r>
            <a:r>
              <a:rPr lang="zh-CN" altLang="zh-CN" sz="1800" dirty="0">
                <a:solidFill>
                  <a:srgbClr val="000000"/>
                </a:solidFill>
                <a:effectLst/>
                <a:ea typeface="DengXian" panose="02010600030101010101" pitchFamily="2" charset="-122"/>
                <a:cs typeface="Times New Roman" panose="02020603050405020304" pitchFamily="18" charset="0"/>
              </a:rPr>
              <a:t>研究的时间进程来看：首先研究</a:t>
            </a:r>
            <a:r>
              <a:rPr lang="en-US" altLang="zh-CN" sz="1800" dirty="0">
                <a:solidFill>
                  <a:srgbClr val="000000"/>
                </a:solidFill>
                <a:effectLst/>
                <a:ea typeface="DengXian" panose="02010600030101010101" pitchFamily="2" charset="-122"/>
                <a:cs typeface="Times New Roman" panose="02020603050405020304" pitchFamily="18" charset="0"/>
              </a:rPr>
              <a:t> GSP</a:t>
            </a:r>
            <a:r>
              <a:rPr lang="zh-CN" altLang="zh-CN" sz="1800" dirty="0">
                <a:solidFill>
                  <a:srgbClr val="000000"/>
                </a:solidFill>
                <a:effectLst/>
                <a:ea typeface="DengXian" panose="02010600030101010101" pitchFamily="2" charset="-122"/>
                <a:cs typeface="Times New Roman" panose="02020603050405020304" pitchFamily="18" charset="0"/>
              </a:rPr>
              <a:t>（</a:t>
            </a:r>
            <a:r>
              <a:rPr lang="en-US" altLang="zh-CN" sz="1800" dirty="0">
                <a:solidFill>
                  <a:srgbClr val="000000"/>
                </a:solidFill>
                <a:effectLst/>
                <a:ea typeface="DengXian" panose="02010600030101010101" pitchFamily="2" charset="-122"/>
                <a:cs typeface="Times New Roman" panose="02020603050405020304" pitchFamily="18" charset="0"/>
              </a:rPr>
              <a:t>graph signal processing</a:t>
            </a:r>
            <a:r>
              <a:rPr lang="zh-CN" altLang="zh-CN" sz="1800" dirty="0">
                <a:solidFill>
                  <a:srgbClr val="000000"/>
                </a:solidFill>
                <a:effectLst/>
                <a:ea typeface="DengXian" panose="02010600030101010101" pitchFamily="2" charset="-122"/>
                <a:cs typeface="Times New Roman" panose="02020603050405020304" pitchFamily="18" charset="0"/>
              </a:rPr>
              <a:t>）的学者定义了</a:t>
            </a:r>
            <a:r>
              <a:rPr lang="en-US" altLang="zh-CN" sz="1800" dirty="0">
                <a:solidFill>
                  <a:srgbClr val="000000"/>
                </a:solidFill>
                <a:effectLst/>
                <a:ea typeface="DengXian" panose="02010600030101010101" pitchFamily="2" charset="-122"/>
                <a:cs typeface="Times New Roman" panose="02020603050405020304" pitchFamily="18" charset="0"/>
              </a:rPr>
              <a:t> </a:t>
            </a:r>
            <a:r>
              <a:rPr lang="en-US" altLang="zh-CN" sz="1800" b="1" dirty="0">
                <a:solidFill>
                  <a:srgbClr val="000000"/>
                </a:solidFill>
                <a:effectLst/>
                <a:ea typeface="DengXian" panose="02010600030101010101" pitchFamily="2" charset="-122"/>
                <a:cs typeface="Times New Roman" panose="02020603050405020304" pitchFamily="18" charset="0"/>
              </a:rPr>
              <a:t>graph </a:t>
            </a:r>
            <a:r>
              <a:rPr lang="zh-CN" altLang="zh-CN" sz="1800" b="1" dirty="0">
                <a:solidFill>
                  <a:srgbClr val="000000"/>
                </a:solidFill>
                <a:effectLst/>
                <a:ea typeface="DengXian" panose="02010600030101010101" pitchFamily="2" charset="-122"/>
                <a:cs typeface="Times New Roman" panose="02020603050405020304" pitchFamily="18" charset="0"/>
              </a:rPr>
              <a:t>上的</a:t>
            </a:r>
            <a:r>
              <a:rPr lang="en-US" altLang="zh-CN" sz="1800" b="1" dirty="0">
                <a:solidFill>
                  <a:srgbClr val="000000"/>
                </a:solidFill>
                <a:effectLst/>
                <a:ea typeface="DengXian" panose="02010600030101010101" pitchFamily="2" charset="-122"/>
                <a:cs typeface="Times New Roman" panose="02020603050405020304" pitchFamily="18" charset="0"/>
              </a:rPr>
              <a:t>Fourier Transformation</a:t>
            </a:r>
            <a:r>
              <a:rPr lang="zh-CN" altLang="zh-CN" sz="1800" dirty="0">
                <a:solidFill>
                  <a:srgbClr val="000000"/>
                </a:solidFill>
                <a:effectLst/>
                <a:ea typeface="DengXian" panose="02010600030101010101" pitchFamily="2" charset="-122"/>
                <a:cs typeface="Times New Roman" panose="02020603050405020304" pitchFamily="18" charset="0"/>
              </a:rPr>
              <a:t>，进而定义了</a:t>
            </a:r>
            <a:r>
              <a:rPr lang="en-US" altLang="zh-CN" sz="1800" dirty="0">
                <a:solidFill>
                  <a:srgbClr val="000000"/>
                </a:solidFill>
                <a:effectLst/>
                <a:ea typeface="DengXian" panose="02010600030101010101" pitchFamily="2" charset="-122"/>
                <a:cs typeface="Times New Roman" panose="02020603050405020304" pitchFamily="18" charset="0"/>
              </a:rPr>
              <a:t> graph </a:t>
            </a:r>
            <a:r>
              <a:rPr lang="zh-CN" altLang="zh-CN" sz="1800" dirty="0">
                <a:solidFill>
                  <a:srgbClr val="000000"/>
                </a:solidFill>
                <a:effectLst/>
                <a:ea typeface="DengXian" panose="02010600030101010101" pitchFamily="2" charset="-122"/>
                <a:cs typeface="Times New Roman" panose="02020603050405020304" pitchFamily="18" charset="0"/>
              </a:rPr>
              <a:t>上的</a:t>
            </a:r>
            <a:r>
              <a:rPr lang="en-US" altLang="zh-CN" sz="1800" dirty="0">
                <a:solidFill>
                  <a:srgbClr val="000000"/>
                </a:solidFill>
                <a:effectLst/>
                <a:ea typeface="DengXian" panose="02010600030101010101" pitchFamily="2" charset="-122"/>
                <a:cs typeface="Times New Roman" panose="02020603050405020304" pitchFamily="18" charset="0"/>
              </a:rPr>
              <a:t> convolution</a:t>
            </a:r>
            <a:r>
              <a:rPr lang="zh-CN" altLang="zh-CN" sz="1800" dirty="0">
                <a:solidFill>
                  <a:srgbClr val="000000"/>
                </a:solidFill>
                <a:effectLst/>
                <a:ea typeface="DengXian" panose="02010600030101010101" pitchFamily="2" charset="-122"/>
                <a:cs typeface="Times New Roman" panose="02020603050405020304" pitchFamily="18" charset="0"/>
              </a:rPr>
              <a:t>，最后与深度学习结合提出了</a:t>
            </a:r>
            <a:r>
              <a:rPr lang="en-US" altLang="zh-CN" sz="1800" dirty="0">
                <a:solidFill>
                  <a:srgbClr val="000000"/>
                </a:solidFill>
                <a:effectLst/>
                <a:ea typeface="DengXian" panose="02010600030101010101" pitchFamily="2" charset="-122"/>
                <a:cs typeface="Times New Roman" panose="02020603050405020304" pitchFamily="18" charset="0"/>
              </a:rPr>
              <a:t>Graph Convolutional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000000"/>
                </a:solidFill>
                <a:effectLst/>
                <a:ea typeface="DengXian" panose="02010600030101010101" pitchFamily="2" charset="-122"/>
                <a:cs typeface="Times New Roman" panose="02020603050405020304" pitchFamily="18" charset="0"/>
              </a:rPr>
              <a:t>另外，</a:t>
            </a:r>
            <a:r>
              <a:rPr lang="zh-CN" altLang="zh-CN" sz="1800" dirty="0">
                <a:solidFill>
                  <a:srgbClr val="000000"/>
                </a:solidFill>
                <a:effectLst/>
                <a:ea typeface="DengXian" panose="02010600030101010101" pitchFamily="2" charset="-122"/>
                <a:cs typeface="Times New Roman" panose="02020603050405020304" pitchFamily="18" charset="0"/>
              </a:rPr>
              <a:t>什么是图的谱理论？</a:t>
            </a:r>
            <a:r>
              <a:rPr lang="en-US" altLang="zh-CN" sz="1800" dirty="0">
                <a:solidFill>
                  <a:srgbClr val="000000"/>
                </a:solidFill>
                <a:effectLst/>
                <a:ea typeface="DengXian" panose="02010600030101010101" pitchFamily="2" charset="-122"/>
                <a:cs typeface="Times New Roman" panose="02020603050405020304" pitchFamily="18" charset="0"/>
              </a:rPr>
              <a:t>Spectral Graph Theory </a:t>
            </a:r>
            <a:r>
              <a:rPr lang="zh-CN" altLang="zh-CN" sz="1800" b="1" dirty="0">
                <a:solidFill>
                  <a:srgbClr val="000000"/>
                </a:solidFill>
                <a:effectLst/>
                <a:ea typeface="DengXian" panose="02010600030101010101" pitchFamily="2" charset="-122"/>
                <a:cs typeface="Times New Roman" panose="02020603050405020304" pitchFamily="18" charset="0"/>
              </a:rPr>
              <a:t>简单的概括就是借助于图的拉普拉斯矩阵</a:t>
            </a:r>
            <a:r>
              <a:rPr lang="zh-CN" altLang="en-US" sz="1800" dirty="0">
                <a:solidFill>
                  <a:srgbClr val="0070C0"/>
                </a:solidFill>
              </a:rPr>
              <a:t>（</a:t>
            </a:r>
            <a:r>
              <a:rPr lang="en-US" altLang="zh-CN" sz="1800" i="1" dirty="0">
                <a:solidFill>
                  <a:srgbClr val="0070C0"/>
                </a:solidFill>
              </a:rPr>
              <a:t>L</a:t>
            </a:r>
            <a:r>
              <a:rPr lang="zh-CN" altLang="en-US" sz="1800" dirty="0">
                <a:solidFill>
                  <a:srgbClr val="0070C0"/>
                </a:solidFill>
              </a:rPr>
              <a:t>拉普拉斯算子）</a:t>
            </a:r>
            <a:r>
              <a:rPr lang="zh-CN" altLang="zh-CN" sz="1800" b="1" dirty="0">
                <a:solidFill>
                  <a:srgbClr val="000000"/>
                </a:solidFill>
                <a:effectLst/>
                <a:ea typeface="DengXian" panose="02010600030101010101" pitchFamily="2" charset="-122"/>
                <a:cs typeface="Times New Roman" panose="02020603050405020304" pitchFamily="18" charset="0"/>
              </a:rPr>
              <a:t>的特征值和特征向量来研究图的性质</a:t>
            </a:r>
            <a:endParaRPr lang="en-US" altLang="zh-CN" b="1"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2189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zh-CN" sz="1200" dirty="0">
                <a:solidFill>
                  <a:srgbClr val="000000"/>
                </a:solidFill>
                <a:effectLst/>
                <a:ea typeface="DengXian" panose="02010600030101010101" pitchFamily="2" charset="-122"/>
                <a:cs typeface="Times New Roman" panose="02020603050405020304" pitchFamily="18" charset="0"/>
              </a:rPr>
              <a:t>首先，</a:t>
            </a:r>
            <a:r>
              <a:rPr lang="zh-CN" altLang="en-US" sz="1200" dirty="0">
                <a:solidFill>
                  <a:srgbClr val="000000"/>
                </a:solidFill>
                <a:effectLst/>
                <a:ea typeface="DengXian" panose="02010600030101010101" pitchFamily="2" charset="-122"/>
                <a:cs typeface="Times New Roman" panose="02020603050405020304" pitchFamily="18" charset="0"/>
              </a:rPr>
              <a:t>介绍图神经网络的发展动机</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764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effectLst/>
                <a:ea typeface="DengXian" panose="02010600030101010101" pitchFamily="2" charset="-122"/>
                <a:cs typeface="Times New Roman" panose="02020603050405020304" pitchFamily="18" charset="0"/>
              </a:rPr>
              <a:t>关键在于</a:t>
            </a:r>
            <a:r>
              <a:rPr lang="en-US" altLang="zh-CN" sz="1200" dirty="0">
                <a:solidFill>
                  <a:srgbClr val="000000"/>
                </a:solidFill>
                <a:effectLst/>
                <a:ea typeface="DengXian" panose="02010600030101010101" pitchFamily="2" charset="-122"/>
                <a:cs typeface="Times New Roman" panose="02020603050405020304" pitchFamily="18" charset="0"/>
              </a:rPr>
              <a:t>graph </a:t>
            </a:r>
            <a:r>
              <a:rPr lang="zh-CN" altLang="zh-CN" sz="1200" dirty="0">
                <a:solidFill>
                  <a:srgbClr val="000000"/>
                </a:solidFill>
                <a:effectLst/>
                <a:ea typeface="DengXian" panose="02010600030101010101" pitchFamily="2" charset="-122"/>
                <a:cs typeface="Times New Roman" panose="02020603050405020304" pitchFamily="18" charset="0"/>
              </a:rPr>
              <a:t>上的</a:t>
            </a:r>
            <a:r>
              <a:rPr lang="en-US" altLang="zh-CN" sz="1200" dirty="0">
                <a:solidFill>
                  <a:srgbClr val="000000"/>
                </a:solidFill>
                <a:effectLst/>
                <a:ea typeface="DengXian" panose="02010600030101010101" pitchFamily="2" charset="-122"/>
                <a:cs typeface="Times New Roman" panose="02020603050405020304" pitchFamily="18" charset="0"/>
              </a:rPr>
              <a:t> convolution</a:t>
            </a:r>
            <a:r>
              <a:rPr lang="zh-CN" altLang="en-US" sz="1200" dirty="0">
                <a:solidFill>
                  <a:srgbClr val="000000"/>
                </a:solidFill>
                <a:effectLst/>
                <a:ea typeface="DengXian" panose="02010600030101010101" pitchFamily="2" charset="-122"/>
                <a:cs typeface="Times New Roman" panose="02020603050405020304" pitchFamily="18" charset="0"/>
              </a:rPr>
              <a:t>。</a:t>
            </a:r>
            <a:r>
              <a:rPr lang="zh-CN" altLang="en-US" b="1" dirty="0"/>
              <a:t>来看看卷积，联想到傅里叶变换</a:t>
            </a:r>
            <a:r>
              <a:rPr lang="en-US" altLang="zh-CN" b="1" dirty="0"/>
              <a:t>xxx</a:t>
            </a: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65055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sz="1800" dirty="0">
                <a:solidFill>
                  <a:srgbClr val="000000"/>
                </a:solidFill>
                <a:effectLst/>
                <a:ea typeface="DengXian" panose="02010600030101010101" pitchFamily="2" charset="-122"/>
                <a:cs typeface="Times New Roman" panose="02020603050405020304" pitchFamily="18" charset="0"/>
              </a:rPr>
              <a:t>首先，我们看看如何借助于图的拉普拉斯矩阵的特征值和特征向量来研究图的性质？</a:t>
            </a:r>
            <a:endParaRPr lang="en-US" altLang="zh-CN" sz="1800" dirty="0">
              <a:solidFill>
                <a:srgbClr val="000000"/>
              </a:solidFill>
              <a:effectLst/>
              <a:ea typeface="DengXian" panose="02010600030101010101" pitchFamily="2" charset="-122"/>
              <a:cs typeface="Times New Roman" panose="02020603050405020304" pitchFamily="18" charset="0"/>
            </a:endParaRPr>
          </a:p>
          <a:p>
            <a:pPr lvl="0"/>
            <a:endParaRPr lang="en-US" altLang="zh-CN" sz="1800" dirty="0">
              <a:solidFill>
                <a:srgbClr val="000000"/>
              </a:solidFill>
              <a:effectLst/>
              <a:ea typeface="DengXian" panose="02010600030101010101" pitchFamily="2" charset="-122"/>
              <a:cs typeface="Times New Roman" panose="02020603050405020304" pitchFamily="18" charset="0"/>
            </a:endParaRPr>
          </a:p>
          <a:p>
            <a:pPr lvl="0"/>
            <a:r>
              <a:rPr lang="zh-CN" altLang="zh-CN" sz="1800" dirty="0">
                <a:solidFill>
                  <a:srgbClr val="000000"/>
                </a:solidFill>
                <a:effectLst/>
                <a:ea typeface="DengXian" panose="02010600030101010101" pitchFamily="2" charset="-122"/>
                <a:cs typeface="Times New Roman" panose="02020603050405020304" pitchFamily="18" charset="0"/>
              </a:rPr>
              <a:t>对于图</a:t>
            </a:r>
            <a:r>
              <a:rPr lang="en-US" altLang="zh-CN" sz="1800" dirty="0">
                <a:solidFill>
                  <a:srgbClr val="000000"/>
                </a:solidFill>
                <a:effectLst/>
                <a:ea typeface="DengXian" panose="02010600030101010101" pitchFamily="2" charset="-122"/>
                <a:cs typeface="Times New Roman" panose="02020603050405020304" pitchFamily="18" charset="0"/>
              </a:rPr>
              <a:t>G=</a:t>
            </a:r>
            <a:r>
              <a:rPr lang="zh-CN" altLang="zh-CN" sz="1800" dirty="0">
                <a:solidFill>
                  <a:srgbClr val="000000"/>
                </a:solidFill>
                <a:effectLst/>
                <a:ea typeface="DengXian" panose="02010600030101010101" pitchFamily="2" charset="-122"/>
                <a:cs typeface="Times New Roman" panose="02020603050405020304" pitchFamily="18" charset="0"/>
              </a:rPr>
              <a:t>（</a:t>
            </a:r>
            <a:r>
              <a:rPr lang="en-US" altLang="zh-CN" sz="1800" dirty="0">
                <a:solidFill>
                  <a:srgbClr val="000000"/>
                </a:solidFill>
                <a:effectLst/>
                <a:ea typeface="DengXian" panose="02010600030101010101" pitchFamily="2" charset="-122"/>
                <a:cs typeface="Times New Roman" panose="02020603050405020304" pitchFamily="18" charset="0"/>
              </a:rPr>
              <a:t>V,E</a:t>
            </a:r>
            <a:r>
              <a:rPr lang="zh-CN" altLang="zh-CN" sz="1800" dirty="0">
                <a:solidFill>
                  <a:srgbClr val="000000"/>
                </a:solidFill>
                <a:effectLst/>
                <a:ea typeface="DengXian" panose="02010600030101010101" pitchFamily="2" charset="-122"/>
                <a:cs typeface="Times New Roman" panose="02020603050405020304" pitchFamily="18" charset="0"/>
              </a:rPr>
              <a:t>）而言，它的拉普拉斯矩阵定义为</a:t>
            </a:r>
            <a:r>
              <a:rPr lang="en-US" altLang="zh-CN" sz="1200" dirty="0">
                <a:latin typeface="微软雅黑" panose="020B0503020204020204" pitchFamily="34" charset="-122"/>
                <a:ea typeface="微软雅黑" panose="020B0503020204020204" pitchFamily="34" charset="-122"/>
              </a:rPr>
              <a:t>L=D−A</a:t>
            </a:r>
          </a:p>
          <a:p>
            <a:pPr lvl="0"/>
            <a:endParaRPr lang="en-US"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其中，</a:t>
            </a:r>
            <a:r>
              <a:rPr lang="en-US" altLang="zh-CN" sz="1200" dirty="0">
                <a:latin typeface="微软雅黑" panose="020B0503020204020204" pitchFamily="34" charset="-122"/>
                <a:ea typeface="微软雅黑" panose="020B0503020204020204" pitchFamily="34" charset="-122"/>
              </a:rPr>
              <a:t>D</a:t>
            </a:r>
            <a:r>
              <a:rPr lang="zh-CN" altLang="en-US" sz="1200" dirty="0">
                <a:latin typeface="微软雅黑" panose="020B0503020204020204" pitchFamily="34" charset="-122"/>
                <a:ea typeface="微软雅黑" panose="020B0503020204020204" pitchFamily="34" charset="-122"/>
              </a:rPr>
              <a:t>是顶点的度矩阵（对角阵），对角线上的元素依次为各个顶点的度数；</a:t>
            </a: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是邻接矩阵，如果</a:t>
            </a:r>
            <a:r>
              <a:rPr lang="en-US" altLang="zh-CN" sz="1200" dirty="0">
                <a:latin typeface="微软雅黑" panose="020B0503020204020204" pitchFamily="34" charset="-122"/>
                <a:ea typeface="微软雅黑" panose="020B0503020204020204" pitchFamily="34" charset="-122"/>
              </a:rPr>
              <a:t>vi</a:t>
            </a:r>
            <a:r>
              <a:rPr lang="zh-CN" altLang="en-US" sz="1200" dirty="0">
                <a:latin typeface="微软雅黑" panose="020B0503020204020204" pitchFamily="34" charset="-122"/>
                <a:ea typeface="微软雅黑" panose="020B0503020204020204" pitchFamily="34" charset="-122"/>
              </a:rPr>
              <a:t>与</a:t>
            </a:r>
            <a:r>
              <a:rPr lang="en-US" altLang="zh-CN" sz="1200" dirty="0" err="1">
                <a:latin typeface="微软雅黑" panose="020B0503020204020204" pitchFamily="34" charset="-122"/>
                <a:ea typeface="微软雅黑" panose="020B0503020204020204" pitchFamily="34" charset="-122"/>
              </a:rPr>
              <a:t>vj</a:t>
            </a:r>
            <a:r>
              <a:rPr lang="zh-CN" altLang="en-US" sz="1200" dirty="0">
                <a:latin typeface="微软雅黑" panose="020B0503020204020204" pitchFamily="34" charset="-122"/>
                <a:ea typeface="微软雅黑" panose="020B0503020204020204" pitchFamily="34" charset="-122"/>
              </a:rPr>
              <a:t>有边相连，那么</a:t>
            </a:r>
            <a:r>
              <a:rPr lang="en-US" altLang="zh-CN" sz="1200" dirty="0">
                <a:latin typeface="微软雅黑" panose="020B0503020204020204" pitchFamily="34" charset="-122"/>
                <a:ea typeface="微软雅黑" panose="020B0503020204020204" pitchFamily="34" charset="-122"/>
              </a:rPr>
              <a:t>Aij=1</a:t>
            </a:r>
            <a:r>
              <a:rPr lang="zh-CN" altLang="en-US" sz="1200" dirty="0">
                <a:latin typeface="微软雅黑" panose="020B0503020204020204" pitchFamily="34" charset="-122"/>
                <a:ea typeface="微软雅黑" panose="020B0503020204020204" pitchFamily="34" charset="-122"/>
              </a:rPr>
              <a:t>；反之</a:t>
            </a:r>
            <a:r>
              <a:rPr lang="en-US" altLang="zh-CN" sz="1200" dirty="0">
                <a:latin typeface="微软雅黑" panose="020B0503020204020204" pitchFamily="34" charset="-122"/>
                <a:ea typeface="微软雅黑" panose="020B0503020204020204" pitchFamily="34" charset="-122"/>
              </a:rPr>
              <a:t>Aij= 0</a:t>
            </a:r>
            <a:r>
              <a:rPr lang="zh-CN" altLang="en-US" sz="1200" dirty="0">
                <a:latin typeface="微软雅黑" panose="020B0503020204020204" pitchFamily="34" charset="-122"/>
                <a:ea typeface="微软雅黑" panose="020B0503020204020204" pitchFamily="34" charset="-122"/>
              </a:rPr>
              <a:t>。显然无向图的邻接矩阵为对称矩阵。</a:t>
            </a:r>
            <a:r>
              <a:rPr lang="zh-CN" altLang="en-US" sz="1200" b="1" dirty="0">
                <a:latin typeface="微软雅黑" panose="020B0503020204020204" pitchFamily="34" charset="-122"/>
                <a:ea typeface="微软雅黑" panose="020B0503020204020204" pitchFamily="34" charset="-122"/>
              </a:rPr>
              <a:t>可以看到，图的拉普拉斯矩阵包括了图的度和邻接信息</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lvl="0"/>
            <a:endParaRPr lang="en-US" altLang="zh-CN" sz="1200" dirty="0">
              <a:latin typeface="微软雅黑" panose="020B0503020204020204" pitchFamily="34" charset="-122"/>
              <a:ea typeface="微软雅黑" panose="020B0503020204020204" pitchFamily="34" charset="-122"/>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96935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just">
              <a:buNone/>
            </a:pPr>
            <a:r>
              <a:rPr lang="zh-CN" altLang="en-US" sz="1200" b="1" dirty="0">
                <a:latin typeface="微软雅黑" panose="020B0503020204020204" pitchFamily="34" charset="-122"/>
                <a:ea typeface="微软雅黑" panose="020B0503020204020204" pitchFamily="34" charset="-122"/>
              </a:rPr>
              <a:t>常用的拉普拉斯矩阵实际有三种</a:t>
            </a:r>
            <a:endParaRPr lang="en-US" altLang="zh-CN" sz="12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en-US" altLang="zh-CN" sz="1200" dirty="0">
                <a:solidFill>
                  <a:srgbClr val="0070C0"/>
                </a:solidFill>
                <a:latin typeface="微软雅黑" panose="020B0503020204020204" pitchFamily="34" charset="-122"/>
                <a:ea typeface="微软雅黑" panose="020B0503020204020204" pitchFamily="34" charset="-122"/>
              </a:rPr>
              <a:t>L=D−A</a:t>
            </a:r>
            <a:r>
              <a:rPr lang="zh-CN" altLang="en-US" sz="1200" dirty="0">
                <a:latin typeface="微软雅黑" panose="020B0503020204020204" pitchFamily="34" charset="-122"/>
                <a:ea typeface="微软雅黑" panose="020B0503020204020204" pitchFamily="34" charset="-122"/>
              </a:rPr>
              <a:t>，定义的拉普拉斯矩阵的叫做 </a:t>
            </a:r>
            <a:r>
              <a:rPr lang="en-US" altLang="zh-CN" sz="1200" dirty="0">
                <a:latin typeface="微软雅黑" panose="020B0503020204020204" pitchFamily="34" charset="-122"/>
                <a:ea typeface="微软雅黑" panose="020B0503020204020204" pitchFamily="34" charset="-122"/>
              </a:rPr>
              <a:t>Combinatorial Laplacian</a:t>
            </a:r>
          </a:p>
          <a:p>
            <a:pPr algn="just">
              <a:buFont typeface="Arial" panose="020B0604020202020204" pitchFamily="34" charset="0"/>
              <a:buChar char="•"/>
            </a:pPr>
            <a:r>
              <a:rPr lang="en-US" altLang="zh-CN" sz="1200" dirty="0" err="1">
                <a:solidFill>
                  <a:srgbClr val="0070C0"/>
                </a:solidFill>
                <a:latin typeface="微软雅黑" panose="020B0503020204020204" pitchFamily="34" charset="-122"/>
                <a:ea typeface="微软雅黑" panose="020B0503020204020204" pitchFamily="34" charset="-122"/>
              </a:rPr>
              <a:t>L</a:t>
            </a:r>
            <a:r>
              <a:rPr lang="en-US" altLang="zh-CN" sz="1200" baseline="30000" dirty="0" err="1">
                <a:solidFill>
                  <a:srgbClr val="0070C0"/>
                </a:solidFill>
                <a:latin typeface="微软雅黑" panose="020B0503020204020204" pitchFamily="34" charset="-122"/>
                <a:ea typeface="微软雅黑" panose="020B0503020204020204" pitchFamily="34" charset="-122"/>
              </a:rPr>
              <a:t>sys</a:t>
            </a:r>
            <a:r>
              <a:rPr lang="en-US" altLang="zh-CN" sz="1200" dirty="0">
                <a:solidFill>
                  <a:srgbClr val="0070C0"/>
                </a:solidFill>
                <a:latin typeface="微软雅黑" panose="020B0503020204020204" pitchFamily="34" charset="-122"/>
                <a:ea typeface="微软雅黑" panose="020B0503020204020204" pitchFamily="34" charset="-122"/>
              </a:rPr>
              <a:t>=D</a:t>
            </a:r>
            <a:r>
              <a:rPr lang="en-US" altLang="zh-CN" sz="1200" baseline="30000" dirty="0">
                <a:solidFill>
                  <a:srgbClr val="0070C0"/>
                </a:solidFill>
                <a:latin typeface="微软雅黑" panose="020B0503020204020204" pitchFamily="34" charset="-122"/>
                <a:ea typeface="微软雅黑" panose="020B0503020204020204" pitchFamily="34" charset="-122"/>
              </a:rPr>
              <a:t>−1/2</a:t>
            </a:r>
            <a:r>
              <a:rPr lang="en-US" altLang="zh-CN" sz="1200" dirty="0">
                <a:solidFill>
                  <a:srgbClr val="0070C0"/>
                </a:solidFill>
                <a:latin typeface="微软雅黑" panose="020B0503020204020204" pitchFamily="34" charset="-122"/>
                <a:ea typeface="微软雅黑" panose="020B0503020204020204" pitchFamily="34" charset="-122"/>
              </a:rPr>
              <a:t>LD</a:t>
            </a:r>
            <a:r>
              <a:rPr lang="en-US" altLang="zh-CN" sz="1200" baseline="30000" dirty="0">
                <a:solidFill>
                  <a:srgbClr val="0070C0"/>
                </a:solidFill>
                <a:latin typeface="微软雅黑" panose="020B0503020204020204" pitchFamily="34" charset="-122"/>
                <a:ea typeface="微软雅黑" panose="020B0503020204020204" pitchFamily="34" charset="-122"/>
              </a:rPr>
              <a:t>−1/2 </a:t>
            </a:r>
            <a:r>
              <a:rPr lang="zh-CN" altLang="en-US" sz="1200" dirty="0">
                <a:latin typeface="微软雅黑" panose="020B0503020204020204" pitchFamily="34" charset="-122"/>
                <a:ea typeface="微软雅黑" panose="020B0503020204020204" pitchFamily="34" charset="-122"/>
              </a:rPr>
              <a:t>，定义的叫做 </a:t>
            </a:r>
            <a:r>
              <a:rPr lang="en-US" altLang="zh-CN" sz="1200" dirty="0">
                <a:latin typeface="微软雅黑" panose="020B0503020204020204" pitchFamily="34" charset="-122"/>
                <a:ea typeface="微软雅黑" panose="020B0503020204020204" pitchFamily="34" charset="-122"/>
              </a:rPr>
              <a:t>Symmetric normalized Laplacian。</a:t>
            </a:r>
            <a:r>
              <a:rPr lang="zh-CN" altLang="en-US" sz="1200" u="sng" dirty="0">
                <a:latin typeface="微软雅黑" panose="020B0503020204020204" pitchFamily="34" charset="-122"/>
                <a:ea typeface="微软雅黑" panose="020B0503020204020204" pitchFamily="34" charset="-122"/>
              </a:rPr>
              <a:t>很多 </a:t>
            </a:r>
            <a:r>
              <a:rPr lang="en-US" altLang="zh-CN" sz="1200" u="sng" dirty="0">
                <a:latin typeface="微软雅黑" panose="020B0503020204020204" pitchFamily="34" charset="-122"/>
                <a:ea typeface="微软雅黑" panose="020B0503020204020204" pitchFamily="34" charset="-122"/>
              </a:rPr>
              <a:t>GCN </a:t>
            </a:r>
            <a:r>
              <a:rPr lang="zh-CN" altLang="en-US" sz="1200" u="sng" dirty="0">
                <a:latin typeface="微软雅黑" panose="020B0503020204020204" pitchFamily="34" charset="-122"/>
                <a:ea typeface="微软雅黑" panose="020B0503020204020204" pitchFamily="34" charset="-122"/>
              </a:rPr>
              <a:t>的论文中应用的是这种拉普拉斯矩阵</a:t>
            </a:r>
            <a:endParaRPr lang="en-US" altLang="zh-CN" sz="1200" u="sng"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en-US" altLang="zh-CN" sz="1200" dirty="0" err="1">
                <a:solidFill>
                  <a:srgbClr val="0070C0"/>
                </a:solidFill>
                <a:latin typeface="微软雅黑" panose="020B0503020204020204" pitchFamily="34" charset="-122"/>
                <a:ea typeface="微软雅黑" panose="020B0503020204020204" pitchFamily="34" charset="-122"/>
              </a:rPr>
              <a:t>L</a:t>
            </a:r>
            <a:r>
              <a:rPr lang="en-US" altLang="zh-CN" sz="1200" baseline="30000" dirty="0" err="1">
                <a:solidFill>
                  <a:srgbClr val="0070C0"/>
                </a:solidFill>
                <a:latin typeface="微软雅黑" panose="020B0503020204020204" pitchFamily="34" charset="-122"/>
                <a:ea typeface="微软雅黑" panose="020B0503020204020204" pitchFamily="34" charset="-122"/>
              </a:rPr>
              <a:t>rw</a:t>
            </a:r>
            <a:r>
              <a:rPr lang="en-US" altLang="zh-CN" sz="1200" dirty="0">
                <a:solidFill>
                  <a:srgbClr val="0070C0"/>
                </a:solidFill>
                <a:latin typeface="微软雅黑" panose="020B0503020204020204" pitchFamily="34" charset="-122"/>
                <a:ea typeface="微软雅黑" panose="020B0503020204020204" pitchFamily="34" charset="-122"/>
              </a:rPr>
              <a:t>=D</a:t>
            </a:r>
            <a:r>
              <a:rPr lang="en-US" altLang="zh-CN" sz="1200" baseline="30000" dirty="0">
                <a:solidFill>
                  <a:srgbClr val="0070C0"/>
                </a:solidFill>
                <a:latin typeface="微软雅黑" panose="020B0503020204020204" pitchFamily="34" charset="-122"/>
                <a:ea typeface="微软雅黑" panose="020B0503020204020204" pitchFamily="34" charset="-122"/>
              </a:rPr>
              <a:t>−1</a:t>
            </a:r>
            <a:r>
              <a:rPr lang="en-US" altLang="zh-CN" sz="1200" dirty="0">
                <a:solidFill>
                  <a:srgbClr val="0070C0"/>
                </a:solidFill>
                <a:latin typeface="微软雅黑" panose="020B0503020204020204" pitchFamily="34" charset="-122"/>
                <a:ea typeface="微软雅黑" panose="020B0503020204020204" pitchFamily="34" charset="-122"/>
              </a:rPr>
              <a:t>L </a:t>
            </a:r>
            <a:r>
              <a:rPr lang="zh-CN" altLang="en-US" sz="1200" dirty="0">
                <a:latin typeface="微软雅黑" panose="020B0503020204020204" pitchFamily="34" charset="-122"/>
                <a:ea typeface="微软雅黑" panose="020B0503020204020204" pitchFamily="34" charset="-122"/>
              </a:rPr>
              <a:t>，定义的叫 </a:t>
            </a:r>
            <a:r>
              <a:rPr lang="en-US" altLang="zh-CN" sz="1200" dirty="0">
                <a:latin typeface="微软雅黑" panose="020B0503020204020204" pitchFamily="34" charset="-122"/>
                <a:ea typeface="微软雅黑" panose="020B0503020204020204" pitchFamily="34" charset="-122"/>
              </a:rPr>
              <a:t>Random walk normalized Laplacian</a:t>
            </a:r>
          </a:p>
          <a:p>
            <a:pPr lvl="0"/>
            <a:endParaRPr lang="en-US" altLang="zh-CN" dirty="0"/>
          </a:p>
          <a:p>
            <a:pPr marL="0" indent="0" algn="just">
              <a:buNone/>
            </a:pPr>
            <a:r>
              <a:rPr lang="zh-CN" altLang="en-US" sz="1200" b="1" dirty="0">
                <a:latin typeface="微软雅黑" panose="020B0503020204020204" pitchFamily="34" charset="-122"/>
                <a:ea typeface="微软雅黑" panose="020B0503020204020204" pitchFamily="34" charset="-122"/>
              </a:rPr>
              <a:t>拉普拉斯矩阵有很多良好的性质</a:t>
            </a:r>
            <a:endParaRPr lang="en-US" altLang="zh-CN" sz="12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拉普拉斯矩阵是对称矩阵，可以进行特征分解</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谱分解</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，这就和 </a:t>
            </a:r>
            <a:r>
              <a:rPr lang="en-US" altLang="zh-CN" sz="1200" dirty="0">
                <a:latin typeface="微软雅黑" panose="020B0503020204020204" pitchFamily="34" charset="-122"/>
                <a:ea typeface="微软雅黑" panose="020B0503020204020204" pitchFamily="34" charset="-122"/>
              </a:rPr>
              <a:t>GCN </a:t>
            </a:r>
            <a:r>
              <a:rPr lang="zh-CN" altLang="en-US" sz="1200" dirty="0">
                <a:latin typeface="微软雅黑" panose="020B0503020204020204" pitchFamily="34" charset="-122"/>
                <a:ea typeface="微软雅黑" panose="020B0503020204020204" pitchFamily="34" charset="-122"/>
              </a:rPr>
              <a:t>的 </a:t>
            </a:r>
            <a:r>
              <a:rPr lang="en-US" altLang="zh-CN" sz="1200" dirty="0">
                <a:latin typeface="微软雅黑" panose="020B0503020204020204" pitchFamily="34" charset="-122"/>
                <a:ea typeface="微软雅黑" panose="020B0503020204020204" pitchFamily="34" charset="-122"/>
              </a:rPr>
              <a:t>spectral domain </a:t>
            </a:r>
            <a:r>
              <a:rPr lang="zh-CN" altLang="en-US" sz="1200" dirty="0">
                <a:latin typeface="微软雅黑" panose="020B0503020204020204" pitchFamily="34" charset="-122"/>
                <a:ea typeface="微软雅黑" panose="020B0503020204020204" pitchFamily="34" charset="-122"/>
              </a:rPr>
              <a:t>对应上了</a:t>
            </a: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拉普拉斯矩阵是半正定（</a:t>
            </a:r>
            <a:r>
              <a:rPr lang="en-US" altLang="zh-CN" sz="1200" dirty="0">
                <a:latin typeface="微软雅黑" panose="020B0503020204020204" pitchFamily="34" charset="-122"/>
                <a:ea typeface="微软雅黑" panose="020B0503020204020204" pitchFamily="34" charset="-122"/>
              </a:rPr>
              <a:t>positive semi-definite</a:t>
            </a:r>
            <a:r>
              <a:rPr lang="zh-CN" altLang="en-US" sz="1200" dirty="0">
                <a:latin typeface="微软雅黑" panose="020B0503020204020204" pitchFamily="34" charset="-122"/>
                <a:ea typeface="微软雅黑" panose="020B0503020204020204" pitchFamily="34" charset="-122"/>
              </a:rPr>
              <a:t>）矩阵，所以</a:t>
            </a:r>
            <a:r>
              <a:rPr lang="en-US" altLang="zh-CN" sz="1200" dirty="0">
                <a:latin typeface="微软雅黑" panose="020B0503020204020204" pitchFamily="34" charset="-122"/>
                <a:ea typeface="微软雅黑" panose="020B0503020204020204" pitchFamily="34" charset="-122"/>
              </a:rPr>
              <a:t>L</a:t>
            </a:r>
            <a:r>
              <a:rPr lang="zh-CN" altLang="en-US" sz="1200" dirty="0">
                <a:latin typeface="微软雅黑" panose="020B0503020204020204" pitchFamily="34" charset="-122"/>
                <a:ea typeface="微软雅黑" panose="020B0503020204020204" pitchFamily="34" charset="-122"/>
              </a:rPr>
              <a:t>的每个特征值非负</a:t>
            </a:r>
            <a:endParaRPr lang="en-US" altLang="zh-CN" sz="1200" dirty="0">
              <a:latin typeface="微软雅黑" panose="020B0503020204020204" pitchFamily="34" charset="-122"/>
              <a:ea typeface="微软雅黑" panose="020B0503020204020204" pitchFamily="34" charset="-122"/>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800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just">
              <a:buNone/>
            </a:pPr>
            <a:r>
              <a:rPr lang="zh-CN" altLang="en-US" sz="1800" b="1" dirty="0">
                <a:latin typeface="微软雅黑" panose="020B0503020204020204" pitchFamily="34" charset="-122"/>
                <a:ea typeface="微软雅黑" panose="020B0503020204020204" pitchFamily="34" charset="-122"/>
              </a:rPr>
              <a:t>那么，我们来看拉普拉斯矩阵的谱分解（特征分解）</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首先明确一点，</a:t>
            </a:r>
            <a:r>
              <a:rPr lang="zh-CN" altLang="en-US" sz="1800" dirty="0">
                <a:solidFill>
                  <a:srgbClr val="0070C0"/>
                </a:solidFill>
                <a:latin typeface="微软雅黑" panose="020B0503020204020204" pitchFamily="34" charset="-122"/>
                <a:ea typeface="微软雅黑" panose="020B0503020204020204" pitchFamily="34" charset="-122"/>
              </a:rPr>
              <a:t>不是所有的矩阵都可以特征分解</a:t>
            </a:r>
            <a:r>
              <a:rPr lang="zh-CN" altLang="en-US" sz="1800" dirty="0">
                <a:latin typeface="微软雅黑" panose="020B0503020204020204" pitchFamily="34" charset="-122"/>
                <a:ea typeface="微软雅黑" panose="020B0503020204020204" pitchFamily="34" charset="-122"/>
              </a:rPr>
              <a:t>，其充要条件是</a:t>
            </a:r>
            <a:r>
              <a:rPr lang="en-US" altLang="zh-CN" sz="1800" dirty="0">
                <a:latin typeface="微软雅黑" panose="020B0503020204020204" pitchFamily="34" charset="-122"/>
                <a:ea typeface="微软雅黑" panose="020B0503020204020204" pitchFamily="34" charset="-122"/>
              </a:rPr>
              <a:t>n</a:t>
            </a:r>
            <a:r>
              <a:rPr lang="zh-CN" altLang="en-US" sz="1800" dirty="0">
                <a:latin typeface="微软雅黑" panose="020B0503020204020204" pitchFamily="34" charset="-122"/>
                <a:ea typeface="微软雅黑" panose="020B0503020204020204" pitchFamily="34" charset="-122"/>
              </a:rPr>
              <a:t>阶方阵存在</a:t>
            </a:r>
            <a:r>
              <a:rPr lang="en-US" altLang="zh-CN" sz="1800" dirty="0">
                <a:latin typeface="微软雅黑" panose="020B0503020204020204" pitchFamily="34" charset="-122"/>
                <a:ea typeface="微软雅黑" panose="020B0503020204020204" pitchFamily="34" charset="-122"/>
              </a:rPr>
              <a:t>n</a:t>
            </a:r>
            <a:r>
              <a:rPr lang="zh-CN" altLang="en-US" sz="1800" dirty="0">
                <a:latin typeface="微软雅黑" panose="020B0503020204020204" pitchFamily="34" charset="-122"/>
                <a:ea typeface="微软雅黑" panose="020B0503020204020204" pitchFamily="34" charset="-122"/>
              </a:rPr>
              <a:t>个线性无关的特征向量</a:t>
            </a:r>
            <a:endParaRPr lang="en-US" altLang="zh-CN" sz="18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拉普拉斯矩阵是半正定的对称矩阵，具有下面</a:t>
            </a: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个性质，满足该充要条件</a:t>
            </a:r>
            <a:endParaRPr lang="en-US" altLang="zh-CN" sz="1800" dirty="0">
              <a:latin typeface="微软雅黑" panose="020B0503020204020204" pitchFamily="34" charset="-122"/>
              <a:ea typeface="微软雅黑" panose="020B0503020204020204" pitchFamily="34" charset="-122"/>
            </a:endParaRPr>
          </a:p>
          <a:p>
            <a:pPr lvl="1" algn="just">
              <a:buFont typeface="+mj-lt"/>
              <a:buAutoNum type="arabicPeriod"/>
            </a:pPr>
            <a:r>
              <a:rPr lang="zh-CN" altLang="en-US" sz="1600" dirty="0">
                <a:solidFill>
                  <a:srgbClr val="0070C0"/>
                </a:solidFill>
                <a:latin typeface="微软雅黑" panose="020B0503020204020204" pitchFamily="34" charset="-122"/>
                <a:ea typeface="微软雅黑" panose="020B0503020204020204" pitchFamily="34" charset="-122"/>
              </a:rPr>
              <a:t>性质一</a:t>
            </a:r>
            <a:r>
              <a:rPr lang="zh-CN" altLang="en-US" sz="1600" dirty="0">
                <a:latin typeface="微软雅黑" panose="020B0503020204020204" pitchFamily="34" charset="-122"/>
                <a:ea typeface="微软雅黑" panose="020B0503020204020204" pitchFamily="34" charset="-122"/>
              </a:rPr>
              <a:t>，实对称矩阵一定有</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个线性无关的特征向量</a:t>
            </a:r>
          </a:p>
          <a:p>
            <a:pPr lvl="1" algn="just">
              <a:buFont typeface="+mj-lt"/>
              <a:buAutoNum type="arabicPeriod"/>
            </a:pPr>
            <a:r>
              <a:rPr lang="zh-CN" altLang="en-US" sz="1600" dirty="0">
                <a:solidFill>
                  <a:srgbClr val="0070C0"/>
                </a:solidFill>
                <a:latin typeface="微软雅黑" panose="020B0503020204020204" pitchFamily="34" charset="-122"/>
                <a:ea typeface="微软雅黑" panose="020B0503020204020204" pitchFamily="34" charset="-122"/>
              </a:rPr>
              <a:t>性质二</a:t>
            </a:r>
            <a:r>
              <a:rPr lang="zh-CN" altLang="en-US" sz="1600" dirty="0">
                <a:latin typeface="微软雅黑" panose="020B0503020204020204" pitchFamily="34" charset="-122"/>
                <a:ea typeface="微软雅黑" panose="020B0503020204020204" pitchFamily="34" charset="-122"/>
              </a:rPr>
              <a:t>，半正定矩阵的特征值一定非负</a:t>
            </a:r>
          </a:p>
          <a:p>
            <a:pPr lvl="1" algn="just">
              <a:buFont typeface="+mj-lt"/>
              <a:buAutoNum type="arabicPeriod"/>
            </a:pPr>
            <a:r>
              <a:rPr lang="zh-CN" altLang="en-US" sz="1600" dirty="0">
                <a:solidFill>
                  <a:srgbClr val="0070C0"/>
                </a:solidFill>
                <a:latin typeface="微软雅黑" panose="020B0503020204020204" pitchFamily="34" charset="-122"/>
                <a:ea typeface="微软雅黑" panose="020B0503020204020204" pitchFamily="34" charset="-122"/>
              </a:rPr>
              <a:t>性质三</a:t>
            </a:r>
            <a:r>
              <a:rPr lang="zh-CN" altLang="en-US" sz="1600" dirty="0">
                <a:latin typeface="微软雅黑" panose="020B0503020204020204" pitchFamily="34" charset="-122"/>
                <a:ea typeface="微软雅黑" panose="020B0503020204020204" pitchFamily="34" charset="-122"/>
              </a:rPr>
              <a:t>，实对称矩阵的特征向量总可以化成两两正交的正交矩阵</a:t>
            </a:r>
            <a:endParaRPr lang="en-US" altLang="zh-CN" sz="16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性质一可知，拉普拉斯矩阵一定可以特征分解。假设拉普拉斯矩阵的特征分解为：</a:t>
            </a:r>
            <a:r>
              <a:rPr lang="en-US" altLang="zh-CN" sz="1200" dirty="0">
                <a:latin typeface="微软雅黑" panose="020B0503020204020204" pitchFamily="34" charset="-122"/>
                <a:ea typeface="微软雅黑" panose="020B0503020204020204" pitchFamily="34" charset="-122"/>
              </a:rPr>
              <a:t>xx</a:t>
            </a: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28321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其中，</a:t>
            </a:r>
            <a:r>
              <a:rPr lang="el-GR" altLang="zh-CN" b="0" i="0" dirty="0">
                <a:solidFill>
                  <a:srgbClr val="555555"/>
                </a:solidFill>
                <a:effectLst/>
                <a:latin typeface="MJXc-TeX-math-I"/>
              </a:rPr>
              <a:t>λ</a:t>
            </a:r>
            <a:r>
              <a:rPr lang="en-US" altLang="zh-CN" b="0" i="0" dirty="0">
                <a:solidFill>
                  <a:srgbClr val="555555"/>
                </a:solidFill>
                <a:effectLst/>
                <a:latin typeface="MJXc-TeX-math-I"/>
              </a:rPr>
              <a:t>i</a:t>
            </a:r>
            <a:r>
              <a:rPr lang="en-US" altLang="zh-CN" b="0" i="0" dirty="0">
                <a:solidFill>
                  <a:srgbClr val="555555"/>
                </a:solidFill>
                <a:effectLst/>
                <a:latin typeface="MJXc-TeX-main-R"/>
              </a:rPr>
              <a:t>≥0 (1≤</a:t>
            </a:r>
            <a:r>
              <a:rPr lang="en-US" altLang="zh-CN" b="0" i="0" dirty="0">
                <a:solidFill>
                  <a:srgbClr val="555555"/>
                </a:solidFill>
                <a:effectLst/>
                <a:latin typeface="MJXc-TeX-math-I"/>
              </a:rPr>
              <a:t>i</a:t>
            </a:r>
            <a:r>
              <a:rPr lang="en-US" altLang="zh-CN" b="0" i="0" dirty="0">
                <a:solidFill>
                  <a:srgbClr val="555555"/>
                </a:solidFill>
                <a:effectLst/>
                <a:latin typeface="MJXc-TeX-main-R"/>
              </a:rPr>
              <a:t>≤</a:t>
            </a:r>
            <a:r>
              <a:rPr lang="en-US" altLang="zh-CN" b="0" i="0" dirty="0">
                <a:solidFill>
                  <a:srgbClr val="555555"/>
                </a:solidFill>
                <a:effectLst/>
                <a:latin typeface="MJXc-TeX-math-I"/>
              </a:rPr>
              <a:t>n</a:t>
            </a:r>
            <a:r>
              <a:rPr lang="en-US" altLang="zh-CN" b="0" i="0" dirty="0">
                <a:solidFill>
                  <a:srgbClr val="555555"/>
                </a:solidFill>
                <a:effectLst/>
                <a:latin typeface="MJXc-TeX-main-R"/>
              </a:rPr>
              <a:t>)</a:t>
            </a:r>
            <a:r>
              <a:rPr lang="zh-CN" altLang="en-US" b="0" i="0" dirty="0">
                <a:solidFill>
                  <a:srgbClr val="555555"/>
                </a:solidFill>
                <a:effectLst/>
                <a:latin typeface="MJXc-TeX-main-R"/>
              </a:rPr>
              <a:t>；</a:t>
            </a:r>
            <a:r>
              <a:rPr lang="en-US" altLang="zh-CN" sz="1200" dirty="0">
                <a:latin typeface="微软雅黑" panose="020B0503020204020204" pitchFamily="34" charset="-122"/>
                <a:ea typeface="微软雅黑" panose="020B0503020204020204" pitchFamily="34" charset="-122"/>
              </a:rPr>
              <a:t>U=(</a:t>
            </a:r>
            <a:r>
              <a:rPr lang="en-US" altLang="zh-CN" sz="1200" i="1" dirty="0">
                <a:ea typeface="微软雅黑" panose="020B0503020204020204" pitchFamily="34" charset="-122"/>
              </a:rPr>
              <a:t>u</a:t>
            </a:r>
            <a:r>
              <a:rPr lang="en-US" altLang="zh-CN" sz="1200" baseline="-25000" dirty="0">
                <a:latin typeface="微软雅黑" panose="020B0503020204020204" pitchFamily="34" charset="-122"/>
                <a:ea typeface="微软雅黑" panose="020B0503020204020204" pitchFamily="34" charset="-122"/>
              </a:rPr>
              <a:t>1</a:t>
            </a:r>
            <a:r>
              <a:rPr lang="en-US" altLang="zh-CN" sz="1200" dirty="0">
                <a:latin typeface="微软雅黑" panose="020B0503020204020204" pitchFamily="34" charset="-122"/>
                <a:ea typeface="微软雅黑" panose="020B0503020204020204" pitchFamily="34" charset="-122"/>
              </a:rPr>
              <a:t>,</a:t>
            </a:r>
            <a:r>
              <a:rPr lang="en-US" altLang="zh-CN" sz="1200" i="1" dirty="0">
                <a:ea typeface="微软雅黑" panose="020B0503020204020204" pitchFamily="34" charset="-122"/>
              </a:rPr>
              <a:t> u</a:t>
            </a:r>
            <a:r>
              <a:rPr lang="en-US" altLang="zh-CN" sz="1200" baseline="-25000" dirty="0">
                <a:latin typeface="微软雅黑" panose="020B0503020204020204" pitchFamily="34" charset="-122"/>
                <a:ea typeface="微软雅黑" panose="020B0503020204020204" pitchFamily="34" charset="-122"/>
              </a:rPr>
              <a:t>2</a:t>
            </a:r>
            <a:r>
              <a:rPr lang="en-US" altLang="zh-CN" sz="1200" dirty="0">
                <a:latin typeface="微软雅黑" panose="020B0503020204020204" pitchFamily="34" charset="-122"/>
                <a:ea typeface="微软雅黑" panose="020B0503020204020204" pitchFamily="34" charset="-122"/>
              </a:rPr>
              <a:t>,…,</a:t>
            </a:r>
            <a:r>
              <a:rPr lang="en-US" altLang="zh-CN" sz="1200" i="1" dirty="0">
                <a:ea typeface="微软雅黑" panose="020B0503020204020204" pitchFamily="34" charset="-122"/>
              </a:rPr>
              <a:t> u</a:t>
            </a:r>
            <a:r>
              <a:rPr lang="en-US" altLang="zh-CN" sz="1200" i="1" baseline="-25000" dirty="0">
                <a:ea typeface="微软雅黑" panose="020B0503020204020204" pitchFamily="34" charset="-122"/>
              </a:rPr>
              <a:t>n</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是列向量为单位特征向量的矩阵，且</a:t>
            </a:r>
            <a:r>
              <a:rPr lang="en-US" altLang="zh-CN" sz="1200" dirty="0">
                <a:latin typeface="微软雅黑" panose="020B0503020204020204" pitchFamily="34" charset="-122"/>
                <a:ea typeface="微软雅黑" panose="020B0503020204020204" pitchFamily="34" charset="-122"/>
              </a:rPr>
              <a:t>U</a:t>
            </a:r>
            <a:r>
              <a:rPr lang="zh-CN" altLang="en-US" sz="1200" dirty="0">
                <a:latin typeface="微软雅黑" panose="020B0503020204020204" pitchFamily="34" charset="-122"/>
                <a:ea typeface="微软雅黑" panose="020B0503020204020204" pitchFamily="34" charset="-122"/>
              </a:rPr>
              <a:t>是正交矩阵，即</a:t>
            </a:r>
            <a:r>
              <a:rPr lang="en-US" altLang="zh-CN" sz="1200" dirty="0">
                <a:latin typeface="微软雅黑" panose="020B0503020204020204" pitchFamily="34" charset="-122"/>
                <a:ea typeface="微软雅黑" panose="020B0503020204020204" pitchFamily="34" charset="-122"/>
              </a:rPr>
              <a:t>UU</a:t>
            </a:r>
            <a:r>
              <a:rPr lang="en-US" altLang="zh-CN" sz="1200" baseline="30000" dirty="0">
                <a:latin typeface="微软雅黑" panose="020B0503020204020204" pitchFamily="34" charset="-122"/>
                <a:ea typeface="微软雅黑" panose="020B0503020204020204" pitchFamily="34" charset="-122"/>
              </a:rPr>
              <a:t>T</a:t>
            </a:r>
            <a:r>
              <a:rPr lang="en-US" altLang="zh-CN" sz="1200" dirty="0">
                <a:latin typeface="微软雅黑" panose="020B0503020204020204" pitchFamily="34" charset="-122"/>
                <a:ea typeface="微软雅黑" panose="020B0503020204020204" pitchFamily="34" charset="-122"/>
              </a:rPr>
              <a:t>=I</a:t>
            </a:r>
            <a:r>
              <a:rPr lang="zh-CN" altLang="en-US" sz="1200" dirty="0">
                <a:latin typeface="微软雅黑" panose="020B0503020204020204" pitchFamily="34" charset="-122"/>
                <a:ea typeface="微软雅黑" panose="020B0503020204020204" pitchFamily="34" charset="-122"/>
              </a:rPr>
              <a:t>（根据性质三，</a:t>
            </a:r>
            <a:r>
              <a:rPr lang="zh-CN" altLang="en-US" b="0" i="0" dirty="0">
                <a:solidFill>
                  <a:srgbClr val="666666"/>
                </a:solidFill>
                <a:effectLst/>
                <a:latin typeface="Lato" panose="020F0502020204030203" pitchFamily="34" charset="0"/>
              </a:rPr>
              <a:t>实对称矩阵的特征向量总可以化成两两正交的正交矩阵</a:t>
            </a:r>
            <a:r>
              <a:rPr lang="zh-CN" altLang="en-US" sz="1200" dirty="0">
                <a:latin typeface="微软雅黑" panose="020B0503020204020204" pitchFamily="34" charset="-122"/>
                <a:ea typeface="微软雅黑" panose="020B0503020204020204" pitchFamily="34" charset="-122"/>
              </a:rPr>
              <a:t>）</a:t>
            </a:r>
            <a:br>
              <a:rPr lang="en-US" altLang="zh-CN" sz="1200" dirty="0">
                <a:latin typeface="微软雅黑" panose="020B0503020204020204" pitchFamily="34" charset="-122"/>
                <a:ea typeface="微软雅黑" panose="020B0503020204020204" pitchFamily="34" charset="-122"/>
              </a:rPr>
            </a:br>
            <a:endParaRPr lang="zh-CN" altLang="en-US" sz="1200" dirty="0">
              <a:latin typeface="微软雅黑" panose="020B0503020204020204" pitchFamily="34" charset="-122"/>
              <a:ea typeface="微软雅黑" panose="020B0503020204020204" pitchFamily="34" charset="-122"/>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87714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marL="0" indent="0" algn="just">
                  <a:buNone/>
                </a:pPr>
                <a:r>
                  <a:rPr lang="zh-CN" altLang="en-US" sz="1400" b="1" dirty="0">
                    <a:latin typeface="微软雅黑" panose="020B0503020204020204" pitchFamily="34" charset="-122"/>
                    <a:ea typeface="微软雅黑" panose="020B0503020204020204" pitchFamily="34" charset="-122"/>
                  </a:rPr>
                  <a:t>再来看，拉普拉斯算子</a:t>
                </a:r>
                <a:endParaRPr lang="en-US" altLang="zh-CN" sz="14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200" dirty="0">
                    <a:solidFill>
                      <a:srgbClr val="0070C0"/>
                    </a:solidFill>
                    <a:latin typeface="微软雅黑" panose="020B0503020204020204" pitchFamily="34" charset="-122"/>
                    <a:ea typeface="微软雅黑" panose="020B0503020204020204" pitchFamily="34" charset="-122"/>
                  </a:rPr>
                  <a:t>拉普拉斯算子的传统定义</a:t>
                </a:r>
                <a:r>
                  <a:rPr lang="zh-CN" altLang="en-US" sz="1200" dirty="0">
                    <a:latin typeface="微软雅黑" panose="020B0503020204020204" pitchFamily="34" charset="-122"/>
                    <a:ea typeface="微软雅黑" panose="020B0503020204020204" pitchFamily="34" charset="-122"/>
                  </a:rPr>
                  <a:t>：令</a:t>
                </a:r>
                <a:r>
                  <a:rPr lang="en-US" altLang="zh-CN" sz="1200" dirty="0">
                    <a:latin typeface="微软雅黑" panose="020B0503020204020204" pitchFamily="34" charset="-122"/>
                    <a:ea typeface="微软雅黑" panose="020B0503020204020204" pitchFamily="34" charset="-122"/>
                  </a:rPr>
                  <a:t>Δ</a:t>
                </a:r>
                <a:r>
                  <a:rPr lang="zh-CN" altLang="en-US" sz="1200" dirty="0">
                    <a:latin typeface="微软雅黑" panose="020B0503020204020204" pitchFamily="34" charset="-122"/>
                    <a:ea typeface="微软雅黑" panose="020B0503020204020204" pitchFamily="34" charset="-122"/>
                  </a:rPr>
                  <a:t>是拉普拉斯算子，</a:t>
                </a:r>
                <a:r>
                  <a:rPr lang="en-US" altLang="zh-CN" sz="1200" i="1" dirty="0">
                    <a:ea typeface="微软雅黑" panose="020B0503020204020204" pitchFamily="34" charset="-122"/>
                  </a:rPr>
                  <a:t>f</a:t>
                </a:r>
                <a:r>
                  <a:rPr lang="zh-CN" altLang="en-US" sz="1200" dirty="0">
                    <a:latin typeface="微软雅黑" panose="020B0503020204020204" pitchFamily="34" charset="-122"/>
                    <a:ea typeface="微软雅黑" panose="020B0503020204020204" pitchFamily="34" charset="-122"/>
                  </a:rPr>
                  <a:t>是欧氏空间中的二阶可微实函数，</a:t>
                </a:r>
                <a:r>
                  <a:rPr lang="en-US" altLang="zh-CN" sz="1200" dirty="0">
                    <a:latin typeface="微软雅黑" panose="020B0503020204020204" pitchFamily="34" charset="-122"/>
                    <a:ea typeface="微软雅黑" panose="020B0503020204020204" pitchFamily="34" charset="-122"/>
                  </a:rPr>
                  <a:t>Δ</a:t>
                </a:r>
                <a:r>
                  <a:rPr lang="en-US" altLang="zh-CN" sz="1200" i="1" dirty="0">
                    <a:ea typeface="微软雅黑" panose="020B0503020204020204" pitchFamily="34" charset="-122"/>
                  </a:rPr>
                  <a:t> f</a:t>
                </a:r>
                <a:r>
                  <a:rPr lang="zh-CN" altLang="en-US" sz="1200" dirty="0">
                    <a:latin typeface="微软雅黑" panose="020B0503020204020204" pitchFamily="34" charset="-122"/>
                    <a:ea typeface="微软雅黑" panose="020B0503020204020204" pitchFamily="34" charset="-122"/>
                  </a:rPr>
                  <a:t>就是欧氏空间中求</a:t>
                </a:r>
                <a:r>
                  <a:rPr lang="en-US" altLang="zh-CN" sz="1200" i="1" dirty="0">
                    <a:ea typeface="微软雅黑" panose="020B0503020204020204" pitchFamily="34" charset="-122"/>
                  </a:rPr>
                  <a:t>f</a:t>
                </a:r>
                <a:r>
                  <a:rPr lang="zh-CN" altLang="en-US" sz="1200" dirty="0">
                    <a:ea typeface="微软雅黑" panose="020B0503020204020204" pitchFamily="34" charset="-122"/>
                  </a:rPr>
                  <a:t>函数</a:t>
                </a:r>
                <a:r>
                  <a:rPr lang="zh-CN" altLang="en-US" sz="1200" dirty="0">
                    <a:latin typeface="微软雅黑" panose="020B0503020204020204" pitchFamily="34" charset="-122"/>
                    <a:ea typeface="微软雅黑" panose="020B0503020204020204" pitchFamily="34" charset="-122"/>
                  </a:rPr>
                  <a:t>的二阶微分之和（散度，散度是一个标量）。例如函数</a:t>
                </a:r>
                <a:r>
                  <a:rPr lang="en-US" altLang="zh-CN" sz="1200" i="1" dirty="0">
                    <a:ea typeface="微软雅黑" panose="020B0503020204020204" pitchFamily="34" charset="-122"/>
                  </a:rPr>
                  <a:t>f</a:t>
                </a:r>
                <a:r>
                  <a:rPr lang="en-US" altLang="zh-CN" sz="1200" dirty="0">
                    <a:latin typeface="微软雅黑" panose="020B0503020204020204" pitchFamily="34" charset="-122"/>
                    <a:ea typeface="微软雅黑" panose="020B0503020204020204" pitchFamily="34" charset="-122"/>
                  </a:rPr>
                  <a:t>(</a:t>
                </a:r>
                <a:r>
                  <a:rPr lang="en-US" altLang="zh-CN" sz="1200" i="1" dirty="0" err="1">
                    <a:ea typeface="微软雅黑" panose="020B0503020204020204" pitchFamily="34" charset="-122"/>
                  </a:rPr>
                  <a:t>x</a:t>
                </a:r>
                <a:r>
                  <a:rPr lang="en-US" altLang="zh-CN" sz="1200" dirty="0" err="1">
                    <a:latin typeface="微软雅黑" panose="020B0503020204020204" pitchFamily="34" charset="-122"/>
                    <a:ea typeface="微软雅黑" panose="020B0503020204020204" pitchFamily="34" charset="-122"/>
                  </a:rPr>
                  <a:t>,</a:t>
                </a:r>
                <a:r>
                  <a:rPr lang="en-US" altLang="zh-CN" sz="1200" i="1" dirty="0" err="1">
                    <a:ea typeface="微软雅黑" panose="020B0503020204020204" pitchFamily="34" charset="-122"/>
                  </a:rPr>
                  <a:t>y</a:t>
                </a:r>
                <a:r>
                  <a:rPr lang="en-US" altLang="zh-CN" sz="1200" dirty="0" err="1">
                    <a:latin typeface="微软雅黑" panose="020B0503020204020204" pitchFamily="34" charset="-122"/>
                    <a:ea typeface="微软雅黑" panose="020B0503020204020204" pitchFamily="34" charset="-122"/>
                  </a:rPr>
                  <a:t>,</a:t>
                </a:r>
                <a:r>
                  <a:rPr lang="en-US" altLang="zh-CN" sz="1200" i="1" dirty="0" err="1">
                    <a:ea typeface="微软雅黑" panose="020B0503020204020204" pitchFamily="34" charset="-122"/>
                  </a:rPr>
                  <a:t>z</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有三个变量，那么</a:t>
                </a:r>
                <a:r>
                  <a:rPr lang="en-US" altLang="zh-CN" sz="1200" dirty="0">
                    <a:latin typeface="微软雅黑" panose="020B0503020204020204" pitchFamily="34" charset="-122"/>
                    <a:ea typeface="微软雅黑" panose="020B0503020204020204" pitchFamily="34" charset="-122"/>
                  </a:rPr>
                  <a:t>Δ</a:t>
                </a:r>
                <a:r>
                  <a:rPr lang="en-US" altLang="zh-CN" sz="1200" i="1" dirty="0">
                    <a:ea typeface="微软雅黑" panose="020B0503020204020204" pitchFamily="34" charset="-122"/>
                  </a:rPr>
                  <a:t> f </a:t>
                </a:r>
                <a:r>
                  <a:rPr lang="en-US" altLang="zh-CN" sz="1200" dirty="0">
                    <a:latin typeface="微软雅黑" panose="020B0503020204020204" pitchFamily="34" charset="-122"/>
                    <a:ea typeface="微软雅黑" panose="020B0503020204020204" pitchFamily="34" charset="-122"/>
                  </a:rPr>
                  <a:t>=</a:t>
                </a:r>
                <a14:m>
                  <m:oMath xmlns:m="http://schemas.openxmlformats.org/officeDocument/2006/math">
                    <m:f>
                      <m:fPr>
                        <m:ctrlPr>
                          <a:rPr lang="en-US" altLang="zh-CN" sz="1200" i="1" smtClean="0">
                            <a:latin typeface="Cambria Math" panose="02040503050406030204" pitchFamily="18" charset="0"/>
                            <a:ea typeface="微软雅黑" panose="020B0503020204020204" pitchFamily="34" charset="-122"/>
                          </a:rPr>
                        </m:ctrlPr>
                      </m:fPr>
                      <m:num>
                        <m:sSup>
                          <m:sSupPr>
                            <m:ctrlPr>
                              <a:rPr lang="en-US" altLang="zh-CN" sz="1200" i="1" smtClean="0">
                                <a:latin typeface="Cambria Math" panose="02040503050406030204" pitchFamily="18" charset="0"/>
                                <a:ea typeface="微软雅黑" panose="020B0503020204020204" pitchFamily="34" charset="-122"/>
                              </a:rPr>
                            </m:ctrlPr>
                          </m:sSupPr>
                          <m:e>
                            <m:r>
                              <m:rPr>
                                <m:nor/>
                              </m:rPr>
                              <a:rPr lang="en-US" altLang="zh-CN" sz="1200" dirty="0">
                                <a:latin typeface="微软雅黑" panose="020B0503020204020204" pitchFamily="34" charset="-122"/>
                                <a:ea typeface="微软雅黑" panose="020B0503020204020204" pitchFamily="34" charset="-122"/>
                              </a:rPr>
                              <m:t>∂</m:t>
                            </m:r>
                          </m:e>
                          <m:sup>
                            <m:r>
                              <a:rPr lang="en-US" altLang="zh-CN" sz="1200" b="0" i="1" smtClean="0">
                                <a:latin typeface="Cambria Math" panose="02040503050406030204" pitchFamily="18" charset="0"/>
                                <a:ea typeface="微软雅黑" panose="020B0503020204020204" pitchFamily="34" charset="-122"/>
                              </a:rPr>
                              <m:t>2</m:t>
                            </m:r>
                          </m:sup>
                        </m:sSup>
                        <m:r>
                          <m:rPr>
                            <m:nor/>
                          </m:rPr>
                          <a:rPr lang="en-US" altLang="zh-CN" sz="1200" i="1" dirty="0">
                            <a:ea typeface="微软雅黑" panose="020B0503020204020204" pitchFamily="34" charset="-122"/>
                          </a:rPr>
                          <m:t>f</m:t>
                        </m:r>
                      </m:num>
                      <m:den>
                        <m:sSup>
                          <m:sSupPr>
                            <m:ctrlPr>
                              <a:rPr lang="en-US" altLang="zh-CN" sz="1200" i="1">
                                <a:latin typeface="Cambria Math" panose="02040503050406030204" pitchFamily="18" charset="0"/>
                                <a:ea typeface="微软雅黑" panose="020B0503020204020204" pitchFamily="34" charset="-122"/>
                              </a:rPr>
                            </m:ctrlPr>
                          </m:sSupPr>
                          <m:e>
                            <m:r>
                              <m:rPr>
                                <m:nor/>
                              </m:rPr>
                              <a:rPr lang="en-US" altLang="zh-CN" sz="1200" dirty="0">
                                <a:latin typeface="微软雅黑" panose="020B0503020204020204" pitchFamily="34" charset="-122"/>
                                <a:ea typeface="微软雅黑" panose="020B0503020204020204" pitchFamily="34" charset="-122"/>
                              </a:rPr>
                              <m:t>∂</m:t>
                            </m:r>
                            <m:r>
                              <a:rPr lang="en-US" altLang="zh-CN" sz="1200" b="0" i="1" dirty="0" smtClean="0">
                                <a:latin typeface="Cambria Math" panose="02040503050406030204" pitchFamily="18" charset="0"/>
                                <a:ea typeface="微软雅黑" panose="020B0503020204020204" pitchFamily="34" charset="-122"/>
                              </a:rPr>
                              <m:t>𝑥</m:t>
                            </m:r>
                          </m:e>
                          <m:sup>
                            <m:r>
                              <a:rPr lang="en-US" altLang="zh-CN" sz="1200" i="1">
                                <a:latin typeface="Cambria Math" panose="02040503050406030204" pitchFamily="18" charset="0"/>
                                <a:ea typeface="微软雅黑" panose="020B0503020204020204" pitchFamily="34" charset="-122"/>
                              </a:rPr>
                              <m:t>2</m:t>
                            </m:r>
                          </m:sup>
                        </m:sSup>
                      </m:den>
                    </m:f>
                  </m:oMath>
                </a14:m>
                <a:r>
                  <a:rPr lang="en-US" altLang="zh-CN" sz="1200" dirty="0">
                    <a:latin typeface="微软雅黑" panose="020B0503020204020204" pitchFamily="34" charset="-122"/>
                    <a:ea typeface="微软雅黑" panose="020B0503020204020204" pitchFamily="34" charset="-122"/>
                  </a:rPr>
                  <a:t>+</a:t>
                </a:r>
                <a:r>
                  <a:rPr lang="en-US" altLang="zh-CN" sz="1200" dirty="0">
                    <a:ea typeface="微软雅黑" panose="020B0503020204020204" pitchFamily="34" charset="-122"/>
                  </a:rPr>
                  <a:t> </a:t>
                </a:r>
                <a14:m>
                  <m:oMath xmlns:m="http://schemas.openxmlformats.org/officeDocument/2006/math">
                    <m:f>
                      <m:fPr>
                        <m:ctrlPr>
                          <a:rPr lang="en-US" altLang="zh-CN" sz="1200" i="1">
                            <a:latin typeface="Cambria Math" panose="02040503050406030204" pitchFamily="18" charset="0"/>
                            <a:ea typeface="微软雅黑" panose="020B0503020204020204" pitchFamily="34" charset="-122"/>
                          </a:rPr>
                        </m:ctrlPr>
                      </m:fPr>
                      <m:num>
                        <m:sSup>
                          <m:sSupPr>
                            <m:ctrlPr>
                              <a:rPr lang="en-US" altLang="zh-CN" sz="1200" i="1">
                                <a:latin typeface="Cambria Math" panose="02040503050406030204" pitchFamily="18" charset="0"/>
                                <a:ea typeface="微软雅黑" panose="020B0503020204020204" pitchFamily="34" charset="-122"/>
                              </a:rPr>
                            </m:ctrlPr>
                          </m:sSupPr>
                          <m:e>
                            <m:r>
                              <m:rPr>
                                <m:nor/>
                              </m:rPr>
                              <a:rPr lang="en-US" altLang="zh-CN" sz="1200" dirty="0">
                                <a:latin typeface="微软雅黑" panose="020B0503020204020204" pitchFamily="34" charset="-122"/>
                                <a:ea typeface="微软雅黑" panose="020B0503020204020204" pitchFamily="34" charset="-122"/>
                              </a:rPr>
                              <m:t>∂</m:t>
                            </m:r>
                          </m:e>
                          <m:sup>
                            <m:r>
                              <a:rPr lang="en-US" altLang="zh-CN" sz="1200" i="1">
                                <a:latin typeface="Cambria Math" panose="02040503050406030204" pitchFamily="18" charset="0"/>
                                <a:ea typeface="微软雅黑" panose="020B0503020204020204" pitchFamily="34" charset="-122"/>
                              </a:rPr>
                              <m:t>2</m:t>
                            </m:r>
                          </m:sup>
                        </m:sSup>
                        <m:r>
                          <m:rPr>
                            <m:nor/>
                          </m:rPr>
                          <a:rPr lang="en-US" altLang="zh-CN" sz="1200" i="1" dirty="0">
                            <a:ea typeface="微软雅黑" panose="020B0503020204020204" pitchFamily="34" charset="-122"/>
                          </a:rPr>
                          <m:t>f</m:t>
                        </m:r>
                      </m:num>
                      <m:den>
                        <m:sSup>
                          <m:sSupPr>
                            <m:ctrlPr>
                              <a:rPr lang="en-US" altLang="zh-CN" sz="1200" i="1">
                                <a:latin typeface="Cambria Math" panose="02040503050406030204" pitchFamily="18" charset="0"/>
                                <a:ea typeface="微软雅黑" panose="020B0503020204020204" pitchFamily="34" charset="-122"/>
                              </a:rPr>
                            </m:ctrlPr>
                          </m:sSupPr>
                          <m:e>
                            <m:r>
                              <m:rPr>
                                <m:nor/>
                              </m:rPr>
                              <a:rPr lang="en-US" altLang="zh-CN" sz="1200" dirty="0">
                                <a:latin typeface="微软雅黑" panose="020B0503020204020204" pitchFamily="34" charset="-122"/>
                                <a:ea typeface="微软雅黑" panose="020B0503020204020204" pitchFamily="34" charset="-122"/>
                              </a:rPr>
                              <m:t>∂</m:t>
                            </m:r>
                            <m:r>
                              <a:rPr lang="en-US" altLang="zh-CN" sz="1200" b="0" i="1" dirty="0" smtClean="0">
                                <a:latin typeface="Cambria Math" panose="02040503050406030204" pitchFamily="18" charset="0"/>
                                <a:ea typeface="微软雅黑" panose="020B0503020204020204" pitchFamily="34" charset="-122"/>
                              </a:rPr>
                              <m:t>𝑦</m:t>
                            </m:r>
                          </m:e>
                          <m:sup>
                            <m:r>
                              <a:rPr lang="en-US" altLang="zh-CN" sz="1200" i="1">
                                <a:latin typeface="Cambria Math" panose="02040503050406030204" pitchFamily="18" charset="0"/>
                                <a:ea typeface="微软雅黑" panose="020B0503020204020204" pitchFamily="34" charset="-122"/>
                              </a:rPr>
                              <m:t>2</m:t>
                            </m:r>
                          </m:sup>
                        </m:sSup>
                      </m:den>
                    </m:f>
                    <m:r>
                      <a:rPr lang="en-US" altLang="zh-CN" sz="1200" i="1">
                        <a:latin typeface="Cambria Math" panose="02040503050406030204" pitchFamily="18" charset="0"/>
                        <a:ea typeface="微软雅黑" panose="020B0503020204020204" pitchFamily="34" charset="-122"/>
                      </a:rPr>
                      <m:t> </m:t>
                    </m:r>
                  </m:oMath>
                </a14:m>
                <a:r>
                  <a:rPr lang="en-US" altLang="zh-CN" sz="1200" dirty="0">
                    <a:latin typeface="微软雅黑" panose="020B0503020204020204" pitchFamily="34" charset="-122"/>
                    <a:ea typeface="微软雅黑" panose="020B0503020204020204" pitchFamily="34" charset="-122"/>
                  </a:rPr>
                  <a:t>+</a:t>
                </a:r>
                <a:r>
                  <a:rPr lang="en-US" altLang="zh-CN" sz="1200" dirty="0">
                    <a:ea typeface="微软雅黑" panose="020B0503020204020204" pitchFamily="34" charset="-122"/>
                  </a:rPr>
                  <a:t> </a:t>
                </a:r>
                <a14:m>
                  <m:oMath xmlns:m="http://schemas.openxmlformats.org/officeDocument/2006/math">
                    <m:f>
                      <m:fPr>
                        <m:ctrlPr>
                          <a:rPr lang="en-US" altLang="zh-CN" sz="1200" i="1">
                            <a:latin typeface="Cambria Math" panose="02040503050406030204" pitchFamily="18" charset="0"/>
                            <a:ea typeface="微软雅黑" panose="020B0503020204020204" pitchFamily="34" charset="-122"/>
                          </a:rPr>
                        </m:ctrlPr>
                      </m:fPr>
                      <m:num>
                        <m:sSup>
                          <m:sSupPr>
                            <m:ctrlPr>
                              <a:rPr lang="en-US" altLang="zh-CN" sz="1200" i="1">
                                <a:latin typeface="Cambria Math" panose="02040503050406030204" pitchFamily="18" charset="0"/>
                                <a:ea typeface="微软雅黑" panose="020B0503020204020204" pitchFamily="34" charset="-122"/>
                              </a:rPr>
                            </m:ctrlPr>
                          </m:sSupPr>
                          <m:e>
                            <m:r>
                              <m:rPr>
                                <m:nor/>
                              </m:rPr>
                              <a:rPr lang="en-US" altLang="zh-CN" sz="1200" dirty="0">
                                <a:latin typeface="微软雅黑" panose="020B0503020204020204" pitchFamily="34" charset="-122"/>
                                <a:ea typeface="微软雅黑" panose="020B0503020204020204" pitchFamily="34" charset="-122"/>
                              </a:rPr>
                              <m:t>∂</m:t>
                            </m:r>
                          </m:e>
                          <m:sup>
                            <m:r>
                              <a:rPr lang="en-US" altLang="zh-CN" sz="1200" i="1">
                                <a:latin typeface="Cambria Math" panose="02040503050406030204" pitchFamily="18" charset="0"/>
                                <a:ea typeface="微软雅黑" panose="020B0503020204020204" pitchFamily="34" charset="-122"/>
                              </a:rPr>
                              <m:t>2</m:t>
                            </m:r>
                          </m:sup>
                        </m:sSup>
                        <m:r>
                          <m:rPr>
                            <m:nor/>
                          </m:rPr>
                          <a:rPr lang="en-US" altLang="zh-CN" sz="1200" i="1" dirty="0">
                            <a:ea typeface="微软雅黑" panose="020B0503020204020204" pitchFamily="34" charset="-122"/>
                          </a:rPr>
                          <m:t>f</m:t>
                        </m:r>
                      </m:num>
                      <m:den>
                        <m:sSup>
                          <m:sSupPr>
                            <m:ctrlPr>
                              <a:rPr lang="en-US" altLang="zh-CN" sz="1200" i="1">
                                <a:latin typeface="Cambria Math" panose="02040503050406030204" pitchFamily="18" charset="0"/>
                                <a:ea typeface="微软雅黑" panose="020B0503020204020204" pitchFamily="34" charset="-122"/>
                              </a:rPr>
                            </m:ctrlPr>
                          </m:sSupPr>
                          <m:e>
                            <m:r>
                              <m:rPr>
                                <m:nor/>
                              </m:rPr>
                              <a:rPr lang="en-US" altLang="zh-CN" sz="1200" dirty="0">
                                <a:latin typeface="微软雅黑" panose="020B0503020204020204" pitchFamily="34" charset="-122"/>
                                <a:ea typeface="微软雅黑" panose="020B0503020204020204" pitchFamily="34" charset="-122"/>
                              </a:rPr>
                              <m:t>∂</m:t>
                            </m:r>
                            <m:r>
                              <a:rPr lang="en-US" altLang="zh-CN" sz="1200" b="0" i="1" dirty="0" smtClean="0">
                                <a:latin typeface="Cambria Math" panose="02040503050406030204" pitchFamily="18" charset="0"/>
                                <a:ea typeface="微软雅黑" panose="020B0503020204020204" pitchFamily="34" charset="-122"/>
                              </a:rPr>
                              <m:t>𝑧</m:t>
                            </m:r>
                          </m:e>
                          <m:sup>
                            <m:r>
                              <a:rPr lang="en-US" altLang="zh-CN" sz="1200" i="1">
                                <a:latin typeface="Cambria Math" panose="02040503050406030204" pitchFamily="18" charset="0"/>
                                <a:ea typeface="微软雅黑" panose="020B0503020204020204" pitchFamily="34" charset="-122"/>
                              </a:rPr>
                              <m:t>2</m:t>
                            </m:r>
                          </m:sup>
                        </m:sSup>
                      </m:den>
                    </m:f>
                    <m:r>
                      <a:rPr lang="en-US" altLang="zh-CN" sz="1200" i="1">
                        <a:latin typeface="Cambria Math" panose="02040503050406030204" pitchFamily="18" charset="0"/>
                        <a:ea typeface="微软雅黑" panose="020B0503020204020204" pitchFamily="34" charset="-122"/>
                      </a:rPr>
                      <m:t> </m:t>
                    </m:r>
                  </m:oMath>
                </a14:m>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200" dirty="0">
                    <a:solidFill>
                      <a:srgbClr val="0070C0"/>
                    </a:solidFill>
                    <a:latin typeface="微软雅黑" panose="020B0503020204020204" pitchFamily="34" charset="-122"/>
                    <a:ea typeface="微软雅黑" panose="020B0503020204020204" pitchFamily="34" charset="-122"/>
                  </a:rPr>
                  <a:t>这个定义不容易推广到图上</a:t>
                </a:r>
                <a:r>
                  <a:rPr lang="zh-CN" altLang="en-US" sz="1200" dirty="0">
                    <a:latin typeface="微软雅黑" panose="020B0503020204020204" pitchFamily="34" charset="-122"/>
                    <a:ea typeface="微软雅黑" panose="020B0503020204020204" pitchFamily="34" charset="-122"/>
                  </a:rPr>
                  <a:t>，因为图上没有二阶可微实函数</a:t>
                </a:r>
                <a:r>
                  <a:rPr lang="en-US" altLang="zh-CN" sz="1200" i="1" dirty="0">
                    <a:ea typeface="微软雅黑" panose="020B0503020204020204" pitchFamily="34" charset="-122"/>
                  </a:rPr>
                  <a:t>f</a:t>
                </a:r>
                <a:r>
                  <a:rPr lang="zh-CN" altLang="en-US" sz="1200" dirty="0">
                    <a:latin typeface="微软雅黑" panose="020B0503020204020204" pitchFamily="34" charset="-122"/>
                    <a:ea typeface="微软雅黑" panose="020B0503020204020204" pitchFamily="34" charset="-122"/>
                  </a:rPr>
                  <a:t>，而是一组高维的图信号向量</a:t>
                </a:r>
                <a:r>
                  <a:rPr lang="en-US" altLang="zh-CN" sz="1200" i="1" dirty="0">
                    <a:ea typeface="微软雅黑" panose="020B0503020204020204" pitchFamily="34" charset="-122"/>
                  </a:rPr>
                  <a:t>f </a:t>
                </a:r>
                <a:r>
                  <a:rPr lang="zh-CN" altLang="en-US" sz="1200" dirty="0">
                    <a:ea typeface="微软雅黑" panose="020B0503020204020204" pitchFamily="34" charset="-122"/>
                  </a:rPr>
                  <a:t>，是离散的一组</a:t>
                </a:r>
                <a:r>
                  <a:rPr lang="en-US" altLang="zh-CN" sz="1200" dirty="0">
                    <a:ea typeface="微软雅黑" panose="020B0503020204020204" pitchFamily="34" charset="-122"/>
                  </a:rPr>
                  <a:t>features</a:t>
                </a:r>
                <a:r>
                  <a:rPr lang="zh-CN" altLang="en-US" sz="1200" dirty="0">
                    <a:ea typeface="微软雅黑" panose="020B0503020204020204" pitchFamily="34" charset="-122"/>
                  </a:rPr>
                  <a:t>。那么就要把拉普拉斯算子对函数</a:t>
                </a:r>
                <a:r>
                  <a:rPr lang="en-US" altLang="zh-CN" sz="1200" i="1" dirty="0">
                    <a:ea typeface="微软雅黑" panose="020B0503020204020204" pitchFamily="34" charset="-122"/>
                  </a:rPr>
                  <a:t>f</a:t>
                </a:r>
                <a:r>
                  <a:rPr lang="zh-CN" altLang="en-US" sz="1200" dirty="0">
                    <a:ea typeface="微软雅黑" panose="020B0503020204020204" pitchFamily="34" charset="-122"/>
                  </a:rPr>
                  <a:t>的运算离散化，以二维形式为例，可以写为：</a:t>
                </a:r>
                <a:r>
                  <a:rPr lang="en-US" altLang="zh-CN" sz="1200" dirty="0">
                    <a:ea typeface="微软雅黑" panose="020B0503020204020204" pitchFamily="34" charset="-122"/>
                  </a:rPr>
                  <a:t>xxx</a:t>
                </a:r>
                <a:r>
                  <a:rPr lang="zh-CN" altLang="en-US" sz="1200" dirty="0">
                    <a:ea typeface="微软雅黑" panose="020B0503020204020204" pitchFamily="34" charset="-122"/>
                  </a:rPr>
                  <a:t>（表达式中</a:t>
                </a:r>
                <a:r>
                  <a:rPr lang="en-US" altLang="zh-CN" sz="1200" dirty="0" err="1">
                    <a:ea typeface="微软雅黑" panose="020B0503020204020204" pitchFamily="34" charset="-122"/>
                  </a:rPr>
                  <a:t>deltax</a:t>
                </a:r>
                <a:r>
                  <a:rPr lang="en-US" altLang="zh-CN" sz="1200" dirty="0">
                    <a:ea typeface="微软雅黑" panose="020B0503020204020204" pitchFamily="34" charset="-122"/>
                  </a:rPr>
                  <a:t>/y/z=1</a:t>
                </a:r>
                <a:r>
                  <a:rPr lang="zh-CN" altLang="en-US" sz="1200" dirty="0">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200" dirty="0">
                    <a:solidFill>
                      <a:srgbClr val="0070C0"/>
                    </a:solidFill>
                    <a:latin typeface="微软雅黑" panose="020B0503020204020204" pitchFamily="34" charset="-122"/>
                    <a:ea typeface="微软雅黑" panose="020B0503020204020204" pitchFamily="34" charset="-122"/>
                  </a:rPr>
                  <a:t>可以看出，拉普拉斯算子计算的是周围点与中心点的梯度差（周心点有</a:t>
                </a:r>
                <a:r>
                  <a:rPr lang="en-US" altLang="zh-CN" sz="1200" dirty="0">
                    <a:solidFill>
                      <a:srgbClr val="0070C0"/>
                    </a:solidFill>
                    <a:latin typeface="微软雅黑" panose="020B0503020204020204" pitchFamily="34" charset="-122"/>
                    <a:ea typeface="微软雅黑" panose="020B0503020204020204" pitchFamily="34" charset="-122"/>
                  </a:rPr>
                  <a:t>4</a:t>
                </a:r>
                <a:r>
                  <a:rPr lang="zh-CN" altLang="en-US" sz="1200" dirty="0">
                    <a:solidFill>
                      <a:srgbClr val="0070C0"/>
                    </a:solidFill>
                    <a:latin typeface="微软雅黑" panose="020B0503020204020204" pitchFamily="34" charset="-122"/>
                    <a:ea typeface="微软雅黑" panose="020B0503020204020204" pitchFamily="34" charset="-122"/>
                  </a:rPr>
                  <a:t>个周围点，因此有个系数</a:t>
                </a:r>
                <a:r>
                  <a:rPr lang="en-US" altLang="zh-CN" sz="1200" dirty="0">
                    <a:solidFill>
                      <a:srgbClr val="0070C0"/>
                    </a:solidFill>
                    <a:latin typeface="微软雅黑" panose="020B0503020204020204" pitchFamily="34" charset="-122"/>
                    <a:ea typeface="微软雅黑" panose="020B0503020204020204" pitchFamily="34" charset="-122"/>
                  </a:rPr>
                  <a:t>4</a:t>
                </a:r>
                <a:r>
                  <a:rPr lang="zh-CN" altLang="en-US" sz="1200" dirty="0">
                    <a:solidFill>
                      <a:srgbClr val="0070C0"/>
                    </a:solidFill>
                    <a:latin typeface="微软雅黑" panose="020B0503020204020204" pitchFamily="34" charset="-122"/>
                    <a:ea typeface="微软雅黑" panose="020B0503020204020204" pitchFamily="34" charset="-122"/>
                  </a:rPr>
                  <a:t>，</a:t>
                </a:r>
                <a:r>
                  <a:rPr lang="en-US" altLang="zh-CN" sz="1200" dirty="0">
                    <a:solidFill>
                      <a:srgbClr val="0070C0"/>
                    </a:solidFill>
                    <a:latin typeface="微软雅黑" panose="020B0503020204020204" pitchFamily="34" charset="-122"/>
                    <a:ea typeface="微软雅黑" panose="020B0503020204020204" pitchFamily="34" charset="-122"/>
                  </a:rPr>
                  <a:t>4</a:t>
                </a:r>
                <a:r>
                  <a:rPr lang="zh-CN" altLang="en-US" sz="1200" dirty="0">
                    <a:solidFill>
                      <a:srgbClr val="0070C0"/>
                    </a:solidFill>
                    <a:latin typeface="微软雅黑" panose="020B0503020204020204" pitchFamily="34" charset="-122"/>
                    <a:ea typeface="微软雅黑" panose="020B0503020204020204" pitchFamily="34" charset="-122"/>
                  </a:rPr>
                  <a:t>表示该点相关联的边的数量）</a:t>
                </a:r>
                <a:endParaRPr lang="en-US" altLang="zh-CN" sz="1200" dirty="0">
                  <a:solidFill>
                    <a:srgbClr val="0070C0"/>
                  </a:solidFill>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这里我们有个结论：</a:t>
                </a:r>
                <a:r>
                  <a:rPr lang="zh-CN" altLang="en-US" sz="1200" b="1" dirty="0">
                    <a:latin typeface="微软雅黑" panose="020B0503020204020204" pitchFamily="34" charset="-122"/>
                    <a:ea typeface="微软雅黑" panose="020B0503020204020204" pitchFamily="34" charset="-122"/>
                  </a:rPr>
                  <a:t>拉普拉斯矩阵就是图上的拉普拉斯算子，或者说是离散的拉普拉斯算子</a:t>
                </a:r>
                <a:endParaRPr lang="en-US" altLang="zh-CN" sz="1200" b="1" dirty="0">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a:p>
                <a:pPr lvl="0"/>
                <a:endParaRPr lang="en-US" altLang="zh-CN" dirty="0"/>
              </a:p>
            </p:txBody>
          </p:sp>
        </mc:Choice>
        <mc:Fallback xmlns="">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just">
                  <a:buNone/>
                </a:pPr>
                <a:r>
                  <a:rPr lang="zh-CN" altLang="en-US" sz="1400" b="1" dirty="0">
                    <a:latin typeface="微软雅黑" panose="020B0503020204020204" pitchFamily="34" charset="-122"/>
                    <a:ea typeface="微软雅黑" panose="020B0503020204020204" pitchFamily="34" charset="-122"/>
                  </a:rPr>
                  <a:t>再来看，拉普拉斯算子</a:t>
                </a:r>
                <a:endParaRPr lang="en-US" altLang="zh-CN" sz="14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200" dirty="0">
                    <a:solidFill>
                      <a:srgbClr val="0070C0"/>
                    </a:solidFill>
                    <a:latin typeface="微软雅黑" panose="020B0503020204020204" pitchFamily="34" charset="-122"/>
                    <a:ea typeface="微软雅黑" panose="020B0503020204020204" pitchFamily="34" charset="-122"/>
                  </a:rPr>
                  <a:t>拉普拉斯算子的传统定义</a:t>
                </a:r>
                <a:r>
                  <a:rPr lang="zh-CN" altLang="en-US" sz="1200" dirty="0">
                    <a:latin typeface="微软雅黑" panose="020B0503020204020204" pitchFamily="34" charset="-122"/>
                    <a:ea typeface="微软雅黑" panose="020B0503020204020204" pitchFamily="34" charset="-122"/>
                  </a:rPr>
                  <a:t>：令</a:t>
                </a:r>
                <a:r>
                  <a:rPr lang="en-US" altLang="zh-CN" sz="1200" dirty="0">
                    <a:latin typeface="微软雅黑" panose="020B0503020204020204" pitchFamily="34" charset="-122"/>
                    <a:ea typeface="微软雅黑" panose="020B0503020204020204" pitchFamily="34" charset="-122"/>
                  </a:rPr>
                  <a:t>Δ</a:t>
                </a:r>
                <a:r>
                  <a:rPr lang="zh-CN" altLang="en-US" sz="1200" dirty="0">
                    <a:latin typeface="微软雅黑" panose="020B0503020204020204" pitchFamily="34" charset="-122"/>
                    <a:ea typeface="微软雅黑" panose="020B0503020204020204" pitchFamily="34" charset="-122"/>
                  </a:rPr>
                  <a:t>是拉普拉斯算子，</a:t>
                </a:r>
                <a:r>
                  <a:rPr lang="en-US" altLang="zh-CN" sz="1200" i="1" dirty="0">
                    <a:ea typeface="微软雅黑" panose="020B0503020204020204" pitchFamily="34" charset="-122"/>
                  </a:rPr>
                  <a:t>f</a:t>
                </a:r>
                <a:r>
                  <a:rPr lang="zh-CN" altLang="en-US" sz="1200" dirty="0">
                    <a:latin typeface="微软雅黑" panose="020B0503020204020204" pitchFamily="34" charset="-122"/>
                    <a:ea typeface="微软雅黑" panose="020B0503020204020204" pitchFamily="34" charset="-122"/>
                  </a:rPr>
                  <a:t>是欧氏空间中的二阶可微实函数，</a:t>
                </a:r>
                <a:r>
                  <a:rPr lang="en-US" altLang="zh-CN" sz="1200" dirty="0">
                    <a:latin typeface="微软雅黑" panose="020B0503020204020204" pitchFamily="34" charset="-122"/>
                    <a:ea typeface="微软雅黑" panose="020B0503020204020204" pitchFamily="34" charset="-122"/>
                  </a:rPr>
                  <a:t>Δ</a:t>
                </a:r>
                <a:r>
                  <a:rPr lang="en-US" altLang="zh-CN" sz="1200" i="1" dirty="0">
                    <a:ea typeface="微软雅黑" panose="020B0503020204020204" pitchFamily="34" charset="-122"/>
                  </a:rPr>
                  <a:t> f</a:t>
                </a:r>
                <a:r>
                  <a:rPr lang="zh-CN" altLang="en-US" sz="1200" dirty="0">
                    <a:latin typeface="微软雅黑" panose="020B0503020204020204" pitchFamily="34" charset="-122"/>
                    <a:ea typeface="微软雅黑" panose="020B0503020204020204" pitchFamily="34" charset="-122"/>
                  </a:rPr>
                  <a:t>就是欧氏空间中求</a:t>
                </a:r>
                <a:r>
                  <a:rPr lang="en-US" altLang="zh-CN" sz="1200" i="1" dirty="0">
                    <a:ea typeface="微软雅黑" panose="020B0503020204020204" pitchFamily="34" charset="-122"/>
                  </a:rPr>
                  <a:t>f</a:t>
                </a:r>
                <a:r>
                  <a:rPr lang="zh-CN" altLang="en-US" sz="1200" dirty="0">
                    <a:ea typeface="微软雅黑" panose="020B0503020204020204" pitchFamily="34" charset="-122"/>
                  </a:rPr>
                  <a:t>函数</a:t>
                </a:r>
                <a:r>
                  <a:rPr lang="zh-CN" altLang="en-US" sz="1200" dirty="0">
                    <a:latin typeface="微软雅黑" panose="020B0503020204020204" pitchFamily="34" charset="-122"/>
                    <a:ea typeface="微软雅黑" panose="020B0503020204020204" pitchFamily="34" charset="-122"/>
                  </a:rPr>
                  <a:t>的二阶微分之和（散度，散度是一个标量）。例如函数</a:t>
                </a:r>
                <a:r>
                  <a:rPr lang="en-US" altLang="zh-CN" sz="1200" i="1" dirty="0">
                    <a:ea typeface="微软雅黑" panose="020B0503020204020204" pitchFamily="34" charset="-122"/>
                  </a:rPr>
                  <a:t>f</a:t>
                </a:r>
                <a:r>
                  <a:rPr lang="en-US" altLang="zh-CN" sz="1200" dirty="0">
                    <a:latin typeface="微软雅黑" panose="020B0503020204020204" pitchFamily="34" charset="-122"/>
                    <a:ea typeface="微软雅黑" panose="020B0503020204020204" pitchFamily="34" charset="-122"/>
                  </a:rPr>
                  <a:t>(</a:t>
                </a:r>
                <a:r>
                  <a:rPr lang="en-US" altLang="zh-CN" sz="1200" i="1" dirty="0" err="1">
                    <a:ea typeface="微软雅黑" panose="020B0503020204020204" pitchFamily="34" charset="-122"/>
                  </a:rPr>
                  <a:t>x</a:t>
                </a:r>
                <a:r>
                  <a:rPr lang="en-US" altLang="zh-CN" sz="1200" dirty="0" err="1">
                    <a:latin typeface="微软雅黑" panose="020B0503020204020204" pitchFamily="34" charset="-122"/>
                    <a:ea typeface="微软雅黑" panose="020B0503020204020204" pitchFamily="34" charset="-122"/>
                  </a:rPr>
                  <a:t>,</a:t>
                </a:r>
                <a:r>
                  <a:rPr lang="en-US" altLang="zh-CN" sz="1200" i="1" dirty="0" err="1">
                    <a:ea typeface="微软雅黑" panose="020B0503020204020204" pitchFamily="34" charset="-122"/>
                  </a:rPr>
                  <a:t>y</a:t>
                </a:r>
                <a:r>
                  <a:rPr lang="en-US" altLang="zh-CN" sz="1200" dirty="0" err="1">
                    <a:latin typeface="微软雅黑" panose="020B0503020204020204" pitchFamily="34" charset="-122"/>
                    <a:ea typeface="微软雅黑" panose="020B0503020204020204" pitchFamily="34" charset="-122"/>
                  </a:rPr>
                  <a:t>,</a:t>
                </a:r>
                <a:r>
                  <a:rPr lang="en-US" altLang="zh-CN" sz="1200" i="1" dirty="0" err="1">
                    <a:ea typeface="微软雅黑" panose="020B0503020204020204" pitchFamily="34" charset="-122"/>
                  </a:rPr>
                  <a:t>z</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有三个变量，那么</a:t>
                </a:r>
                <a:r>
                  <a:rPr lang="en-US" altLang="zh-CN" sz="1200" dirty="0">
                    <a:latin typeface="微软雅黑" panose="020B0503020204020204" pitchFamily="34" charset="-122"/>
                    <a:ea typeface="微软雅黑" panose="020B0503020204020204" pitchFamily="34" charset="-122"/>
                  </a:rPr>
                  <a:t>Δ</a:t>
                </a:r>
                <a:r>
                  <a:rPr lang="en-US" altLang="zh-CN" sz="1200" i="1" dirty="0">
                    <a:ea typeface="微软雅黑" panose="020B0503020204020204" pitchFamily="34" charset="-122"/>
                  </a:rPr>
                  <a:t> f </a:t>
                </a:r>
                <a:r>
                  <a:rPr lang="en-US" altLang="zh-CN" sz="1200" dirty="0">
                    <a:latin typeface="微软雅黑" panose="020B0503020204020204" pitchFamily="34" charset="-122"/>
                    <a:ea typeface="微软雅黑" panose="020B0503020204020204" pitchFamily="34" charset="-122"/>
                  </a:rPr>
                  <a:t>=</a:t>
                </a:r>
                <a:r>
                  <a:rPr lang="en-US" altLang="zh-CN" sz="1200" i="0">
                    <a:latin typeface="Cambria Math" panose="02040503050406030204" pitchFamily="18" charset="0"/>
                    <a:ea typeface="微软雅黑" panose="020B0503020204020204" pitchFamily="34" charset="-122"/>
                  </a:rPr>
                  <a:t>(</a:t>
                </a:r>
                <a:r>
                  <a:rPr lang="en-US" altLang="zh-CN" sz="1200" i="0" dirty="0">
                    <a:latin typeface="Cambria Math" panose="02040503050406030204" pitchFamily="18" charset="0"/>
                    <a:ea typeface="微软雅黑" panose="020B0503020204020204" pitchFamily="34" charset="-122"/>
                  </a:rPr>
                  <a:t>"</a:t>
                </a:r>
                <a:r>
                  <a:rPr lang="en-US" altLang="zh-CN" sz="1200" i="0" dirty="0">
                    <a:latin typeface="微软雅黑" panose="020B0503020204020204" pitchFamily="34" charset="-122"/>
                    <a:ea typeface="微软雅黑" panose="020B0503020204020204" pitchFamily="34" charset="-122"/>
                  </a:rPr>
                  <a:t>∂</a:t>
                </a:r>
                <a:r>
                  <a:rPr lang="en-US" altLang="zh-CN" sz="1200" i="0" dirty="0">
                    <a:latin typeface="Cambria Math" panose="02040503050406030204" pitchFamily="18" charset="0"/>
                    <a:ea typeface="微软雅黑" panose="020B0503020204020204" pitchFamily="34" charset="-122"/>
                  </a:rPr>
                  <a:t>" </a:t>
                </a:r>
                <a:r>
                  <a:rPr lang="en-US" altLang="zh-CN" sz="1200" i="0">
                    <a:latin typeface="Cambria Math" panose="02040503050406030204" pitchFamily="18" charset="0"/>
                    <a:ea typeface="微软雅黑" panose="020B0503020204020204" pitchFamily="34" charset="-122"/>
                  </a:rPr>
                  <a:t>^</a:t>
                </a:r>
                <a:r>
                  <a:rPr lang="en-US" altLang="zh-CN" sz="1200" b="0" i="0">
                    <a:latin typeface="Cambria Math" panose="02040503050406030204" pitchFamily="18" charset="0"/>
                    <a:ea typeface="微软雅黑" panose="020B0503020204020204" pitchFamily="34" charset="-122"/>
                  </a:rPr>
                  <a:t>2</a:t>
                </a:r>
                <a:r>
                  <a:rPr lang="en-US" altLang="zh-CN" sz="1200" b="0" i="0" dirty="0">
                    <a:latin typeface="Cambria Math" panose="02040503050406030204" pitchFamily="18" charset="0"/>
                    <a:ea typeface="微软雅黑" panose="020B0503020204020204" pitchFamily="34" charset="-122"/>
                  </a:rPr>
                  <a:t> "</a:t>
                </a:r>
                <a:r>
                  <a:rPr lang="en-US" altLang="zh-CN" sz="1200" i="0" dirty="0">
                    <a:ea typeface="微软雅黑" panose="020B0503020204020204" pitchFamily="34" charset="-122"/>
                  </a:rPr>
                  <a:t>f</a:t>
                </a:r>
                <a:r>
                  <a:rPr lang="en-US" altLang="zh-CN" sz="1200" i="0" dirty="0">
                    <a:latin typeface="Cambria Math" panose="02040503050406030204" pitchFamily="18" charset="0"/>
                    <a:ea typeface="微软雅黑" panose="020B0503020204020204" pitchFamily="34" charset="-122"/>
                  </a:rPr>
                  <a:t>" </a:t>
                </a:r>
                <a:r>
                  <a:rPr lang="en-US" altLang="zh-CN" sz="1200" i="0">
                    <a:latin typeface="Cambria Math" panose="02040503050406030204" pitchFamily="18" charset="0"/>
                    <a:ea typeface="微软雅黑" panose="020B0503020204020204" pitchFamily="34" charset="-122"/>
                  </a:rPr>
                  <a:t>)/〖</a:t>
                </a:r>
                <a:r>
                  <a:rPr lang="en-US" altLang="zh-CN" sz="1200" i="0" dirty="0">
                    <a:latin typeface="Cambria Math" panose="02040503050406030204" pitchFamily="18" charset="0"/>
                    <a:ea typeface="微软雅黑" panose="020B0503020204020204" pitchFamily="34" charset="-122"/>
                  </a:rPr>
                  <a:t>"</a:t>
                </a:r>
                <a:r>
                  <a:rPr lang="en-US" altLang="zh-CN" sz="1200" i="0" dirty="0">
                    <a:latin typeface="微软雅黑" panose="020B0503020204020204" pitchFamily="34" charset="-122"/>
                    <a:ea typeface="微软雅黑" panose="020B0503020204020204" pitchFamily="34" charset="-122"/>
                  </a:rPr>
                  <a:t>∂</a:t>
                </a:r>
                <a:r>
                  <a:rPr lang="en-US" altLang="zh-CN" sz="1200" b="0" i="0" dirty="0">
                    <a:latin typeface="Cambria Math" panose="02040503050406030204" pitchFamily="18" charset="0"/>
                    <a:ea typeface="微软雅黑" panose="020B0503020204020204" pitchFamily="34" charset="-122"/>
                  </a:rPr>
                  <a:t>" 𝑥</a:t>
                </a:r>
                <a:r>
                  <a:rPr lang="en-US" altLang="zh-CN" sz="1200" b="0" i="0">
                    <a:latin typeface="Cambria Math" panose="02040503050406030204" pitchFamily="18" charset="0"/>
                    <a:ea typeface="微软雅黑" panose="020B0503020204020204" pitchFamily="34" charset="-122"/>
                  </a:rPr>
                  <a:t>〗^</a:t>
                </a:r>
                <a:r>
                  <a:rPr lang="en-US" altLang="zh-CN" sz="1200" i="0">
                    <a:latin typeface="Cambria Math" panose="02040503050406030204" pitchFamily="18" charset="0"/>
                    <a:ea typeface="微软雅黑" panose="020B0503020204020204" pitchFamily="34" charset="-122"/>
                  </a:rPr>
                  <a:t>2 </a:t>
                </a:r>
                <a:r>
                  <a:rPr lang="en-US" altLang="zh-CN" sz="1200" dirty="0">
                    <a:latin typeface="微软雅黑" panose="020B0503020204020204" pitchFamily="34" charset="-122"/>
                    <a:ea typeface="微软雅黑" panose="020B0503020204020204" pitchFamily="34" charset="-122"/>
                  </a:rPr>
                  <a:t>+</a:t>
                </a:r>
                <a:r>
                  <a:rPr lang="en-US" altLang="zh-CN" sz="1200" dirty="0">
                    <a:ea typeface="微软雅黑" panose="020B0503020204020204" pitchFamily="34" charset="-122"/>
                  </a:rPr>
                  <a:t> </a:t>
                </a:r>
                <a:r>
                  <a:rPr lang="en-US" altLang="zh-CN" sz="1200" i="0">
                    <a:latin typeface="Cambria Math" panose="02040503050406030204" pitchFamily="18" charset="0"/>
                    <a:ea typeface="微软雅黑" panose="020B0503020204020204" pitchFamily="34" charset="-122"/>
                  </a:rPr>
                  <a:t>(</a:t>
                </a:r>
                <a:r>
                  <a:rPr lang="en-US" altLang="zh-CN" sz="1200" i="0" dirty="0">
                    <a:latin typeface="Cambria Math" panose="02040503050406030204" pitchFamily="18" charset="0"/>
                    <a:ea typeface="微软雅黑" panose="020B0503020204020204" pitchFamily="34" charset="-122"/>
                  </a:rPr>
                  <a:t>"</a:t>
                </a:r>
                <a:r>
                  <a:rPr lang="en-US" altLang="zh-CN" sz="1200" i="0" dirty="0">
                    <a:latin typeface="微软雅黑" panose="020B0503020204020204" pitchFamily="34" charset="-122"/>
                    <a:ea typeface="微软雅黑" panose="020B0503020204020204" pitchFamily="34" charset="-122"/>
                  </a:rPr>
                  <a:t>∂</a:t>
                </a:r>
                <a:r>
                  <a:rPr lang="en-US" altLang="zh-CN" sz="1200" i="0" dirty="0">
                    <a:latin typeface="Cambria Math" panose="02040503050406030204" pitchFamily="18" charset="0"/>
                    <a:ea typeface="微软雅黑" panose="020B0503020204020204" pitchFamily="34" charset="-122"/>
                  </a:rPr>
                  <a:t>" </a:t>
                </a:r>
                <a:r>
                  <a:rPr lang="en-US" altLang="zh-CN" sz="1200" i="0">
                    <a:latin typeface="Cambria Math" panose="02040503050406030204" pitchFamily="18" charset="0"/>
                    <a:ea typeface="微软雅黑" panose="020B0503020204020204" pitchFamily="34" charset="-122"/>
                  </a:rPr>
                  <a:t>^2</a:t>
                </a:r>
                <a:r>
                  <a:rPr lang="en-US" altLang="zh-CN" sz="1200" i="0" dirty="0">
                    <a:latin typeface="Cambria Math" panose="02040503050406030204" pitchFamily="18" charset="0"/>
                    <a:ea typeface="微软雅黑" panose="020B0503020204020204" pitchFamily="34" charset="-122"/>
                  </a:rPr>
                  <a:t> "</a:t>
                </a:r>
                <a:r>
                  <a:rPr lang="en-US" altLang="zh-CN" sz="1200" i="0" dirty="0">
                    <a:ea typeface="微软雅黑" panose="020B0503020204020204" pitchFamily="34" charset="-122"/>
                  </a:rPr>
                  <a:t>f</a:t>
                </a:r>
                <a:r>
                  <a:rPr lang="en-US" altLang="zh-CN" sz="1200" i="0" dirty="0">
                    <a:latin typeface="Cambria Math" panose="02040503050406030204" pitchFamily="18" charset="0"/>
                    <a:ea typeface="微软雅黑" panose="020B0503020204020204" pitchFamily="34" charset="-122"/>
                  </a:rPr>
                  <a:t>" </a:t>
                </a:r>
                <a:r>
                  <a:rPr lang="en-US" altLang="zh-CN" sz="1200" i="0">
                    <a:latin typeface="Cambria Math" panose="02040503050406030204" pitchFamily="18" charset="0"/>
                    <a:ea typeface="微软雅黑" panose="020B0503020204020204" pitchFamily="34" charset="-122"/>
                  </a:rPr>
                  <a:t>)/〖</a:t>
                </a:r>
                <a:r>
                  <a:rPr lang="en-US" altLang="zh-CN" sz="1200" i="0" dirty="0">
                    <a:latin typeface="Cambria Math" panose="02040503050406030204" pitchFamily="18" charset="0"/>
                    <a:ea typeface="微软雅黑" panose="020B0503020204020204" pitchFamily="34" charset="-122"/>
                  </a:rPr>
                  <a:t>"</a:t>
                </a:r>
                <a:r>
                  <a:rPr lang="en-US" altLang="zh-CN" sz="1200" i="0" dirty="0">
                    <a:latin typeface="微软雅黑" panose="020B0503020204020204" pitchFamily="34" charset="-122"/>
                    <a:ea typeface="微软雅黑" panose="020B0503020204020204" pitchFamily="34" charset="-122"/>
                  </a:rPr>
                  <a:t>∂</a:t>
                </a:r>
                <a:r>
                  <a:rPr lang="en-US" altLang="zh-CN" sz="1200" b="0" i="0" dirty="0">
                    <a:latin typeface="Cambria Math" panose="02040503050406030204" pitchFamily="18" charset="0"/>
                    <a:ea typeface="微软雅黑" panose="020B0503020204020204" pitchFamily="34" charset="-122"/>
                  </a:rPr>
                  <a:t>" 𝑦</a:t>
                </a:r>
                <a:r>
                  <a:rPr lang="en-US" altLang="zh-CN" sz="1200" b="0" i="0">
                    <a:latin typeface="Cambria Math" panose="02040503050406030204" pitchFamily="18" charset="0"/>
                    <a:ea typeface="微软雅黑" panose="020B0503020204020204" pitchFamily="34" charset="-122"/>
                  </a:rPr>
                  <a:t>〗^</a:t>
                </a:r>
                <a:r>
                  <a:rPr lang="en-US" altLang="zh-CN" sz="1200" i="0">
                    <a:latin typeface="Cambria Math" panose="02040503050406030204" pitchFamily="18" charset="0"/>
                    <a:ea typeface="微软雅黑" panose="020B0503020204020204" pitchFamily="34" charset="-122"/>
                  </a:rPr>
                  <a:t>2   </a:t>
                </a:r>
                <a:r>
                  <a:rPr lang="en-US" altLang="zh-CN" sz="1200" dirty="0">
                    <a:latin typeface="微软雅黑" panose="020B0503020204020204" pitchFamily="34" charset="-122"/>
                    <a:ea typeface="微软雅黑" panose="020B0503020204020204" pitchFamily="34" charset="-122"/>
                  </a:rPr>
                  <a:t>+</a:t>
                </a:r>
                <a:r>
                  <a:rPr lang="en-US" altLang="zh-CN" sz="1200" dirty="0">
                    <a:ea typeface="微软雅黑" panose="020B0503020204020204" pitchFamily="34" charset="-122"/>
                  </a:rPr>
                  <a:t> </a:t>
                </a:r>
                <a:r>
                  <a:rPr lang="en-US" altLang="zh-CN" sz="1200" i="0">
                    <a:latin typeface="Cambria Math" panose="02040503050406030204" pitchFamily="18" charset="0"/>
                    <a:ea typeface="微软雅黑" panose="020B0503020204020204" pitchFamily="34" charset="-122"/>
                  </a:rPr>
                  <a:t>(</a:t>
                </a:r>
                <a:r>
                  <a:rPr lang="en-US" altLang="zh-CN" sz="1200" i="0" dirty="0">
                    <a:latin typeface="Cambria Math" panose="02040503050406030204" pitchFamily="18" charset="0"/>
                    <a:ea typeface="微软雅黑" panose="020B0503020204020204" pitchFamily="34" charset="-122"/>
                  </a:rPr>
                  <a:t>"</a:t>
                </a:r>
                <a:r>
                  <a:rPr lang="en-US" altLang="zh-CN" sz="1200" i="0" dirty="0">
                    <a:latin typeface="微软雅黑" panose="020B0503020204020204" pitchFamily="34" charset="-122"/>
                    <a:ea typeface="微软雅黑" panose="020B0503020204020204" pitchFamily="34" charset="-122"/>
                  </a:rPr>
                  <a:t>∂</a:t>
                </a:r>
                <a:r>
                  <a:rPr lang="en-US" altLang="zh-CN" sz="1200" i="0" dirty="0">
                    <a:latin typeface="Cambria Math" panose="02040503050406030204" pitchFamily="18" charset="0"/>
                    <a:ea typeface="微软雅黑" panose="020B0503020204020204" pitchFamily="34" charset="-122"/>
                  </a:rPr>
                  <a:t>" </a:t>
                </a:r>
                <a:r>
                  <a:rPr lang="en-US" altLang="zh-CN" sz="1200" i="0">
                    <a:latin typeface="Cambria Math" panose="02040503050406030204" pitchFamily="18" charset="0"/>
                    <a:ea typeface="微软雅黑" panose="020B0503020204020204" pitchFamily="34" charset="-122"/>
                  </a:rPr>
                  <a:t>^2</a:t>
                </a:r>
                <a:r>
                  <a:rPr lang="en-US" altLang="zh-CN" sz="1200" i="0" dirty="0">
                    <a:latin typeface="Cambria Math" panose="02040503050406030204" pitchFamily="18" charset="0"/>
                    <a:ea typeface="微软雅黑" panose="020B0503020204020204" pitchFamily="34" charset="-122"/>
                  </a:rPr>
                  <a:t> "</a:t>
                </a:r>
                <a:r>
                  <a:rPr lang="en-US" altLang="zh-CN" sz="1200" i="0" dirty="0">
                    <a:ea typeface="微软雅黑" panose="020B0503020204020204" pitchFamily="34" charset="-122"/>
                  </a:rPr>
                  <a:t>f</a:t>
                </a:r>
                <a:r>
                  <a:rPr lang="en-US" altLang="zh-CN" sz="1200" i="0" dirty="0">
                    <a:latin typeface="Cambria Math" panose="02040503050406030204" pitchFamily="18" charset="0"/>
                    <a:ea typeface="微软雅黑" panose="020B0503020204020204" pitchFamily="34" charset="-122"/>
                  </a:rPr>
                  <a:t>" </a:t>
                </a:r>
                <a:r>
                  <a:rPr lang="en-US" altLang="zh-CN" sz="1200" i="0">
                    <a:latin typeface="Cambria Math" panose="02040503050406030204" pitchFamily="18" charset="0"/>
                    <a:ea typeface="微软雅黑" panose="020B0503020204020204" pitchFamily="34" charset="-122"/>
                  </a:rPr>
                  <a:t>)/〖</a:t>
                </a:r>
                <a:r>
                  <a:rPr lang="en-US" altLang="zh-CN" sz="1200" i="0" dirty="0">
                    <a:latin typeface="Cambria Math" panose="02040503050406030204" pitchFamily="18" charset="0"/>
                    <a:ea typeface="微软雅黑" panose="020B0503020204020204" pitchFamily="34" charset="-122"/>
                  </a:rPr>
                  <a:t>"</a:t>
                </a:r>
                <a:r>
                  <a:rPr lang="en-US" altLang="zh-CN" sz="1200" i="0" dirty="0">
                    <a:latin typeface="微软雅黑" panose="020B0503020204020204" pitchFamily="34" charset="-122"/>
                    <a:ea typeface="微软雅黑" panose="020B0503020204020204" pitchFamily="34" charset="-122"/>
                  </a:rPr>
                  <a:t>∂</a:t>
                </a:r>
                <a:r>
                  <a:rPr lang="en-US" altLang="zh-CN" sz="1200" b="0" i="0" dirty="0">
                    <a:latin typeface="Cambria Math" panose="02040503050406030204" pitchFamily="18" charset="0"/>
                    <a:ea typeface="微软雅黑" panose="020B0503020204020204" pitchFamily="34" charset="-122"/>
                  </a:rPr>
                  <a:t>" 𝑧</a:t>
                </a:r>
                <a:r>
                  <a:rPr lang="en-US" altLang="zh-CN" sz="1200" b="0" i="0">
                    <a:latin typeface="Cambria Math" panose="02040503050406030204" pitchFamily="18" charset="0"/>
                    <a:ea typeface="微软雅黑" panose="020B0503020204020204" pitchFamily="34" charset="-122"/>
                  </a:rPr>
                  <a:t>〗^</a:t>
                </a:r>
                <a:r>
                  <a:rPr lang="en-US" altLang="zh-CN" sz="1200" i="0">
                    <a:latin typeface="Cambria Math" panose="02040503050406030204" pitchFamily="18" charset="0"/>
                    <a:ea typeface="微软雅黑" panose="020B0503020204020204" pitchFamily="34" charset="-122"/>
                  </a:rPr>
                  <a:t>2   </a:t>
                </a: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200" dirty="0">
                    <a:solidFill>
                      <a:srgbClr val="0070C0"/>
                    </a:solidFill>
                    <a:latin typeface="微软雅黑" panose="020B0503020204020204" pitchFamily="34" charset="-122"/>
                    <a:ea typeface="微软雅黑" panose="020B0503020204020204" pitchFamily="34" charset="-122"/>
                  </a:rPr>
                  <a:t>这个定义不容易推广到图上</a:t>
                </a:r>
                <a:r>
                  <a:rPr lang="zh-CN" altLang="en-US" sz="1200" dirty="0">
                    <a:latin typeface="微软雅黑" panose="020B0503020204020204" pitchFamily="34" charset="-122"/>
                    <a:ea typeface="微软雅黑" panose="020B0503020204020204" pitchFamily="34" charset="-122"/>
                  </a:rPr>
                  <a:t>，因为图上没有二阶可微实函数</a:t>
                </a:r>
                <a:r>
                  <a:rPr lang="en-US" altLang="zh-CN" sz="1200" i="1" dirty="0">
                    <a:ea typeface="微软雅黑" panose="020B0503020204020204" pitchFamily="34" charset="-122"/>
                  </a:rPr>
                  <a:t>f</a:t>
                </a:r>
                <a:r>
                  <a:rPr lang="zh-CN" altLang="en-US" sz="1200" dirty="0">
                    <a:latin typeface="微软雅黑" panose="020B0503020204020204" pitchFamily="34" charset="-122"/>
                    <a:ea typeface="微软雅黑" panose="020B0503020204020204" pitchFamily="34" charset="-122"/>
                  </a:rPr>
                  <a:t>，而是一组高维的图信号向量</a:t>
                </a:r>
                <a:r>
                  <a:rPr lang="en-US" altLang="zh-CN" sz="1200" i="1" dirty="0">
                    <a:ea typeface="微软雅黑" panose="020B0503020204020204" pitchFamily="34" charset="-122"/>
                  </a:rPr>
                  <a:t>f </a:t>
                </a:r>
                <a:r>
                  <a:rPr lang="zh-CN" altLang="en-US" sz="1200" dirty="0">
                    <a:ea typeface="微软雅黑" panose="020B0503020204020204" pitchFamily="34" charset="-122"/>
                  </a:rPr>
                  <a:t>，是离散的一组</a:t>
                </a:r>
                <a:r>
                  <a:rPr lang="en-US" altLang="zh-CN" sz="1200" dirty="0">
                    <a:ea typeface="微软雅黑" panose="020B0503020204020204" pitchFamily="34" charset="-122"/>
                  </a:rPr>
                  <a:t>features</a:t>
                </a:r>
                <a:r>
                  <a:rPr lang="zh-CN" altLang="en-US" sz="1200" dirty="0">
                    <a:ea typeface="微软雅黑" panose="020B0503020204020204" pitchFamily="34" charset="-122"/>
                  </a:rPr>
                  <a:t>。那么就要把拉普拉斯算子对函数</a:t>
                </a:r>
                <a:r>
                  <a:rPr lang="en-US" altLang="zh-CN" sz="1200" i="1" dirty="0">
                    <a:ea typeface="微软雅黑" panose="020B0503020204020204" pitchFamily="34" charset="-122"/>
                  </a:rPr>
                  <a:t>f</a:t>
                </a:r>
                <a:r>
                  <a:rPr lang="zh-CN" altLang="en-US" sz="1200" dirty="0">
                    <a:ea typeface="微软雅黑" panose="020B0503020204020204" pitchFamily="34" charset="-122"/>
                  </a:rPr>
                  <a:t>的运算离散化，以二维形式为例，可以写为：</a:t>
                </a:r>
                <a:r>
                  <a:rPr lang="en-US" altLang="zh-CN" sz="1200" dirty="0">
                    <a:ea typeface="微软雅黑" panose="020B0503020204020204" pitchFamily="34" charset="-122"/>
                  </a:rPr>
                  <a:t>xxx</a:t>
                </a: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200" dirty="0">
                    <a:solidFill>
                      <a:srgbClr val="0070C0"/>
                    </a:solidFill>
                    <a:latin typeface="微软雅黑" panose="020B0503020204020204" pitchFamily="34" charset="-122"/>
                    <a:ea typeface="微软雅黑" panose="020B0503020204020204" pitchFamily="34" charset="-122"/>
                  </a:rPr>
                  <a:t>可以看出，拉普拉斯算子计算的是周围点与中心点的梯度差（周心点有</a:t>
                </a:r>
                <a:r>
                  <a:rPr lang="en-US" altLang="zh-CN" sz="1200" dirty="0">
                    <a:solidFill>
                      <a:srgbClr val="0070C0"/>
                    </a:solidFill>
                    <a:latin typeface="微软雅黑" panose="020B0503020204020204" pitchFamily="34" charset="-122"/>
                    <a:ea typeface="微软雅黑" panose="020B0503020204020204" pitchFamily="34" charset="-122"/>
                  </a:rPr>
                  <a:t>4</a:t>
                </a:r>
                <a:r>
                  <a:rPr lang="zh-CN" altLang="en-US" sz="1200" dirty="0">
                    <a:solidFill>
                      <a:srgbClr val="0070C0"/>
                    </a:solidFill>
                    <a:latin typeface="微软雅黑" panose="020B0503020204020204" pitchFamily="34" charset="-122"/>
                    <a:ea typeface="微软雅黑" panose="020B0503020204020204" pitchFamily="34" charset="-122"/>
                  </a:rPr>
                  <a:t>个周围点，因此有个系数</a:t>
                </a:r>
                <a:r>
                  <a:rPr lang="en-US" altLang="zh-CN" sz="1200" dirty="0">
                    <a:solidFill>
                      <a:srgbClr val="0070C0"/>
                    </a:solidFill>
                    <a:latin typeface="微软雅黑" panose="020B0503020204020204" pitchFamily="34" charset="-122"/>
                    <a:ea typeface="微软雅黑" panose="020B0503020204020204" pitchFamily="34" charset="-122"/>
                  </a:rPr>
                  <a:t>4</a:t>
                </a:r>
                <a:r>
                  <a:rPr lang="zh-CN" altLang="en-US" sz="1200" dirty="0">
                    <a:solidFill>
                      <a:srgbClr val="0070C0"/>
                    </a:solidFill>
                    <a:latin typeface="微软雅黑" panose="020B0503020204020204" pitchFamily="34" charset="-122"/>
                    <a:ea typeface="微软雅黑" panose="020B0503020204020204" pitchFamily="34" charset="-122"/>
                  </a:rPr>
                  <a:t>，</a:t>
                </a:r>
                <a:r>
                  <a:rPr lang="en-US" altLang="zh-CN" sz="1200" dirty="0">
                    <a:solidFill>
                      <a:srgbClr val="0070C0"/>
                    </a:solidFill>
                    <a:latin typeface="微软雅黑" panose="020B0503020204020204" pitchFamily="34" charset="-122"/>
                    <a:ea typeface="微软雅黑" panose="020B0503020204020204" pitchFamily="34" charset="-122"/>
                  </a:rPr>
                  <a:t>4</a:t>
                </a:r>
                <a:r>
                  <a:rPr lang="zh-CN" altLang="en-US" sz="1200" dirty="0">
                    <a:solidFill>
                      <a:srgbClr val="0070C0"/>
                    </a:solidFill>
                    <a:latin typeface="微软雅黑" panose="020B0503020204020204" pitchFamily="34" charset="-122"/>
                    <a:ea typeface="微软雅黑" panose="020B0503020204020204" pitchFamily="34" charset="-122"/>
                  </a:rPr>
                  <a:t>表示该点相关联的边的数量）</a:t>
                </a:r>
                <a:endParaRPr lang="en-US" altLang="zh-CN" sz="1200" dirty="0">
                  <a:solidFill>
                    <a:srgbClr val="0070C0"/>
                  </a:solidFill>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这里我们有个结论：</a:t>
                </a:r>
                <a:r>
                  <a:rPr lang="zh-CN" altLang="en-US" sz="1200" b="1" dirty="0">
                    <a:latin typeface="微软雅黑" panose="020B0503020204020204" pitchFamily="34" charset="-122"/>
                    <a:ea typeface="微软雅黑" panose="020B0503020204020204" pitchFamily="34" charset="-122"/>
                  </a:rPr>
                  <a:t>拉普拉斯矩阵就是图上的拉普拉斯算子，或者说是离散的拉普拉斯算子</a:t>
                </a:r>
                <a:endParaRPr lang="en-US" altLang="zh-CN" sz="1200" b="1" dirty="0">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a:p>
                <a:pPr lvl="0"/>
                <a:endParaRPr lang="en-US" altLang="zh-CN" dirty="0"/>
              </a:p>
            </p:txBody>
          </p:sp>
        </mc:Fallback>
      </mc:AlternateContent>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43188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algn="just">
                  <a:buFont typeface="Arial" panose="020B0604020202020204" pitchFamily="34" charset="0"/>
                  <a:buNone/>
                </a:pPr>
                <a:r>
                  <a:rPr lang="zh-CN" altLang="en-US" sz="1200" dirty="0">
                    <a:solidFill>
                      <a:srgbClr val="0070C0"/>
                    </a:solidFill>
                    <a:latin typeface="微软雅黑" panose="020B0503020204020204" pitchFamily="34" charset="-122"/>
                    <a:ea typeface="微软雅黑" panose="020B0503020204020204" pitchFamily="34" charset="-122"/>
                  </a:rPr>
                  <a:t>这个结论什么意思呢？</a:t>
                </a:r>
                <a:endParaRPr lang="en-US" altLang="zh-CN" sz="1200" dirty="0">
                  <a:solidFill>
                    <a:srgbClr val="0070C0"/>
                  </a:solidFill>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假设图</a:t>
                </a:r>
                <a:r>
                  <a:rPr lang="en-US" altLang="zh-CN" sz="1200" dirty="0">
                    <a:latin typeface="微软雅黑" panose="020B0503020204020204" pitchFamily="34" charset="-122"/>
                    <a:ea typeface="微软雅黑" panose="020B0503020204020204" pitchFamily="34" charset="-122"/>
                  </a:rPr>
                  <a:t>G</a:t>
                </a:r>
                <a:r>
                  <a:rPr lang="zh-CN" altLang="en-US" sz="1200" dirty="0">
                    <a:latin typeface="微软雅黑" panose="020B0503020204020204" pitchFamily="34" charset="-122"/>
                    <a:ea typeface="微软雅黑" panose="020B0503020204020204" pitchFamily="34" charset="-122"/>
                  </a:rPr>
                  <a:t>有</a:t>
                </a: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个节点，</a:t>
                </a:r>
                <a:r>
                  <a:rPr lang="zh-CN" altLang="en-US" sz="1200" dirty="0">
                    <a:solidFill>
                      <a:srgbClr val="0070C0"/>
                    </a:solidFill>
                    <a:latin typeface="微软雅黑" panose="020B0503020204020204" pitchFamily="34" charset="-122"/>
                    <a:ea typeface="微软雅黑" panose="020B0503020204020204" pitchFamily="34" charset="-122"/>
                  </a:rPr>
                  <a:t>图上的信号函数</a:t>
                </a:r>
                <a:r>
                  <a:rPr lang="en-US" altLang="zh-CN" sz="1200" i="1" dirty="0">
                    <a:solidFill>
                      <a:srgbClr val="0070C0"/>
                    </a:solidFill>
                    <a:ea typeface="微软雅黑" panose="020B0503020204020204" pitchFamily="34" charset="-122"/>
                  </a:rPr>
                  <a:t>f</a:t>
                </a:r>
                <a:r>
                  <a:rPr lang="zh-CN" altLang="en-US" sz="1200" dirty="0">
                    <a:solidFill>
                      <a:srgbClr val="0070C0"/>
                    </a:solidFill>
                    <a:latin typeface="微软雅黑" panose="020B0503020204020204" pitchFamily="34" charset="-122"/>
                    <a:ea typeface="微软雅黑" panose="020B0503020204020204" pitchFamily="34" charset="-122"/>
                  </a:rPr>
                  <a:t>就可以表示为</a:t>
                </a:r>
                <a:r>
                  <a:rPr lang="en-US" altLang="zh-CN" sz="1200" dirty="0">
                    <a:solidFill>
                      <a:srgbClr val="0070C0"/>
                    </a:solidFill>
                    <a:latin typeface="微软雅黑" panose="020B0503020204020204" pitchFamily="34" charset="-122"/>
                    <a:ea typeface="微软雅黑" panose="020B0503020204020204" pitchFamily="34" charset="-122"/>
                  </a:rPr>
                  <a:t>N</a:t>
                </a:r>
                <a:r>
                  <a:rPr lang="zh-CN" altLang="en-US" sz="1200" dirty="0">
                    <a:solidFill>
                      <a:srgbClr val="0070C0"/>
                    </a:solidFill>
                    <a:latin typeface="微软雅黑" panose="020B0503020204020204" pitchFamily="34" charset="-122"/>
                    <a:ea typeface="微软雅黑" panose="020B0503020204020204" pitchFamily="34" charset="-122"/>
                  </a:rPr>
                  <a:t>维向量</a:t>
                </a:r>
                <a:r>
                  <a:rPr lang="en-US" altLang="zh-CN" sz="1200" i="1" dirty="0">
                    <a:solidFill>
                      <a:srgbClr val="0070C0"/>
                    </a:solidFill>
                    <a:ea typeface="微软雅黑" panose="020B0503020204020204" pitchFamily="34" charset="-122"/>
                  </a:rPr>
                  <a:t>f </a:t>
                </a:r>
                <a:r>
                  <a:rPr lang="en-US" altLang="zh-CN" sz="1200" dirty="0">
                    <a:solidFill>
                      <a:srgbClr val="0070C0"/>
                    </a:solidFill>
                    <a:latin typeface="微软雅黑" panose="020B0503020204020204" pitchFamily="34" charset="-122"/>
                    <a:ea typeface="微软雅黑" panose="020B0503020204020204" pitchFamily="34" charset="-122"/>
                  </a:rPr>
                  <a:t>=(</a:t>
                </a:r>
                <a:r>
                  <a:rPr lang="en-US" altLang="zh-CN" sz="1200" i="1" dirty="0">
                    <a:solidFill>
                      <a:srgbClr val="0070C0"/>
                    </a:solidFill>
                    <a:ea typeface="微软雅黑" panose="020B0503020204020204" pitchFamily="34" charset="-122"/>
                  </a:rPr>
                  <a:t>f </a:t>
                </a:r>
                <a:r>
                  <a:rPr lang="en-US" altLang="zh-CN" sz="1200" baseline="-25000" dirty="0">
                    <a:solidFill>
                      <a:srgbClr val="0070C0"/>
                    </a:solidFill>
                    <a:latin typeface="微软雅黑" panose="020B0503020204020204" pitchFamily="34" charset="-122"/>
                    <a:ea typeface="微软雅黑" panose="020B0503020204020204" pitchFamily="34" charset="-122"/>
                  </a:rPr>
                  <a:t>1</a:t>
                </a:r>
                <a:r>
                  <a:rPr lang="en-US" altLang="zh-CN" sz="1200" dirty="0">
                    <a:solidFill>
                      <a:srgbClr val="0070C0"/>
                    </a:solidFill>
                    <a:latin typeface="微软雅黑" panose="020B0503020204020204" pitchFamily="34" charset="-122"/>
                    <a:ea typeface="微软雅黑" panose="020B0503020204020204" pitchFamily="34" charset="-122"/>
                  </a:rPr>
                  <a:t>,</a:t>
                </a:r>
                <a:r>
                  <a:rPr lang="en-US" altLang="zh-CN" sz="1200" i="1" dirty="0">
                    <a:solidFill>
                      <a:srgbClr val="0070C0"/>
                    </a:solidFill>
                    <a:ea typeface="微软雅黑" panose="020B0503020204020204" pitchFamily="34" charset="-122"/>
                  </a:rPr>
                  <a:t> f </a:t>
                </a:r>
                <a:r>
                  <a:rPr lang="en-US" altLang="zh-CN" sz="1200" baseline="-25000" dirty="0">
                    <a:solidFill>
                      <a:srgbClr val="0070C0"/>
                    </a:solidFill>
                    <a:latin typeface="微软雅黑" panose="020B0503020204020204" pitchFamily="34" charset="-122"/>
                    <a:ea typeface="微软雅黑" panose="020B0503020204020204" pitchFamily="34" charset="-122"/>
                  </a:rPr>
                  <a:t>2</a:t>
                </a:r>
                <a:r>
                  <a:rPr lang="en-US" altLang="zh-CN" sz="1200" dirty="0">
                    <a:solidFill>
                      <a:srgbClr val="0070C0"/>
                    </a:solidFill>
                    <a:latin typeface="微软雅黑" panose="020B0503020204020204" pitchFamily="34" charset="-122"/>
                    <a:ea typeface="微软雅黑" panose="020B0503020204020204" pitchFamily="34" charset="-122"/>
                  </a:rPr>
                  <a:t>,…,</a:t>
                </a:r>
                <a:r>
                  <a:rPr lang="en-US" altLang="zh-CN" sz="1200" i="1" dirty="0">
                    <a:solidFill>
                      <a:srgbClr val="0070C0"/>
                    </a:solidFill>
                    <a:ea typeface="微软雅黑" panose="020B0503020204020204" pitchFamily="34" charset="-122"/>
                  </a:rPr>
                  <a:t> f </a:t>
                </a:r>
                <a:r>
                  <a:rPr lang="en-US" altLang="zh-CN" sz="1200" baseline="-25000" dirty="0">
                    <a:solidFill>
                      <a:srgbClr val="0070C0"/>
                    </a:solidFill>
                    <a:latin typeface="微软雅黑" panose="020B0503020204020204" pitchFamily="34" charset="-122"/>
                    <a:ea typeface="微软雅黑" panose="020B0503020204020204" pitchFamily="34" charset="-122"/>
                  </a:rPr>
                  <a:t>N</a:t>
                </a:r>
                <a:r>
                  <a:rPr lang="en-US" altLang="zh-CN" sz="1200" dirty="0">
                    <a:solidFill>
                      <a:srgbClr val="0070C0"/>
                    </a:solidFill>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，其中</a:t>
                </a:r>
                <a:r>
                  <a:rPr lang="en-US" altLang="zh-CN" sz="1200" i="1" dirty="0">
                    <a:ea typeface="微软雅黑" panose="020B0503020204020204" pitchFamily="34" charset="-122"/>
                  </a:rPr>
                  <a:t>f </a:t>
                </a:r>
                <a:r>
                  <a:rPr lang="en-US" altLang="zh-CN" sz="1200" i="1" baseline="-25000" dirty="0" err="1">
                    <a:ea typeface="微软雅黑" panose="020B0503020204020204" pitchFamily="34" charset="-122"/>
                  </a:rPr>
                  <a:t>i</a:t>
                </a:r>
                <a:r>
                  <a:rPr lang="zh-CN" altLang="en-US" sz="1200" dirty="0">
                    <a:latin typeface="微软雅黑" panose="020B0503020204020204" pitchFamily="34" charset="-122"/>
                    <a:ea typeface="微软雅黑" panose="020B0503020204020204" pitchFamily="34" charset="-122"/>
                  </a:rPr>
                  <a:t>为节点</a:t>
                </a:r>
                <a:r>
                  <a:rPr lang="en-US" altLang="zh-CN" sz="1200" i="1" dirty="0" err="1">
                    <a:ea typeface="微软雅黑" panose="020B0503020204020204" pitchFamily="34" charset="-122"/>
                  </a:rPr>
                  <a:t>i</a:t>
                </a:r>
                <a:r>
                  <a:rPr lang="zh-CN" altLang="en-US" sz="1200" dirty="0">
                    <a:latin typeface="微软雅黑" panose="020B0503020204020204" pitchFamily="34" charset="-122"/>
                    <a:ea typeface="微软雅黑" panose="020B0503020204020204" pitchFamily="34" charset="-122"/>
                  </a:rPr>
                  <a:t>处的</a:t>
                </a:r>
                <a:r>
                  <a:rPr lang="en-US" altLang="zh-CN" sz="1200" dirty="0">
                    <a:latin typeface="微软雅黑" panose="020B0503020204020204" pitchFamily="34" charset="-122"/>
                    <a:ea typeface="微软雅黑" panose="020B0503020204020204" pitchFamily="34" charset="-122"/>
                  </a:rPr>
                  <a:t>feature</a:t>
                </a:r>
                <a:r>
                  <a:rPr lang="zh-CN" altLang="en-US" sz="1200" dirty="0">
                    <a:latin typeface="微软雅黑" panose="020B0503020204020204" pitchFamily="34" charset="-122"/>
                    <a:ea typeface="微软雅黑" panose="020B0503020204020204" pitchFamily="34" charset="-122"/>
                  </a:rPr>
                  <a:t>取值</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那么，图上的拉普拉斯算子作用于图信号</a:t>
                </a:r>
                <a:r>
                  <a:rPr lang="en-US" altLang="zh-CN" sz="1200" i="1" dirty="0">
                    <a:solidFill>
                      <a:srgbClr val="0070C0"/>
                    </a:solidFill>
                    <a:ea typeface="微软雅黑" panose="020B0503020204020204" pitchFamily="34" charset="-122"/>
                  </a:rPr>
                  <a:t>f </a:t>
                </a:r>
                <a:r>
                  <a:rPr lang="zh-CN" altLang="en-US" sz="1200" dirty="0">
                    <a:latin typeface="微软雅黑" panose="020B0503020204020204" pitchFamily="34" charset="-122"/>
                    <a:ea typeface="微软雅黑" panose="020B0503020204020204" pitchFamily="34" charset="-122"/>
                  </a:rPr>
                  <a:t>，并且考虑边上衡量“是否有边相连这个情况”的权重</a:t>
                </a:r>
                <a14:m>
                  <m:oMath xmlns:m="http://schemas.openxmlformats.org/officeDocument/2006/math">
                    <m:sSub>
                      <m:sSubPr>
                        <m:ctrlPr>
                          <a:rPr lang="zh-CN" altLang="zh-CN" sz="1200" i="1" smtClean="0">
                            <a:latin typeface="Cambria Math" panose="02040503050406030204" pitchFamily="18" charset="0"/>
                            <a:cs typeface="Arial" panose="020B0604020202020204" pitchFamily="34" charset="0"/>
                          </a:rPr>
                        </m:ctrlPr>
                      </m:sSubPr>
                      <m:e>
                        <m:r>
                          <a:rPr lang="en-US" altLang="zh-CN" sz="1200">
                            <a:latin typeface="Cambria Math" panose="02040503050406030204" pitchFamily="18" charset="0"/>
                            <a:cs typeface="Arial" panose="020B0604020202020204" pitchFamily="34" charset="0"/>
                          </a:rPr>
                          <m:t>𝑤</m:t>
                        </m:r>
                      </m:e>
                      <m:sub>
                        <m:r>
                          <a:rPr lang="en-US" altLang="zh-CN" sz="1200">
                            <a:latin typeface="Cambria Math" panose="02040503050406030204" pitchFamily="18" charset="0"/>
                            <a:cs typeface="Arial" panose="020B0604020202020204" pitchFamily="34" charset="0"/>
                          </a:rPr>
                          <m:t>𝑖</m:t>
                        </m:r>
                        <m:r>
                          <a:rPr lang="en-US" altLang="zh-CN" sz="1200">
                            <a:latin typeface="Cambria Math" panose="02040503050406030204" pitchFamily="18" charset="0"/>
                            <a:cs typeface="Arial" panose="020B0604020202020204" pitchFamily="34" charset="0"/>
                          </a:rPr>
                          <m:t>,</m:t>
                        </m:r>
                        <m:r>
                          <a:rPr lang="en-US" altLang="zh-CN" sz="1200">
                            <a:latin typeface="Cambria Math" panose="02040503050406030204" pitchFamily="18" charset="0"/>
                            <a:cs typeface="Arial" panose="020B0604020202020204" pitchFamily="34" charset="0"/>
                          </a:rPr>
                          <m:t>𝑗</m:t>
                        </m:r>
                      </m:sub>
                    </m:sSub>
                  </m:oMath>
                </a14:m>
                <a:r>
                  <a:rPr lang="zh-CN" altLang="en-US" sz="1200" dirty="0">
                    <a:latin typeface="微软雅黑" panose="020B0503020204020204" pitchFamily="34" charset="-122"/>
                    <a:ea typeface="微软雅黑" panose="020B0503020204020204" pitchFamily="34" charset="-122"/>
                  </a:rPr>
                  <a:t>，就可以在数学上将拉普拉斯算子对函数的运算表示为：</a:t>
                </a:r>
                <a:r>
                  <a:rPr lang="en-US" altLang="zh-CN" sz="1200" dirty="0">
                    <a:latin typeface="微软雅黑" panose="020B0503020204020204" pitchFamily="34" charset="-122"/>
                    <a:ea typeface="微软雅黑" panose="020B0503020204020204" pitchFamily="34" charset="-122"/>
                  </a:rPr>
                  <a:t>xxx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其中，</a:t>
                </a:r>
                <a14:m>
                  <m:oMath xmlns:m="http://schemas.openxmlformats.org/officeDocument/2006/math">
                    <m:r>
                      <a:rPr lang="zh-CN" altLang="en-US" sz="1200" i="1" smtClean="0">
                        <a:latin typeface="Cambria Math" panose="02040503050406030204" pitchFamily="18" charset="0"/>
                        <a:ea typeface="微软雅黑" panose="020B0503020204020204" pitchFamily="34" charset="-122"/>
                      </a:rPr>
                      <m:t>∆</m:t>
                    </m:r>
                  </m:oMath>
                </a14:m>
                <a:r>
                  <a:rPr lang="en-US" altLang="zh-CN" sz="1200" dirty="0">
                    <a:latin typeface="微软雅黑" panose="020B0503020204020204" pitchFamily="34" charset="-122"/>
                    <a:ea typeface="微软雅黑" panose="020B0503020204020204" pitchFamily="34" charset="-122"/>
                  </a:rPr>
                  <a:t>f</a:t>
                </a:r>
                <a:r>
                  <a:rPr lang="en-US" altLang="zh-CN" sz="1200" i="1" baseline="-25000" dirty="0">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sz="1200" dirty="0">
                    <a:latin typeface="微软雅黑" panose="020B0503020204020204" pitchFamily="34" charset="-122"/>
                    <a:ea typeface="微软雅黑" panose="020B0503020204020204" pitchFamily="34" charset="-122"/>
                  </a:rPr>
                  <a:t>是第 </a:t>
                </a:r>
                <a:r>
                  <a:rPr lang="en-US" altLang="zh-CN" sz="1200" i="1" dirty="0" err="1">
                    <a:ea typeface="微软雅黑" panose="020B0503020204020204" pitchFamily="34" charset="-122"/>
                  </a:rPr>
                  <a:t>i</a:t>
                </a:r>
                <a:r>
                  <a:rPr lang="en-US" altLang="zh-CN" sz="1200" i="1" dirty="0">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个节点的图信号经过拉普拉斯算子作用的结果（</a:t>
                </a:r>
                <a:r>
                  <a:rPr lang="zh-CN" altLang="en-US" sz="1200" dirty="0">
                    <a:solidFill>
                      <a:srgbClr val="0070C0"/>
                    </a:solidFill>
                    <a:latin typeface="微软雅黑" panose="020B0503020204020204" pitchFamily="34" charset="-122"/>
                    <a:ea typeface="微软雅黑" panose="020B0503020204020204" pitchFamily="34" charset="-122"/>
                  </a:rPr>
                  <a:t>周围点与中心点的梯度差，这里中心点在第一项</a:t>
                </a:r>
                <a:r>
                  <a:rPr lang="zh-CN" altLang="en-US" sz="1200" dirty="0">
                    <a:latin typeface="微软雅黑" panose="020B0503020204020204" pitchFamily="34" charset="-122"/>
                    <a:ea typeface="微软雅黑" panose="020B0503020204020204" pitchFamily="34" charset="-122"/>
                  </a:rPr>
                  <a:t>），又可以写为绿色框里的形式。其中，</a:t>
                </a:r>
                <a:r>
                  <a:rPr lang="en-US" altLang="zh-CN" sz="1200" dirty="0">
                    <a:latin typeface="微软雅黑" panose="020B0503020204020204" pitchFamily="34" charset="-122"/>
                    <a:ea typeface="微软雅黑" panose="020B0503020204020204" pitchFamily="34" charset="-122"/>
                  </a:rPr>
                  <a:t>d</a:t>
                </a:r>
                <a:r>
                  <a:rPr lang="en-US" altLang="zh-CN" sz="1200" i="1" baseline="-25000" dirty="0">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sz="1200" dirty="0">
                    <a:latin typeface="微软雅黑" panose="020B0503020204020204" pitchFamily="34" charset="-122"/>
                    <a:ea typeface="微软雅黑" panose="020B0503020204020204" pitchFamily="34" charset="-122"/>
                  </a:rPr>
                  <a:t>是和该顶点相关联的边的数量</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于是，所有节点上的图信号经过拉普拉斯算子作用的结果，可以用一个向量表示表示（红色框），写成矩阵形式为（</a:t>
                </a:r>
                <a:r>
                  <a:rPr lang="en-US" altLang="zh-CN" sz="1200" dirty="0">
                    <a:latin typeface="微软雅黑" panose="020B0503020204020204" pitchFamily="34" charset="-122"/>
                    <a:ea typeface="微软雅黑" panose="020B0503020204020204" pitchFamily="34" charset="-122"/>
                  </a:rPr>
                  <a:t>W</a:t>
                </a:r>
                <a:r>
                  <a:rPr lang="zh-CN" altLang="en-US" sz="1200" dirty="0">
                    <a:latin typeface="微软雅黑" panose="020B0503020204020204" pitchFamily="34" charset="-122"/>
                    <a:ea typeface="微软雅黑" panose="020B0503020204020204" pitchFamily="34" charset="-122"/>
                  </a:rPr>
                  <a:t>是权重矩阵，也是前边提到的</a:t>
                </a:r>
                <a:r>
                  <a:rPr lang="zh-CN" altLang="en-US" sz="1200" dirty="0">
                    <a:solidFill>
                      <a:srgbClr val="0070C0"/>
                    </a:solidFill>
                    <a:latin typeface="微软雅黑" panose="020B0503020204020204" pitchFamily="34" charset="-122"/>
                    <a:ea typeface="微软雅黑" panose="020B0503020204020204" pitchFamily="34" charset="-122"/>
                  </a:rPr>
                  <a:t>邻接矩阵</a:t>
                </a:r>
                <a:r>
                  <a:rPr lang="en-US" altLang="zh-CN" sz="1200" dirty="0">
                    <a:solidFill>
                      <a:srgbClr val="0070C0"/>
                    </a:solidFill>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xxx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这样，我们就将“所有节点上的图信号经过拉普拉斯算子作用”的过程，变成“拉普拉斯矩阵与图信号”相乘的过程。因此，</a:t>
                </a:r>
                <a:r>
                  <a:rPr lang="zh-CN" altLang="en-US" sz="1200" b="1" dirty="0">
                    <a:latin typeface="微软雅黑" panose="020B0503020204020204" pitchFamily="34" charset="-122"/>
                    <a:ea typeface="微软雅黑" panose="020B0503020204020204" pitchFamily="34" charset="-122"/>
                  </a:rPr>
                  <a:t>拉普拉斯矩阵就是图上的拉普拉斯算子，或者说是离散的拉普拉斯算子</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p:txBody>
          </p:sp>
        </mc:Choice>
        <mc:Fallback xmlns="">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buFont typeface="Arial" panose="020B0604020202020204" pitchFamily="34" charset="0"/>
                  <a:buNone/>
                </a:pPr>
                <a:r>
                  <a:rPr lang="zh-CN" altLang="en-US" sz="1200" dirty="0">
                    <a:solidFill>
                      <a:srgbClr val="0070C0"/>
                    </a:solidFill>
                    <a:latin typeface="微软雅黑" panose="020B0503020204020204" pitchFamily="34" charset="-122"/>
                    <a:ea typeface="微软雅黑" panose="020B0503020204020204" pitchFamily="34" charset="-122"/>
                  </a:rPr>
                  <a:t>这个结论什么意思呢？</a:t>
                </a:r>
                <a:endParaRPr lang="en-US" altLang="zh-CN" sz="1200" dirty="0">
                  <a:solidFill>
                    <a:srgbClr val="0070C0"/>
                  </a:solidFill>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假设图</a:t>
                </a:r>
                <a:r>
                  <a:rPr lang="en-US" altLang="zh-CN" sz="1200" dirty="0">
                    <a:latin typeface="微软雅黑" panose="020B0503020204020204" pitchFamily="34" charset="-122"/>
                    <a:ea typeface="微软雅黑" panose="020B0503020204020204" pitchFamily="34" charset="-122"/>
                  </a:rPr>
                  <a:t>G</a:t>
                </a:r>
                <a:r>
                  <a:rPr lang="zh-CN" altLang="en-US" sz="1200" dirty="0">
                    <a:latin typeface="微软雅黑" panose="020B0503020204020204" pitchFamily="34" charset="-122"/>
                    <a:ea typeface="微软雅黑" panose="020B0503020204020204" pitchFamily="34" charset="-122"/>
                  </a:rPr>
                  <a:t>有</a:t>
                </a: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个节点，</a:t>
                </a:r>
                <a:r>
                  <a:rPr lang="zh-CN" altLang="en-US" sz="1200" dirty="0">
                    <a:solidFill>
                      <a:srgbClr val="0070C0"/>
                    </a:solidFill>
                    <a:latin typeface="微软雅黑" panose="020B0503020204020204" pitchFamily="34" charset="-122"/>
                    <a:ea typeface="微软雅黑" panose="020B0503020204020204" pitchFamily="34" charset="-122"/>
                  </a:rPr>
                  <a:t>图上的信号函数</a:t>
                </a:r>
                <a:r>
                  <a:rPr lang="en-US" altLang="zh-CN" sz="1200" i="1" dirty="0">
                    <a:solidFill>
                      <a:srgbClr val="0070C0"/>
                    </a:solidFill>
                    <a:ea typeface="微软雅黑" panose="020B0503020204020204" pitchFamily="34" charset="-122"/>
                  </a:rPr>
                  <a:t>f</a:t>
                </a:r>
                <a:r>
                  <a:rPr lang="zh-CN" altLang="en-US" sz="1200" dirty="0">
                    <a:solidFill>
                      <a:srgbClr val="0070C0"/>
                    </a:solidFill>
                    <a:latin typeface="微软雅黑" panose="020B0503020204020204" pitchFamily="34" charset="-122"/>
                    <a:ea typeface="微软雅黑" panose="020B0503020204020204" pitchFamily="34" charset="-122"/>
                  </a:rPr>
                  <a:t>就可以表示为</a:t>
                </a:r>
                <a:r>
                  <a:rPr lang="en-US" altLang="zh-CN" sz="1200" dirty="0">
                    <a:solidFill>
                      <a:srgbClr val="0070C0"/>
                    </a:solidFill>
                    <a:latin typeface="微软雅黑" panose="020B0503020204020204" pitchFamily="34" charset="-122"/>
                    <a:ea typeface="微软雅黑" panose="020B0503020204020204" pitchFamily="34" charset="-122"/>
                  </a:rPr>
                  <a:t>N</a:t>
                </a:r>
                <a:r>
                  <a:rPr lang="zh-CN" altLang="en-US" sz="1200" dirty="0">
                    <a:solidFill>
                      <a:srgbClr val="0070C0"/>
                    </a:solidFill>
                    <a:latin typeface="微软雅黑" panose="020B0503020204020204" pitchFamily="34" charset="-122"/>
                    <a:ea typeface="微软雅黑" panose="020B0503020204020204" pitchFamily="34" charset="-122"/>
                  </a:rPr>
                  <a:t>维向量</a:t>
                </a:r>
                <a:r>
                  <a:rPr lang="en-US" altLang="zh-CN" sz="1200" i="1" dirty="0">
                    <a:solidFill>
                      <a:srgbClr val="0070C0"/>
                    </a:solidFill>
                    <a:ea typeface="微软雅黑" panose="020B0503020204020204" pitchFamily="34" charset="-122"/>
                  </a:rPr>
                  <a:t>f </a:t>
                </a:r>
                <a:r>
                  <a:rPr lang="en-US" altLang="zh-CN" sz="1200" dirty="0">
                    <a:solidFill>
                      <a:srgbClr val="0070C0"/>
                    </a:solidFill>
                    <a:latin typeface="微软雅黑" panose="020B0503020204020204" pitchFamily="34" charset="-122"/>
                    <a:ea typeface="微软雅黑" panose="020B0503020204020204" pitchFamily="34" charset="-122"/>
                  </a:rPr>
                  <a:t>=(</a:t>
                </a:r>
                <a:r>
                  <a:rPr lang="en-US" altLang="zh-CN" sz="1200" i="1" dirty="0">
                    <a:solidFill>
                      <a:srgbClr val="0070C0"/>
                    </a:solidFill>
                    <a:ea typeface="微软雅黑" panose="020B0503020204020204" pitchFamily="34" charset="-122"/>
                  </a:rPr>
                  <a:t>f </a:t>
                </a:r>
                <a:r>
                  <a:rPr lang="en-US" altLang="zh-CN" sz="1200" baseline="-25000" dirty="0">
                    <a:solidFill>
                      <a:srgbClr val="0070C0"/>
                    </a:solidFill>
                    <a:latin typeface="微软雅黑" panose="020B0503020204020204" pitchFamily="34" charset="-122"/>
                    <a:ea typeface="微软雅黑" panose="020B0503020204020204" pitchFamily="34" charset="-122"/>
                  </a:rPr>
                  <a:t>1</a:t>
                </a:r>
                <a:r>
                  <a:rPr lang="en-US" altLang="zh-CN" sz="1200" dirty="0">
                    <a:solidFill>
                      <a:srgbClr val="0070C0"/>
                    </a:solidFill>
                    <a:latin typeface="微软雅黑" panose="020B0503020204020204" pitchFamily="34" charset="-122"/>
                    <a:ea typeface="微软雅黑" panose="020B0503020204020204" pitchFamily="34" charset="-122"/>
                  </a:rPr>
                  <a:t>,</a:t>
                </a:r>
                <a:r>
                  <a:rPr lang="en-US" altLang="zh-CN" sz="1200" i="1" dirty="0">
                    <a:solidFill>
                      <a:srgbClr val="0070C0"/>
                    </a:solidFill>
                    <a:ea typeface="微软雅黑" panose="020B0503020204020204" pitchFamily="34" charset="-122"/>
                  </a:rPr>
                  <a:t> f </a:t>
                </a:r>
                <a:r>
                  <a:rPr lang="en-US" altLang="zh-CN" sz="1200" baseline="-25000" dirty="0">
                    <a:solidFill>
                      <a:srgbClr val="0070C0"/>
                    </a:solidFill>
                    <a:latin typeface="微软雅黑" panose="020B0503020204020204" pitchFamily="34" charset="-122"/>
                    <a:ea typeface="微软雅黑" panose="020B0503020204020204" pitchFamily="34" charset="-122"/>
                  </a:rPr>
                  <a:t>2</a:t>
                </a:r>
                <a:r>
                  <a:rPr lang="en-US" altLang="zh-CN" sz="1200" dirty="0">
                    <a:solidFill>
                      <a:srgbClr val="0070C0"/>
                    </a:solidFill>
                    <a:latin typeface="微软雅黑" panose="020B0503020204020204" pitchFamily="34" charset="-122"/>
                    <a:ea typeface="微软雅黑" panose="020B0503020204020204" pitchFamily="34" charset="-122"/>
                  </a:rPr>
                  <a:t>,…,</a:t>
                </a:r>
                <a:r>
                  <a:rPr lang="en-US" altLang="zh-CN" sz="1200" i="1" dirty="0">
                    <a:solidFill>
                      <a:srgbClr val="0070C0"/>
                    </a:solidFill>
                    <a:ea typeface="微软雅黑" panose="020B0503020204020204" pitchFamily="34" charset="-122"/>
                  </a:rPr>
                  <a:t> f </a:t>
                </a:r>
                <a:r>
                  <a:rPr lang="en-US" altLang="zh-CN" sz="1200" baseline="-25000" dirty="0">
                    <a:solidFill>
                      <a:srgbClr val="0070C0"/>
                    </a:solidFill>
                    <a:latin typeface="微软雅黑" panose="020B0503020204020204" pitchFamily="34" charset="-122"/>
                    <a:ea typeface="微软雅黑" panose="020B0503020204020204" pitchFamily="34" charset="-122"/>
                  </a:rPr>
                  <a:t>N</a:t>
                </a:r>
                <a:r>
                  <a:rPr lang="en-US" altLang="zh-CN" sz="1200" dirty="0">
                    <a:solidFill>
                      <a:srgbClr val="0070C0"/>
                    </a:solidFill>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，其中</a:t>
                </a:r>
                <a:r>
                  <a:rPr lang="en-US" altLang="zh-CN" sz="1200" i="1" dirty="0">
                    <a:ea typeface="微软雅黑" panose="020B0503020204020204" pitchFamily="34" charset="-122"/>
                  </a:rPr>
                  <a:t>f </a:t>
                </a:r>
                <a:r>
                  <a:rPr lang="en-US" altLang="zh-CN" sz="1200" i="1" baseline="-25000" dirty="0" err="1">
                    <a:ea typeface="微软雅黑" panose="020B0503020204020204" pitchFamily="34" charset="-122"/>
                  </a:rPr>
                  <a:t>i</a:t>
                </a:r>
                <a:r>
                  <a:rPr lang="zh-CN" altLang="en-US" sz="1200" dirty="0">
                    <a:latin typeface="微软雅黑" panose="020B0503020204020204" pitchFamily="34" charset="-122"/>
                    <a:ea typeface="微软雅黑" panose="020B0503020204020204" pitchFamily="34" charset="-122"/>
                  </a:rPr>
                  <a:t>为节点</a:t>
                </a:r>
                <a:r>
                  <a:rPr lang="en-US" altLang="zh-CN" sz="1200" i="1" dirty="0" err="1">
                    <a:ea typeface="微软雅黑" panose="020B0503020204020204" pitchFamily="34" charset="-122"/>
                  </a:rPr>
                  <a:t>i</a:t>
                </a:r>
                <a:r>
                  <a:rPr lang="zh-CN" altLang="en-US" sz="1200" dirty="0">
                    <a:latin typeface="微软雅黑" panose="020B0503020204020204" pitchFamily="34" charset="-122"/>
                    <a:ea typeface="微软雅黑" panose="020B0503020204020204" pitchFamily="34" charset="-122"/>
                  </a:rPr>
                  <a:t>处的</a:t>
                </a:r>
                <a:r>
                  <a:rPr lang="en-US" altLang="zh-CN" sz="1200" dirty="0">
                    <a:latin typeface="微软雅黑" panose="020B0503020204020204" pitchFamily="34" charset="-122"/>
                    <a:ea typeface="微软雅黑" panose="020B0503020204020204" pitchFamily="34" charset="-122"/>
                  </a:rPr>
                  <a:t>feature</a:t>
                </a:r>
                <a:r>
                  <a:rPr lang="zh-CN" altLang="en-US" sz="1200" dirty="0">
                    <a:latin typeface="微软雅黑" panose="020B0503020204020204" pitchFamily="34" charset="-122"/>
                    <a:ea typeface="微软雅黑" panose="020B0503020204020204" pitchFamily="34" charset="-122"/>
                  </a:rPr>
                  <a:t>取值</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那么，图上的拉普拉斯算子作用于图信号</a:t>
                </a:r>
                <a:r>
                  <a:rPr lang="en-US" altLang="zh-CN" sz="1200" i="1" dirty="0">
                    <a:solidFill>
                      <a:srgbClr val="0070C0"/>
                    </a:solidFill>
                    <a:ea typeface="微软雅黑" panose="020B0503020204020204" pitchFamily="34" charset="-122"/>
                  </a:rPr>
                  <a:t>f </a:t>
                </a:r>
                <a:r>
                  <a:rPr lang="zh-CN" altLang="en-US" sz="1200" dirty="0">
                    <a:latin typeface="微软雅黑" panose="020B0503020204020204" pitchFamily="34" charset="-122"/>
                    <a:ea typeface="微软雅黑" panose="020B0503020204020204" pitchFamily="34" charset="-122"/>
                  </a:rPr>
                  <a:t>，并且考虑边上衡量“是否右边相连这个情况”的权重</a:t>
                </a:r>
                <a:r>
                  <a:rPr lang="en-US" altLang="zh-CN" sz="1200" i="0">
                    <a:latin typeface="Cambria Math" panose="02040503050406030204" pitchFamily="18" charset="0"/>
                    <a:cs typeface="Arial" panose="020B0604020202020204" pitchFamily="34" charset="0"/>
                  </a:rPr>
                  <a:t>𝑤</a:t>
                </a:r>
                <a:r>
                  <a:rPr lang="zh-CN" altLang="zh-CN" sz="1200" i="0">
                    <a:latin typeface="Cambria Math" panose="02040503050406030204" pitchFamily="18" charset="0"/>
                    <a:cs typeface="Arial" panose="020B0604020202020204" pitchFamily="34" charset="0"/>
                  </a:rPr>
                  <a:t>_(</a:t>
                </a:r>
                <a:r>
                  <a:rPr lang="en-US" altLang="zh-CN" sz="1200" i="0">
                    <a:latin typeface="Cambria Math" panose="02040503050406030204" pitchFamily="18" charset="0"/>
                    <a:cs typeface="Arial" panose="020B0604020202020204" pitchFamily="34" charset="0"/>
                  </a:rPr>
                  <a:t>𝑖,𝑗</a:t>
                </a:r>
                <a:r>
                  <a:rPr lang="zh-CN" altLang="zh-CN" sz="1200" i="0">
                    <a:latin typeface="Cambria Math" panose="02040503050406030204" pitchFamily="18" charset="0"/>
                    <a:cs typeface="Arial" panose="020B0604020202020204" pitchFamily="34" charset="0"/>
                  </a:rPr>
                  <a:t>)</a:t>
                </a:r>
                <a:r>
                  <a:rPr lang="zh-CN" altLang="en-US" sz="1200" dirty="0">
                    <a:latin typeface="微软雅黑" panose="020B0503020204020204" pitchFamily="34" charset="-122"/>
                    <a:ea typeface="微软雅黑" panose="020B0503020204020204" pitchFamily="34" charset="-122"/>
                  </a:rPr>
                  <a:t>，就可以在数学上将拉普拉斯算子对函数的运算表示为：</a:t>
                </a:r>
                <a:r>
                  <a:rPr lang="en-US" altLang="zh-CN" sz="1200" dirty="0">
                    <a:latin typeface="微软雅黑" panose="020B0503020204020204" pitchFamily="34" charset="-122"/>
                    <a:ea typeface="微软雅黑" panose="020B0503020204020204" pitchFamily="34" charset="-122"/>
                  </a:rPr>
                  <a:t>xxx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其中，</a:t>
                </a:r>
                <a:r>
                  <a:rPr lang="zh-CN" altLang="en-US" sz="1200" i="0">
                    <a:latin typeface="Cambria Math" panose="02040503050406030204" pitchFamily="18" charset="0"/>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f</a:t>
                </a:r>
                <a:r>
                  <a:rPr lang="en-US" altLang="zh-CN" sz="1200" i="1" baseline="-25000" dirty="0">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sz="1200" dirty="0">
                    <a:latin typeface="微软雅黑" panose="020B0503020204020204" pitchFamily="34" charset="-122"/>
                    <a:ea typeface="微软雅黑" panose="020B0503020204020204" pitchFamily="34" charset="-122"/>
                  </a:rPr>
                  <a:t>是第 </a:t>
                </a:r>
                <a:r>
                  <a:rPr lang="en-US" altLang="zh-CN" sz="1200" i="1" dirty="0" err="1">
                    <a:ea typeface="微软雅黑" panose="020B0503020204020204" pitchFamily="34" charset="-122"/>
                  </a:rPr>
                  <a:t>i</a:t>
                </a:r>
                <a:r>
                  <a:rPr lang="en-US" altLang="zh-CN" sz="1200" i="1" dirty="0">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个节点的图信号经过拉普拉斯算子作用的结果（</a:t>
                </a:r>
                <a:r>
                  <a:rPr lang="zh-CN" altLang="en-US" sz="1200" dirty="0">
                    <a:solidFill>
                      <a:srgbClr val="0070C0"/>
                    </a:solidFill>
                    <a:latin typeface="微软雅黑" panose="020B0503020204020204" pitchFamily="34" charset="-122"/>
                    <a:ea typeface="微软雅黑" panose="020B0503020204020204" pitchFamily="34" charset="-122"/>
                  </a:rPr>
                  <a:t>周围点与中心点的梯度差，这里中心点在第一项</a:t>
                </a:r>
                <a:r>
                  <a:rPr lang="zh-CN" altLang="en-US" sz="1200" dirty="0">
                    <a:latin typeface="微软雅黑" panose="020B0503020204020204" pitchFamily="34" charset="-122"/>
                    <a:ea typeface="微软雅黑" panose="020B0503020204020204" pitchFamily="34" charset="-122"/>
                  </a:rPr>
                  <a:t>），又可以写为绿色框里的形式。其中，</a:t>
                </a:r>
                <a:r>
                  <a:rPr lang="en-US" altLang="zh-CN" sz="1200" dirty="0">
                    <a:latin typeface="微软雅黑" panose="020B0503020204020204" pitchFamily="34" charset="-122"/>
                    <a:ea typeface="微软雅黑" panose="020B0503020204020204" pitchFamily="34" charset="-122"/>
                  </a:rPr>
                  <a:t>d</a:t>
                </a:r>
                <a:r>
                  <a:rPr lang="en-US" altLang="zh-CN" sz="1200" i="1" baseline="-25000" dirty="0">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sz="1200" dirty="0">
                    <a:latin typeface="微软雅黑" panose="020B0503020204020204" pitchFamily="34" charset="-122"/>
                    <a:ea typeface="微软雅黑" panose="020B0503020204020204" pitchFamily="34" charset="-122"/>
                  </a:rPr>
                  <a:t>是和该顶点相关联的边的数量</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于是，所有节点上的图信号经过拉普拉斯算子作用的结果，可以用一个向量表示表示（红色框），写成矩阵形式为（</a:t>
                </a:r>
                <a:r>
                  <a:rPr lang="en-US" altLang="zh-CN" sz="1200" dirty="0">
                    <a:latin typeface="微软雅黑" panose="020B0503020204020204" pitchFamily="34" charset="-122"/>
                    <a:ea typeface="微软雅黑" panose="020B0503020204020204" pitchFamily="34" charset="-122"/>
                  </a:rPr>
                  <a:t>W</a:t>
                </a:r>
                <a:r>
                  <a:rPr lang="zh-CN" altLang="en-US" sz="1200" dirty="0">
                    <a:latin typeface="微软雅黑" panose="020B0503020204020204" pitchFamily="34" charset="-122"/>
                    <a:ea typeface="微软雅黑" panose="020B0503020204020204" pitchFamily="34" charset="-122"/>
                  </a:rPr>
                  <a:t>是权重矩阵，也是前边提到的</a:t>
                </a:r>
                <a:r>
                  <a:rPr lang="zh-CN" altLang="en-US" sz="1200" dirty="0">
                    <a:solidFill>
                      <a:srgbClr val="0070C0"/>
                    </a:solidFill>
                    <a:latin typeface="微软雅黑" panose="020B0503020204020204" pitchFamily="34" charset="-122"/>
                    <a:ea typeface="微软雅黑" panose="020B0503020204020204" pitchFamily="34" charset="-122"/>
                  </a:rPr>
                  <a:t>邻接矩阵</a:t>
                </a:r>
                <a:r>
                  <a:rPr lang="en-US" altLang="zh-CN" sz="1200" dirty="0">
                    <a:solidFill>
                      <a:srgbClr val="0070C0"/>
                    </a:solidFill>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xxx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这样，我们就将“所有节点上的图信号经过拉普拉斯算子作用”的过程，变成“拉普拉斯矩阵与图信号”相乘的过程。因此，</a:t>
                </a:r>
                <a:r>
                  <a:rPr lang="zh-CN" altLang="en-US" sz="1200" b="1" dirty="0">
                    <a:latin typeface="微软雅黑" panose="020B0503020204020204" pitchFamily="34" charset="-122"/>
                    <a:ea typeface="微软雅黑" panose="020B0503020204020204" pitchFamily="34" charset="-122"/>
                  </a:rPr>
                  <a:t>拉普拉斯矩阵就是图上的拉普拉斯算子，或者说是离散的拉普拉斯算子</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p:txBody>
          </p:sp>
        </mc:Fallback>
      </mc:AlternateContent>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80931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just">
              <a:buNone/>
            </a:pPr>
            <a:r>
              <a:rPr lang="zh-CN" altLang="en-US" sz="1400" b="1" dirty="0">
                <a:latin typeface="微软雅黑" panose="020B0503020204020204" pitchFamily="34" charset="-122"/>
                <a:ea typeface="微软雅黑" panose="020B0503020204020204" pitchFamily="34" charset="-122"/>
              </a:rPr>
              <a:t>为什么</a:t>
            </a:r>
            <a:r>
              <a:rPr lang="en-US" altLang="zh-CN" sz="1400" b="1" dirty="0">
                <a:latin typeface="微软雅黑" panose="020B0503020204020204" pitchFamily="34" charset="-122"/>
                <a:ea typeface="微软雅黑" panose="020B0503020204020204" pitchFamily="34" charset="-122"/>
              </a:rPr>
              <a:t>GCN</a:t>
            </a:r>
            <a:r>
              <a:rPr lang="zh-CN" altLang="en-US" sz="1400" b="1" dirty="0">
                <a:latin typeface="微软雅黑" panose="020B0503020204020204" pitchFamily="34" charset="-122"/>
                <a:ea typeface="微软雅黑" panose="020B0503020204020204" pitchFamily="34" charset="-122"/>
              </a:rPr>
              <a:t>要用拉普拉斯矩阵？我们稍后通过一个例子来说明</a:t>
            </a:r>
            <a:endParaRPr lang="en-US" altLang="zh-CN" sz="1400" b="1" dirty="0">
              <a:latin typeface="微软雅黑" panose="020B0503020204020204" pitchFamily="34" charset="-122"/>
              <a:ea typeface="微软雅黑" panose="020B0503020204020204" pitchFamily="34" charset="-122"/>
            </a:endParaRPr>
          </a:p>
          <a:p>
            <a:pPr marL="0" indent="0" algn="just">
              <a:buNone/>
            </a:pPr>
            <a:r>
              <a:rPr lang="zh-CN" altLang="en-US" sz="1400" b="0" dirty="0">
                <a:latin typeface="微软雅黑" panose="020B0503020204020204" pitchFamily="34" charset="-122"/>
                <a:ea typeface="微软雅黑" panose="020B0503020204020204" pitchFamily="34" charset="-122"/>
              </a:rPr>
              <a:t>在这之前，我们先介绍两点：</a:t>
            </a:r>
            <a:endParaRPr lang="en-US" altLang="zh-CN" sz="1400" b="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在</a:t>
            </a:r>
            <a:r>
              <a:rPr lang="en-US" altLang="zh-CN" sz="1200" dirty="0" err="1">
                <a:latin typeface="微软雅黑" panose="020B0503020204020204" pitchFamily="34" charset="-122"/>
                <a:ea typeface="微软雅黑" panose="020B0503020204020204" pitchFamily="34" charset="-122"/>
              </a:rPr>
              <a:t>spectual</a:t>
            </a:r>
            <a:r>
              <a:rPr lang="en-US" altLang="zh-CN" sz="1200" dirty="0">
                <a:latin typeface="微软雅黑" panose="020B0503020204020204" pitchFamily="34" charset="-122"/>
                <a:ea typeface="微软雅黑" panose="020B0503020204020204" pitchFamily="34" charset="-122"/>
              </a:rPr>
              <a:t> graph theory</a:t>
            </a:r>
            <a:r>
              <a:rPr lang="zh-CN" altLang="en-US" sz="1200" dirty="0">
                <a:latin typeface="微软雅黑" panose="020B0503020204020204" pitchFamily="34" charset="-122"/>
                <a:ea typeface="微软雅黑" panose="020B0503020204020204" pitchFamily="34" charset="-122"/>
              </a:rPr>
              <a:t>（图的谱理论）里面，</a:t>
            </a:r>
            <a:r>
              <a:rPr lang="zh-CN" altLang="en-US" sz="1200" b="1" dirty="0">
                <a:latin typeface="微软雅黑" panose="020B0503020204020204" pitchFamily="34" charset="-122"/>
                <a:ea typeface="微软雅黑" panose="020B0503020204020204" pitchFamily="34" charset="-122"/>
              </a:rPr>
              <a:t>会将图上的信号进行傅立叶变换。而傅立叶（逆）变换的本质是</a:t>
            </a:r>
            <a:r>
              <a:rPr lang="zh-CN" altLang="en-US" sz="1200" b="1" dirty="0">
                <a:solidFill>
                  <a:srgbClr val="0070C0"/>
                </a:solidFill>
                <a:latin typeface="微软雅黑" panose="020B0503020204020204" pitchFamily="34" charset="-122"/>
                <a:ea typeface="微软雅黑" panose="020B0503020204020204" pitchFamily="34" charset="-122"/>
              </a:rPr>
              <a:t>找到一组正交基的线性组合来表示这个信号</a:t>
            </a:r>
            <a:r>
              <a:rPr lang="zh-CN" altLang="en-US" sz="1200" dirty="0">
                <a:latin typeface="微软雅黑" panose="020B0503020204020204" pitchFamily="34" charset="-122"/>
                <a:ea typeface="微软雅黑" panose="020B0503020204020204" pitchFamily="34" charset="-122"/>
              </a:rPr>
              <a:t>。正交基就可以选择拉普拉斯矩阵的特征向量</a:t>
            </a:r>
            <a:endParaRPr lang="en-US" altLang="zh-CN" sz="1200"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latin typeface="微软雅黑" panose="020B0503020204020204" pitchFamily="34" charset="-122"/>
                <a:ea typeface="微软雅黑" panose="020B0503020204020204" pitchFamily="34" charset="-122"/>
              </a:rPr>
              <a:t>因为拉普拉斯矩阵是实对称矩阵，所以它的特征向量是</a:t>
            </a: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维空间中</a:t>
            </a: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个线性无关的正交向量，就是一组正交基。</a:t>
            </a:r>
            <a:r>
              <a:rPr lang="zh-CN" altLang="en-US" sz="1200" dirty="0">
                <a:solidFill>
                  <a:srgbClr val="0070C0"/>
                </a:solidFill>
                <a:latin typeface="微软雅黑" panose="020B0503020204020204" pitchFamily="34" charset="-122"/>
                <a:ea typeface="微软雅黑" panose="020B0503020204020204" pitchFamily="34" charset="-122"/>
              </a:rPr>
              <a:t>这组正交基可以用来表示图上的任意信号</a:t>
            </a:r>
            <a:r>
              <a:rPr lang="zh-CN" altLang="en-US" sz="1200" dirty="0">
                <a:latin typeface="微软雅黑" panose="020B0503020204020204" pitchFamily="34" charset="-122"/>
                <a:ea typeface="微软雅黑" panose="020B0503020204020204" pitchFamily="34" charset="-122"/>
              </a:rPr>
              <a:t>，也就是：</a:t>
            </a:r>
            <a:r>
              <a:rPr lang="en-US" altLang="zh-CN" sz="1200" dirty="0" err="1">
                <a:latin typeface="微软雅黑" panose="020B0503020204020204" pitchFamily="34" charset="-122"/>
                <a:ea typeface="微软雅黑" panose="020B0503020204020204" pitchFamily="34" charset="-122"/>
              </a:rPr>
              <a:t>xxx【UU</a:t>
            </a:r>
            <a:r>
              <a:rPr lang="en-US" altLang="zh-CN" sz="1200" baseline="30000" dirty="0" err="1">
                <a:latin typeface="微软雅黑" panose="020B0503020204020204" pitchFamily="34" charset="-122"/>
                <a:ea typeface="微软雅黑" panose="020B0503020204020204" pitchFamily="34" charset="-122"/>
              </a:rPr>
              <a:t>T</a:t>
            </a:r>
            <a:r>
              <a:rPr lang="en-US" altLang="zh-CN" sz="1200" dirty="0">
                <a:latin typeface="微软雅黑" panose="020B0503020204020204" pitchFamily="34" charset="-122"/>
                <a:ea typeface="微软雅黑" panose="020B0503020204020204" pitchFamily="34" charset="-122"/>
              </a:rPr>
              <a:t>=I】</a:t>
            </a:r>
          </a:p>
          <a:p>
            <a:pPr algn="just">
              <a:buFont typeface="Arial" panose="020B0604020202020204" pitchFamily="34" charset="0"/>
              <a:buChar cha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8100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我们来看这样一个有</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个顶点的图，</a:t>
            </a:r>
            <a:r>
              <a:rPr lang="zh-CN" altLang="en-US" b="0" i="0" dirty="0">
                <a:solidFill>
                  <a:srgbClr val="555555"/>
                </a:solidFill>
                <a:effectLst/>
                <a:latin typeface="Lato" panose="020F0502020204030203" pitchFamily="34" charset="0"/>
              </a:rPr>
              <a:t>图上每个点都有标量信号，组成向量</a:t>
            </a:r>
            <a:r>
              <a:rPr lang="en-US" altLang="zh-CN" b="0" i="0" dirty="0">
                <a:solidFill>
                  <a:srgbClr val="555555"/>
                </a:solidFill>
                <a:effectLst/>
                <a:latin typeface="MJXc-TeX-math-I"/>
              </a:rPr>
              <a:t>f</a:t>
            </a:r>
            <a:endParaRPr lang="en-US" altLang="zh-CN" b="0" i="0" dirty="0">
              <a:solidFill>
                <a:srgbClr val="555555"/>
              </a:solidFill>
              <a:effectLst/>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b="0" i="0" dirty="0">
              <a:solidFill>
                <a:srgbClr val="555555"/>
              </a:solidFill>
              <a:effectLst/>
              <a:latin typeface="Lato" panose="020F0502020204030203"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0" i="0" dirty="0">
                <a:solidFill>
                  <a:srgbClr val="555555"/>
                </a:solidFill>
                <a:effectLst/>
                <a:latin typeface="Lato" panose="020F0502020204030203" pitchFamily="34" charset="0"/>
                <a:ea typeface="微软雅黑" panose="020B0503020204020204" pitchFamily="34" charset="-122"/>
              </a:rPr>
              <a:t>我们可以轻易求出拉普拉斯矩阵，然后特征分解得到拉普拉斯矩阵的</a:t>
            </a:r>
            <a:r>
              <a:rPr lang="zh-CN" altLang="en-US" sz="1200" b="1" i="0" dirty="0">
                <a:solidFill>
                  <a:srgbClr val="555555"/>
                </a:solidFill>
                <a:effectLst/>
                <a:latin typeface="Lato" panose="020F0502020204030203" pitchFamily="34" charset="0"/>
                <a:ea typeface="微软雅黑" panose="020B0503020204020204" pitchFamily="34" charset="-122"/>
              </a:rPr>
              <a:t>特征值</a:t>
            </a:r>
            <a:r>
              <a:rPr lang="zh-CN" altLang="en-US" sz="1200" b="0" i="0" dirty="0">
                <a:solidFill>
                  <a:srgbClr val="555555"/>
                </a:solidFill>
                <a:effectLst/>
                <a:latin typeface="Lato" panose="020F0502020204030203" pitchFamily="34" charset="0"/>
                <a:ea typeface="微软雅黑" panose="020B0503020204020204" pitchFamily="34" charset="-122"/>
              </a:rPr>
              <a:t>和</a:t>
            </a:r>
            <a:r>
              <a:rPr lang="zh-CN" altLang="en-US" sz="1200" b="1" i="0" dirty="0">
                <a:solidFill>
                  <a:srgbClr val="555555"/>
                </a:solidFill>
                <a:effectLst/>
                <a:latin typeface="Lato" panose="020F0502020204030203" pitchFamily="34" charset="0"/>
                <a:ea typeface="微软雅黑" panose="020B0503020204020204" pitchFamily="34" charset="-122"/>
              </a:rPr>
              <a:t>特征向量</a:t>
            </a:r>
            <a:r>
              <a:rPr lang="zh-CN" altLang="en-US" sz="1200" b="0" i="0" dirty="0">
                <a:solidFill>
                  <a:srgbClr val="555555"/>
                </a:solidFill>
                <a:effectLst/>
                <a:latin typeface="Lato" panose="020F0502020204030203" pitchFamily="34" charset="0"/>
                <a:ea typeface="微软雅黑" panose="020B0503020204020204" pitchFamily="34" charset="-122"/>
              </a:rPr>
              <a:t>。那拉普拉斯矩阵的特征值与特征向量与图信号有什么关系呢？</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844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特征向量是</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维空间下的</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个正交基向量，所以这四个正交基可以线性表示这个空间下的任何向量，包括图信号</a:t>
            </a:r>
            <a:r>
              <a:rPr lang="en-US" altLang="zh-CN" sz="1200" i="1" dirty="0">
                <a:ea typeface="微软雅黑" panose="020B0503020204020204" pitchFamily="34" charset="-122"/>
              </a:rPr>
              <a:t>f</a:t>
            </a:r>
            <a:r>
              <a:rPr lang="zh-CN" altLang="en-US" sz="1200" dirty="0">
                <a:latin typeface="微软雅黑" panose="020B0503020204020204" pitchFamily="34" charset="-122"/>
                <a:ea typeface="微软雅黑" panose="020B0503020204020204" pitchFamily="34" charset="-122"/>
              </a:rPr>
              <a:t>。下面就是这四个向量</a:t>
            </a:r>
            <a:r>
              <a:rPr lang="en-US" altLang="zh-CN" sz="1200" dirty="0">
                <a:latin typeface="微软雅黑" panose="020B0503020204020204" pitchFamily="34" charset="-122"/>
                <a:ea typeface="微软雅黑"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94071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图作为一种数据结构，广泛存在于众多应用中。</a:t>
            </a:r>
          </a:p>
          <a:p>
            <a:pPr lvl="0"/>
            <a:r>
              <a:rPr lang="zh-CN" altLang="en-US" b="1" dirty="0"/>
              <a:t>医学领域：</a:t>
            </a:r>
          </a:p>
          <a:p>
            <a:pPr lvl="0"/>
            <a:r>
              <a:rPr lang="en-US" altLang="zh-CN" dirty="0"/>
              <a:t>Brain networks</a:t>
            </a:r>
            <a:r>
              <a:rPr lang="zh-CN" altLang="en-US" dirty="0"/>
              <a:t>，人脑活动信号可以映射到</a:t>
            </a:r>
            <a:r>
              <a:rPr lang="en-US" altLang="zh-CN" dirty="0"/>
              <a:t>brain network/graph</a:t>
            </a:r>
            <a:r>
              <a:rPr lang="zh-CN" altLang="en-US" dirty="0"/>
              <a:t>上，每个节点对应一个大脑区域、网络链接（边权重）代表结构连通性或大脑区域之间的功能一致性。</a:t>
            </a:r>
          </a:p>
          <a:p>
            <a:pPr lvl="0"/>
            <a:r>
              <a:rPr lang="zh-CN" altLang="en-US" dirty="0"/>
              <a:t>通过分析</a:t>
            </a:r>
            <a:r>
              <a:rPr lang="en-US" altLang="zh-CN" dirty="0"/>
              <a:t>graph</a:t>
            </a:r>
            <a:r>
              <a:rPr lang="zh-CN" altLang="en-US" dirty="0"/>
              <a:t>上的信号，可以来分析大脑活动功能或脑网络上的信号。 </a:t>
            </a:r>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例如，在功能性脑网络中，</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第一个图</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图信号中的低频信号代表了其高度连接区域中出现的类似活动（脑活动没有太多变化）；高频信号则表示这些区域中出现了截然不同的活动。</a:t>
            </a: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ea typeface="DengXian" panose="02010600030101010101" pitchFamily="2" charset="-122"/>
                <a:cs typeface="Times New Roman" panose="02020603050405020304" pitchFamily="18" charset="0"/>
              </a:rPr>
              <a:t>信号处理中，频率是指一段时间内信号发生变化的次数（每秒内变化的次数）。</a:t>
            </a:r>
            <a:r>
              <a:rPr lang="zh-CN" altLang="en-US" sz="1800" dirty="0">
                <a:solidFill>
                  <a:srgbClr val="000000"/>
                </a:solidFill>
                <a:effectLst/>
                <a:ea typeface="DengXian" panose="02010600030101010101" pitchFamily="2" charset="-122"/>
                <a:cs typeface="Times New Roman" panose="02020603050405020304" pitchFamily="18" charset="0"/>
              </a:rPr>
              <a:t>科学中，图信号通常可以用来表示不同脑区间的相互作用和信息传递，因此其信号频率可以表示“不同脑区间相互作用和信息传递”这一活动变化的快慢。</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13158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拉普拉斯矩阵的特征向量已经明白了，就是正交基；那么特征值</a:t>
            </a:r>
            <a:r>
              <a:rPr lang="en-US" altLang="zh-CN" sz="1200" dirty="0">
                <a:latin typeface="微软雅黑" panose="020B0503020204020204" pitchFamily="34" charset="-122"/>
                <a:ea typeface="微软雅黑" panose="020B0503020204020204" pitchFamily="34" charset="-122"/>
              </a:rPr>
              <a:t>λ</a:t>
            </a:r>
            <a:r>
              <a:rPr lang="zh-CN" altLang="en-US" sz="1200" dirty="0">
                <a:latin typeface="微软雅黑" panose="020B0503020204020204" pitchFamily="34" charset="-122"/>
                <a:ea typeface="微软雅黑" panose="020B0503020204020204" pitchFamily="34" charset="-122"/>
              </a:rPr>
              <a:t>在图上的意义是什么呢？在回答这个问题之前，我们先来看一下拉普拉斯矩阵</a:t>
            </a:r>
            <a:r>
              <a:rPr lang="en-US" altLang="zh-CN" sz="1200" dirty="0">
                <a:latin typeface="微软雅黑" panose="020B0503020204020204" pitchFamily="34" charset="-122"/>
                <a:ea typeface="微软雅黑" panose="020B0503020204020204" pitchFamily="34" charset="-122"/>
              </a:rPr>
              <a:t>L</a:t>
            </a:r>
            <a:r>
              <a:rPr lang="zh-CN" altLang="en-US" sz="1200" dirty="0">
                <a:latin typeface="微软雅黑" panose="020B0503020204020204" pitchFamily="34" charset="-122"/>
                <a:ea typeface="微软雅黑" panose="020B0503020204020204" pitchFamily="34" charset="-122"/>
              </a:rPr>
              <a:t>（即拉普拉斯算子）对图信号 </a:t>
            </a:r>
            <a:r>
              <a:rPr lang="en-US" altLang="zh-CN" sz="1200" i="1" dirty="0">
                <a:ea typeface="微软雅黑" panose="020B0503020204020204" pitchFamily="34" charset="-122"/>
              </a:rPr>
              <a:t>f </a:t>
            </a:r>
            <a:r>
              <a:rPr lang="zh-CN" altLang="en-US" sz="1200" dirty="0">
                <a:latin typeface="微软雅黑" panose="020B0503020204020204" pitchFamily="34" charset="-122"/>
                <a:ea typeface="微软雅黑" panose="020B0503020204020204" pitchFamily="34" charset="-122"/>
              </a:rPr>
              <a:t>做了什么处理：</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76828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由前边我们介绍的拉普拉斯算子的定义可知，</a:t>
                </a:r>
                <a:r>
                  <a:rPr lang="en-US" altLang="zh-CN" sz="1200" dirty="0" err="1">
                    <a:latin typeface="微软雅黑" panose="020B0503020204020204" pitchFamily="34" charset="-122"/>
                    <a:ea typeface="微软雅黑" panose="020B0503020204020204" pitchFamily="34" charset="-122"/>
                  </a:rPr>
                  <a:t>Lf</a:t>
                </a:r>
                <a:r>
                  <a:rPr lang="zh-CN" altLang="en-US" sz="1200" dirty="0">
                    <a:latin typeface="微软雅黑" panose="020B0503020204020204" pitchFamily="34" charset="-122"/>
                    <a:ea typeface="微软雅黑" panose="020B0503020204020204" pitchFamily="34" charset="-122"/>
                  </a:rPr>
                  <a:t>的每个元素就是这个点与所有邻居点的信号差之和。</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从图示可以验证，</a:t>
                </a:r>
                <a:r>
                  <a:rPr lang="en-US" altLang="zh-CN" sz="1200" b="1" dirty="0" err="1">
                    <a:latin typeface="微软雅黑" panose="020B0503020204020204" pitchFamily="34" charset="-122"/>
                    <a:ea typeface="微软雅黑" panose="020B0503020204020204" pitchFamily="34" charset="-122"/>
                  </a:rPr>
                  <a:t>Lf</a:t>
                </a:r>
                <a:r>
                  <a:rPr lang="zh-CN" altLang="en-US" sz="1200" b="1" dirty="0">
                    <a:latin typeface="微软雅黑" panose="020B0503020204020204" pitchFamily="34" charset="-122"/>
                    <a:ea typeface="微软雅黑" panose="020B0503020204020204" pitchFamily="34" charset="-122"/>
                  </a:rPr>
                  <a:t>在</a:t>
                </a:r>
                <a:r>
                  <a:rPr lang="en-US" altLang="zh-CN" sz="1200" b="1" dirty="0">
                    <a:latin typeface="微软雅黑" panose="020B0503020204020204" pitchFamily="34" charset="-122"/>
                    <a:ea typeface="微软雅黑" panose="020B0503020204020204" pitchFamily="34" charset="-122"/>
                  </a:rPr>
                  <a:t>v0</a:t>
                </a:r>
                <a:r>
                  <a:rPr lang="zh-CN" altLang="en-US" sz="1200" b="1" dirty="0">
                    <a:latin typeface="微软雅黑" panose="020B0503020204020204" pitchFamily="34" charset="-122"/>
                    <a:ea typeface="微软雅黑" panose="020B0503020204020204" pitchFamily="34" charset="-122"/>
                  </a:rPr>
                  <a:t>节点的值，</a:t>
                </a:r>
                <a:r>
                  <a:rPr lang="zh-CN" altLang="en-US" sz="1200" dirty="0">
                    <a:latin typeface="微软雅黑" panose="020B0503020204020204" pitchFamily="34" charset="-122"/>
                    <a:ea typeface="微软雅黑" panose="020B0503020204020204" pitchFamily="34" charset="-122"/>
                  </a:rPr>
                  <a:t>为“</a:t>
                </a:r>
                <a:r>
                  <a:rPr lang="en-US" altLang="zh-CN" sz="1200" dirty="0">
                    <a:latin typeface="微软雅黑" panose="020B0503020204020204" pitchFamily="34" charset="-122"/>
                    <a:ea typeface="微软雅黑" panose="020B0503020204020204" pitchFamily="34" charset="-122"/>
                  </a:rPr>
                  <a:t>v0</a:t>
                </a:r>
                <a:r>
                  <a:rPr lang="zh-CN" altLang="en-US" sz="1200" dirty="0">
                    <a:latin typeface="微软雅黑" panose="020B0503020204020204" pitchFamily="34" charset="-122"/>
                    <a:ea typeface="微软雅黑" panose="020B0503020204020204" pitchFamily="34" charset="-122"/>
                  </a:rPr>
                  <a:t>信号</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与相邻的</a:t>
                </a:r>
                <a:r>
                  <a:rPr lang="en-US" altLang="zh-CN" sz="1200" dirty="0">
                    <a:latin typeface="微软雅黑" panose="020B0503020204020204" pitchFamily="34" charset="-122"/>
                    <a:ea typeface="微软雅黑" panose="020B0503020204020204" pitchFamily="34" charset="-122"/>
                  </a:rPr>
                  <a:t>v1</a:t>
                </a:r>
                <a:r>
                  <a:rPr lang="zh-CN" altLang="en-US" sz="1200" dirty="0">
                    <a:latin typeface="微软雅黑" panose="020B0503020204020204" pitchFamily="34" charset="-122"/>
                    <a:ea typeface="微软雅黑" panose="020B0503020204020204" pitchFamily="34" charset="-122"/>
                  </a:rPr>
                  <a:t>信号</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之差”</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v0</a:t>
                </a:r>
                <a:r>
                  <a:rPr lang="zh-CN" altLang="en-US" sz="1200" dirty="0">
                    <a:latin typeface="微软雅黑" panose="020B0503020204020204" pitchFamily="34" charset="-122"/>
                    <a:ea typeface="微软雅黑" panose="020B0503020204020204" pitchFamily="34" charset="-122"/>
                  </a:rPr>
                  <a:t>信号</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与相邻的</a:t>
                </a:r>
                <a:r>
                  <a:rPr lang="en-US" altLang="zh-CN" sz="1200" dirty="0">
                    <a:latin typeface="微软雅黑" panose="020B0503020204020204" pitchFamily="34" charset="-122"/>
                    <a:ea typeface="微软雅黑" panose="020B0503020204020204" pitchFamily="34" charset="-122"/>
                  </a:rPr>
                  <a:t>v2</a:t>
                </a:r>
                <a:r>
                  <a:rPr lang="zh-CN" altLang="en-US" sz="1200" dirty="0">
                    <a:latin typeface="微软雅黑" panose="020B0503020204020204" pitchFamily="34" charset="-122"/>
                    <a:ea typeface="微软雅黑" panose="020B0503020204020204" pitchFamily="34" charset="-122"/>
                  </a:rPr>
                  <a:t>信号</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之差”</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绿色框位置</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。数学上可以写为：</a:t>
                </a:r>
                <a:r>
                  <a:rPr lang="en-US" altLang="zh-CN" sz="1200" dirty="0">
                    <a:latin typeface="微软雅黑" panose="020B0503020204020204" pitchFamily="34" charset="-122"/>
                    <a:ea typeface="微软雅黑" panose="020B0503020204020204" pitchFamily="34" charset="-122"/>
                  </a:rPr>
                  <a:t>xxx</a:t>
                </a:r>
                <a:r>
                  <a:rPr lang="zh-CN" altLang="en-US" sz="1200" dirty="0">
                    <a:latin typeface="微软雅黑" panose="020B0503020204020204" pitchFamily="34" charset="-122"/>
                    <a:ea typeface="微软雅黑" panose="020B0503020204020204" pitchFamily="34" charset="-122"/>
                  </a:rPr>
                  <a:t>，其中</a:t>
                </a:r>
                <a14:m>
                  <m:oMath xmlns:m="http://schemas.openxmlformats.org/officeDocument/2006/math">
                    <m:r>
                      <a:rPr lang="zh-CN" altLang="en-US" sz="1200" i="1" smtClean="0">
                        <a:latin typeface="Cambria Math" panose="02040503050406030204" pitchFamily="18" charset="0"/>
                        <a:ea typeface="微软雅黑" panose="020B0503020204020204" pitchFamily="34" charset="-122"/>
                      </a:rPr>
                      <m:t>𝜔</m:t>
                    </m:r>
                    <m:r>
                      <a:rPr lang="en-US" altLang="zh-CN" sz="1200" b="0" i="1" baseline="-25000" smtClean="0">
                        <a:latin typeface="Cambria Math" panose="02040503050406030204" pitchFamily="18" charset="0"/>
                        <a:ea typeface="微软雅黑" panose="020B0503020204020204" pitchFamily="34" charset="-122"/>
                      </a:rPr>
                      <m:t>𝑖𝑗</m:t>
                    </m:r>
                  </m:oMath>
                </a14:m>
                <a:r>
                  <a:rPr lang="zh-CN" altLang="en-US" sz="1200" dirty="0">
                    <a:latin typeface="微软雅黑" panose="020B0503020204020204" pitchFamily="34" charset="-122"/>
                    <a:ea typeface="微软雅黑" panose="020B0503020204020204" pitchFamily="34" charset="-122"/>
                  </a:rPr>
                  <a:t>是领接矩阵</a:t>
                </a: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的第</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i,j</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个元素</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p:txBody>
          </p:sp>
        </mc:Choice>
        <mc:Fallback xmlns="">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由前边我们介绍的拉普拉斯算子的定义可知，</a:t>
                </a:r>
                <a:r>
                  <a:rPr lang="en-US" altLang="zh-CN" sz="1200" dirty="0" err="1">
                    <a:latin typeface="微软雅黑" panose="020B0503020204020204" pitchFamily="34" charset="-122"/>
                    <a:ea typeface="微软雅黑" panose="020B0503020204020204" pitchFamily="34" charset="-122"/>
                  </a:rPr>
                  <a:t>Lf</a:t>
                </a:r>
                <a:r>
                  <a:rPr lang="zh-CN" altLang="en-US" sz="1200" dirty="0">
                    <a:latin typeface="微软雅黑" panose="020B0503020204020204" pitchFamily="34" charset="-122"/>
                    <a:ea typeface="微软雅黑" panose="020B0503020204020204" pitchFamily="34" charset="-122"/>
                  </a:rPr>
                  <a:t>的每个元素就是这个点与所有邻居点的信号差之和。</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从图示可以验证，</a:t>
                </a:r>
                <a:r>
                  <a:rPr lang="en-US" altLang="zh-CN" sz="1200" b="1" dirty="0" err="1">
                    <a:latin typeface="微软雅黑" panose="020B0503020204020204" pitchFamily="34" charset="-122"/>
                    <a:ea typeface="微软雅黑" panose="020B0503020204020204" pitchFamily="34" charset="-122"/>
                  </a:rPr>
                  <a:t>Lf</a:t>
                </a:r>
                <a:r>
                  <a:rPr lang="zh-CN" altLang="en-US" sz="1200" b="1" dirty="0">
                    <a:latin typeface="微软雅黑" panose="020B0503020204020204" pitchFamily="34" charset="-122"/>
                    <a:ea typeface="微软雅黑" panose="020B0503020204020204" pitchFamily="34" charset="-122"/>
                  </a:rPr>
                  <a:t>在</a:t>
                </a:r>
                <a:r>
                  <a:rPr lang="en-US" altLang="zh-CN" sz="1200" b="1" dirty="0">
                    <a:latin typeface="微软雅黑" panose="020B0503020204020204" pitchFamily="34" charset="-122"/>
                    <a:ea typeface="微软雅黑" panose="020B0503020204020204" pitchFamily="34" charset="-122"/>
                  </a:rPr>
                  <a:t>v0</a:t>
                </a:r>
                <a:r>
                  <a:rPr lang="zh-CN" altLang="en-US" sz="1200" b="1" dirty="0">
                    <a:latin typeface="微软雅黑" panose="020B0503020204020204" pitchFamily="34" charset="-122"/>
                    <a:ea typeface="微软雅黑" panose="020B0503020204020204" pitchFamily="34" charset="-122"/>
                  </a:rPr>
                  <a:t>节点的值，</a:t>
                </a:r>
                <a:r>
                  <a:rPr lang="zh-CN" altLang="en-US" sz="1200" dirty="0">
                    <a:latin typeface="微软雅黑" panose="020B0503020204020204" pitchFamily="34" charset="-122"/>
                    <a:ea typeface="微软雅黑" panose="020B0503020204020204" pitchFamily="34" charset="-122"/>
                  </a:rPr>
                  <a:t>为“</a:t>
                </a:r>
                <a:r>
                  <a:rPr lang="en-US" altLang="zh-CN" sz="1200" dirty="0">
                    <a:latin typeface="微软雅黑" panose="020B0503020204020204" pitchFamily="34" charset="-122"/>
                    <a:ea typeface="微软雅黑" panose="020B0503020204020204" pitchFamily="34" charset="-122"/>
                  </a:rPr>
                  <a:t>v0</a:t>
                </a:r>
                <a:r>
                  <a:rPr lang="zh-CN" altLang="en-US" sz="1200" dirty="0">
                    <a:latin typeface="微软雅黑" panose="020B0503020204020204" pitchFamily="34" charset="-122"/>
                    <a:ea typeface="微软雅黑" panose="020B0503020204020204" pitchFamily="34" charset="-122"/>
                  </a:rPr>
                  <a:t>信号</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与相邻的</a:t>
                </a:r>
                <a:r>
                  <a:rPr lang="en-US" altLang="zh-CN" sz="1200" dirty="0">
                    <a:latin typeface="微软雅黑" panose="020B0503020204020204" pitchFamily="34" charset="-122"/>
                    <a:ea typeface="微软雅黑" panose="020B0503020204020204" pitchFamily="34" charset="-122"/>
                  </a:rPr>
                  <a:t>v1</a:t>
                </a:r>
                <a:r>
                  <a:rPr lang="zh-CN" altLang="en-US" sz="1200" dirty="0">
                    <a:latin typeface="微软雅黑" panose="020B0503020204020204" pitchFamily="34" charset="-122"/>
                    <a:ea typeface="微软雅黑" panose="020B0503020204020204" pitchFamily="34" charset="-122"/>
                  </a:rPr>
                  <a:t>信号</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之差”</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v0</a:t>
                </a:r>
                <a:r>
                  <a:rPr lang="zh-CN" altLang="en-US" sz="1200" dirty="0">
                    <a:latin typeface="微软雅黑" panose="020B0503020204020204" pitchFamily="34" charset="-122"/>
                    <a:ea typeface="微软雅黑" panose="020B0503020204020204" pitchFamily="34" charset="-122"/>
                  </a:rPr>
                  <a:t>信号</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与相邻的</a:t>
                </a:r>
                <a:r>
                  <a:rPr lang="en-US" altLang="zh-CN" sz="1200" dirty="0">
                    <a:latin typeface="微软雅黑" panose="020B0503020204020204" pitchFamily="34" charset="-122"/>
                    <a:ea typeface="微软雅黑" panose="020B0503020204020204" pitchFamily="34" charset="-122"/>
                  </a:rPr>
                  <a:t>v2</a:t>
                </a:r>
                <a:r>
                  <a:rPr lang="zh-CN" altLang="en-US" sz="1200" dirty="0">
                    <a:latin typeface="微软雅黑" panose="020B0503020204020204" pitchFamily="34" charset="-122"/>
                    <a:ea typeface="微软雅黑" panose="020B0503020204020204" pitchFamily="34" charset="-122"/>
                  </a:rPr>
                  <a:t>信号</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之差”</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绿色框位置</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。数学上可以写为：</a:t>
                </a:r>
                <a:r>
                  <a:rPr lang="en-US" altLang="zh-CN" sz="1200" dirty="0">
                    <a:latin typeface="微软雅黑" panose="020B0503020204020204" pitchFamily="34" charset="-122"/>
                    <a:ea typeface="微软雅黑" panose="020B0503020204020204" pitchFamily="34" charset="-122"/>
                  </a:rPr>
                  <a:t>xxx</a:t>
                </a:r>
                <a:r>
                  <a:rPr lang="zh-CN" altLang="en-US" sz="1200" dirty="0">
                    <a:latin typeface="微软雅黑" panose="020B0503020204020204" pitchFamily="34" charset="-122"/>
                    <a:ea typeface="微软雅黑" panose="020B0503020204020204" pitchFamily="34" charset="-122"/>
                  </a:rPr>
                  <a:t>，其中</a:t>
                </a:r>
                <a:r>
                  <a:rPr lang="zh-CN" altLang="en-US" sz="1200" i="0">
                    <a:latin typeface="Cambria Math" panose="02040503050406030204" pitchFamily="18" charset="0"/>
                    <a:ea typeface="微软雅黑" panose="020B0503020204020204" pitchFamily="34" charset="-122"/>
                  </a:rPr>
                  <a:t>𝜔</a:t>
                </a:r>
                <a:r>
                  <a:rPr lang="en-US" altLang="zh-CN" sz="1200" b="0" i="0" baseline="-25000">
                    <a:latin typeface="Cambria Math" panose="02040503050406030204" pitchFamily="18" charset="0"/>
                    <a:ea typeface="微软雅黑" panose="020B0503020204020204" pitchFamily="34" charset="-122"/>
                  </a:rPr>
                  <a:t>𝑖𝑗</a:t>
                </a:r>
                <a:r>
                  <a:rPr lang="zh-CN" altLang="en-US" sz="1200" dirty="0">
                    <a:latin typeface="微软雅黑" panose="020B0503020204020204" pitchFamily="34" charset="-122"/>
                    <a:ea typeface="微软雅黑" panose="020B0503020204020204" pitchFamily="34" charset="-122"/>
                  </a:rPr>
                  <a:t>是领接矩阵</a:t>
                </a: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的第</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i,j</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个元素</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algn="just">
                  <a:buFont typeface="Arial" panose="020B0604020202020204" pitchFamily="34" charset="0"/>
                  <a:buNone/>
                </a:pPr>
                <a:endParaRPr lang="en-US" altLang="zh-CN" sz="1200" dirty="0">
                  <a:solidFill>
                    <a:srgbClr val="0070C0"/>
                  </a:solidFill>
                  <a:latin typeface="微软雅黑" panose="020B0503020204020204" pitchFamily="34" charset="-122"/>
                  <a:ea typeface="微软雅黑" panose="020B0503020204020204" pitchFamily="34" charset="-122"/>
                </a:endParaRPr>
              </a:p>
            </p:txBody>
          </p:sp>
        </mc:Fallback>
      </mc:AlternateContent>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34997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上式可以看出，各个点与邻居点的信号的差值可能有正有负。显然，当我们要评估整个图上每个点与邻居点的总体差异时，</a:t>
            </a:r>
            <a:r>
              <a:rPr lang="zh-CN" altLang="en-US" sz="1200" b="1" dirty="0">
                <a:latin typeface="微软雅黑" panose="020B0503020204020204" pitchFamily="34" charset="-122"/>
                <a:ea typeface="微软雅黑" panose="020B0503020204020204" pitchFamily="34" charset="-122"/>
              </a:rPr>
              <a:t>如果用上式直接求和</a:t>
            </a:r>
            <a:r>
              <a:rPr lang="zh-CN" altLang="en-US" sz="1200" dirty="0">
                <a:latin typeface="微软雅黑" panose="020B0503020204020204" pitchFamily="34" charset="-122"/>
                <a:ea typeface="微软雅黑" panose="020B0503020204020204" pitchFamily="34" charset="-122"/>
              </a:rPr>
              <a:t>（因为正负值间相互抵消）会导致差异值比实际情况小。因此，要评估整个图上每个点与邻居点的总体差异时，一般用平方形式：</a:t>
            </a:r>
            <a:r>
              <a:rPr lang="en-US" altLang="zh-CN" sz="1200" dirty="0">
                <a:latin typeface="微软雅黑" panose="020B0503020204020204" pitchFamily="34" charset="-122"/>
                <a:ea typeface="微软雅黑" panose="020B0503020204020204" pitchFamily="34" charset="-122"/>
              </a:rPr>
              <a:t>xxx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如果同学们对离散傅里叶变换了解（不了解的话，有时间的时候再细看），那么就会知道离散傅立叶变换会分解出不同频率的基。</a:t>
            </a:r>
            <a:r>
              <a:rPr lang="zh-CN" altLang="en-US" sz="1200" b="1" dirty="0">
                <a:latin typeface="微软雅黑" panose="020B0503020204020204" pitchFamily="34" charset="-122"/>
                <a:ea typeface="微软雅黑" panose="020B0503020204020204" pitchFamily="34" charset="-122"/>
              </a:rPr>
              <a:t>这些基的频率越大，相邻两个时域信号的差异越大；基的频率越小，相邻两个时域信号越</a:t>
            </a:r>
            <a:r>
              <a:rPr lang="en-US" altLang="zh-CN" sz="1200" b="1" dirty="0">
                <a:latin typeface="微软雅黑" panose="020B0503020204020204" pitchFamily="34" charset="-122"/>
                <a:ea typeface="微软雅黑" panose="020B0503020204020204" pitchFamily="34" charset="-122"/>
              </a:rPr>
              <a:t>smooth【</a:t>
            </a:r>
            <a:r>
              <a:rPr lang="zh-CN" altLang="en-US" sz="1200" b="1" dirty="0">
                <a:latin typeface="微软雅黑" panose="020B0503020204020204" pitchFamily="34" charset="-122"/>
                <a:ea typeface="微软雅黑" panose="020B0503020204020204" pitchFamily="34" charset="-122"/>
              </a:rPr>
              <a:t>时域</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频域</a:t>
            </a:r>
            <a:r>
              <a:rPr lang="en-US" altLang="zh-CN" sz="1200" b="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。对于图信号来说，</a:t>
            </a:r>
            <a:r>
              <a:rPr lang="zh-CN" altLang="en-US" b="0" i="0" dirty="0">
                <a:solidFill>
                  <a:srgbClr val="555555"/>
                </a:solidFill>
                <a:effectLst/>
                <a:latin typeface="Lato" panose="020F0502020204030203" pitchFamily="34" charset="0"/>
              </a:rPr>
              <a:t>如果频率越大，说明每个点与其邻居点的信号差异越大；频率越小，点与邻居点的信号差异越小</a:t>
            </a:r>
            <a:r>
              <a:rPr lang="en-US" altLang="zh-CN" b="0" i="0" dirty="0">
                <a:solidFill>
                  <a:srgbClr val="555555"/>
                </a:solidFill>
                <a:effectLst/>
                <a:latin typeface="Lato" panose="020F0502020204030203" pitchFamily="34" charset="0"/>
              </a:rPr>
              <a:t>【</a:t>
            </a:r>
            <a:r>
              <a:rPr lang="zh-CN" altLang="en-US" b="0" i="0" dirty="0">
                <a:solidFill>
                  <a:srgbClr val="555555"/>
                </a:solidFill>
                <a:effectLst/>
                <a:latin typeface="Lato" panose="020F0502020204030203" pitchFamily="34" charset="0"/>
              </a:rPr>
              <a:t>空域</a:t>
            </a:r>
            <a:r>
              <a:rPr lang="en-US" altLang="zh-CN" b="0" i="0" dirty="0">
                <a:solidFill>
                  <a:srgbClr val="555555"/>
                </a:solidFill>
                <a:effectLst/>
                <a:latin typeface="Lato" panose="020F0502020204030203" pitchFamily="34" charset="0"/>
              </a:rPr>
              <a:t>-</a:t>
            </a:r>
            <a:r>
              <a:rPr lang="zh-CN" altLang="en-US" b="0" i="0" dirty="0">
                <a:solidFill>
                  <a:srgbClr val="555555"/>
                </a:solidFill>
                <a:effectLst/>
                <a:latin typeface="Lato" panose="020F0502020204030203" pitchFamily="34" charset="0"/>
              </a:rPr>
              <a:t>频域</a:t>
            </a:r>
            <a:r>
              <a:rPr lang="en-US" altLang="zh-CN" b="0" i="0" dirty="0">
                <a:solidFill>
                  <a:srgbClr val="555555"/>
                </a:solidFill>
                <a:effectLst/>
                <a:latin typeface="Lato" panose="020F0502020204030203" pitchFamily="34" charset="0"/>
              </a:rPr>
              <a:t>】</a:t>
            </a:r>
            <a:r>
              <a:rPr lang="zh-CN" altLang="en-US" b="0" i="0" dirty="0">
                <a:solidFill>
                  <a:srgbClr val="555555"/>
                </a:solidFill>
                <a:effectLst/>
                <a:latin typeface="Lato" panose="020F0502020204030203" pitchFamily="34" charset="0"/>
              </a:rPr>
              <a:t>。这里</a:t>
            </a:r>
            <a:r>
              <a:rPr lang="en-US" altLang="zh-CN" sz="1200" i="1" dirty="0" err="1">
                <a:solidFill>
                  <a:srgbClr val="C00000"/>
                </a:solidFill>
              </a:rPr>
              <a:t>f</a:t>
            </a:r>
            <a:r>
              <a:rPr lang="en-US" altLang="zh-CN" sz="1200" i="1" baseline="30000" dirty="0" err="1">
                <a:solidFill>
                  <a:srgbClr val="C00000"/>
                </a:solidFill>
              </a:rPr>
              <a:t>T</a:t>
            </a:r>
            <a:r>
              <a:rPr lang="en-US" altLang="zh-CN" sz="1200" i="1" dirty="0" err="1">
                <a:solidFill>
                  <a:srgbClr val="C00000"/>
                </a:solidFill>
              </a:rPr>
              <a:t>Lf</a:t>
            </a:r>
            <a:r>
              <a:rPr lang="zh-CN" altLang="en-US" sz="1200" i="0" dirty="0">
                <a:solidFill>
                  <a:srgbClr val="C00000"/>
                </a:solidFill>
              </a:rPr>
              <a:t>就是</a:t>
            </a:r>
            <a:r>
              <a:rPr lang="zh-CN" altLang="en-US" b="0" i="0" dirty="0">
                <a:solidFill>
                  <a:srgbClr val="555555"/>
                </a:solidFill>
                <a:effectLst/>
                <a:latin typeface="Lato" panose="020F0502020204030203" pitchFamily="34" charset="0"/>
              </a:rPr>
              <a:t>表示顶点之间的信号差异，也蕴含着频率这一概念。</a:t>
            </a:r>
            <a:endParaRPr lang="zh-CN" altLang="en-US" sz="1200" i="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688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为什么特征向量对应的特征值是特征向量的频率呢？</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b="0" i="0" dirty="0">
              <a:solidFill>
                <a:srgbClr val="555555"/>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0" i="0" dirty="0">
                <a:solidFill>
                  <a:srgbClr val="555555"/>
                </a:solidFill>
                <a:effectLst/>
                <a:latin typeface="Lato" panose="020F0502020204030203" pitchFamily="34" charset="0"/>
              </a:rPr>
              <a:t>我们把特征向量</a:t>
            </a:r>
            <a:r>
              <a:rPr lang="en-US" altLang="zh-CN" b="0" i="0" dirty="0" err="1">
                <a:solidFill>
                  <a:srgbClr val="555555"/>
                </a:solidFill>
                <a:effectLst/>
                <a:latin typeface="MJXc-TeX-math-I"/>
              </a:rPr>
              <a:t>ui</a:t>
            </a:r>
            <a:r>
              <a:rPr lang="zh-CN" altLang="en-US" b="0" i="0" dirty="0">
                <a:solidFill>
                  <a:srgbClr val="555555"/>
                </a:solidFill>
                <a:effectLst/>
                <a:latin typeface="Lato" panose="020F0502020204030203" pitchFamily="34" charset="0"/>
              </a:rPr>
              <a:t>（图信号空间中的一组基信号）代入</a:t>
            </a:r>
            <a:r>
              <a:rPr lang="en-US" altLang="zh-CN" sz="1200" i="1" dirty="0" err="1">
                <a:solidFill>
                  <a:srgbClr val="C00000"/>
                </a:solidFill>
              </a:rPr>
              <a:t>f</a:t>
            </a:r>
            <a:r>
              <a:rPr lang="en-US" altLang="zh-CN" sz="1200" i="1" baseline="30000" dirty="0" err="1">
                <a:solidFill>
                  <a:srgbClr val="C00000"/>
                </a:solidFill>
              </a:rPr>
              <a:t>T</a:t>
            </a:r>
            <a:r>
              <a:rPr lang="en-US" altLang="zh-CN" sz="1200" i="1" dirty="0" err="1">
                <a:solidFill>
                  <a:srgbClr val="C00000"/>
                </a:solidFill>
              </a:rPr>
              <a:t>Lf</a:t>
            </a:r>
            <a:r>
              <a:rPr lang="zh-CN" altLang="en-US" b="0" i="0" dirty="0">
                <a:solidFill>
                  <a:srgbClr val="555555"/>
                </a:solidFill>
                <a:effectLst/>
                <a:latin typeface="Lato" panose="020F0502020204030203" pitchFamily="34" charset="0"/>
              </a:rPr>
              <a:t>。可以看到：</a:t>
            </a:r>
            <a:r>
              <a:rPr lang="en-US" altLang="zh-CN" b="0" i="0" dirty="0">
                <a:solidFill>
                  <a:srgbClr val="555555"/>
                </a:solidFill>
                <a:effectLst/>
                <a:latin typeface="Lato" panose="020F0502020204030203" pitchFamily="34" charset="0"/>
              </a:rPr>
              <a:t>xxx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b="0" i="0" dirty="0">
              <a:solidFill>
                <a:srgbClr val="555555"/>
              </a:solidFill>
              <a:effectLst/>
              <a:latin typeface="Lato" panose="020F0502020204030203"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latin typeface="微软雅黑" panose="020B0503020204020204" pitchFamily="34" charset="-122"/>
                <a:ea typeface="微软雅黑" panose="020B0503020204020204" pitchFamily="34" charset="-122"/>
              </a:rPr>
              <a:t>所以对于</a:t>
            </a:r>
            <a:r>
              <a:rPr lang="zh-CN" altLang="en-US" b="0" i="0" dirty="0">
                <a:solidFill>
                  <a:srgbClr val="555555"/>
                </a:solidFill>
                <a:effectLst/>
                <a:latin typeface="Lato" panose="020F0502020204030203" pitchFamily="34" charset="0"/>
              </a:rPr>
              <a:t>图信号空间中的一组基信号（</a:t>
            </a:r>
            <a:r>
              <a:rPr lang="zh-CN" altLang="en-US" sz="1200" dirty="0">
                <a:latin typeface="微软雅黑" panose="020B0503020204020204" pitchFamily="34" charset="-122"/>
                <a:ea typeface="微软雅黑" panose="020B0503020204020204" pitchFamily="34" charset="-122"/>
              </a:rPr>
              <a:t>特征向量</a:t>
            </a:r>
            <a:r>
              <a:rPr lang="en-US" altLang="zh-CN" b="0" i="0" dirty="0" err="1">
                <a:solidFill>
                  <a:srgbClr val="555555"/>
                </a:solidFill>
                <a:effectLst/>
                <a:latin typeface="MJXc-TeX-math-I"/>
              </a:rPr>
              <a:t>ui</a:t>
            </a:r>
            <a:r>
              <a:rPr lang="zh-CN" altLang="en-US" b="0" i="0" dirty="0">
                <a:solidFill>
                  <a:srgbClr val="555555"/>
                </a:solidFill>
                <a:effectLst/>
                <a:latin typeface="Lato" panose="020F0502020204030203" pitchFamily="34" charset="0"/>
              </a:rPr>
              <a:t>）而言</a:t>
            </a:r>
            <a:r>
              <a:rPr lang="zh-CN" altLang="en-US" sz="1200" dirty="0">
                <a:latin typeface="微软雅黑" panose="020B0503020204020204" pitchFamily="34" charset="-122"/>
                <a:ea typeface="微软雅黑" panose="020B0503020204020204" pitchFamily="34" charset="-122"/>
              </a:rPr>
              <a:t>，每个点与邻居点之间的信号差异（频率）就等于特征值</a:t>
            </a:r>
            <a:r>
              <a:rPr lang="en-US" altLang="zh-CN" sz="1200" dirty="0" err="1">
                <a:latin typeface="微软雅黑" panose="020B0503020204020204" pitchFamily="34" charset="-122"/>
                <a:ea typeface="微软雅黑" panose="020B0503020204020204" pitchFamily="34" charset="-122"/>
              </a:rPr>
              <a:t>λi</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0" i="0" dirty="0">
                <a:solidFill>
                  <a:srgbClr val="555555"/>
                </a:solidFill>
                <a:effectLst/>
                <a:latin typeface="Lato" panose="020F0502020204030203" pitchFamily="34" charset="0"/>
              </a:rPr>
              <a:t>回到例子，最明显的就是</a:t>
            </a:r>
            <a:r>
              <a:rPr lang="en-US" altLang="zh-CN" b="0" i="0" dirty="0">
                <a:solidFill>
                  <a:srgbClr val="555555"/>
                </a:solidFill>
                <a:effectLst/>
                <a:latin typeface="MJXc-TeX-math-I"/>
              </a:rPr>
              <a:t>λ</a:t>
            </a:r>
            <a:r>
              <a:rPr lang="en-US" altLang="zh-CN" b="0" i="0" dirty="0">
                <a:solidFill>
                  <a:srgbClr val="555555"/>
                </a:solidFill>
                <a:effectLst/>
                <a:latin typeface="MJXc-TeX-main-R"/>
              </a:rPr>
              <a:t>=0</a:t>
            </a:r>
            <a:r>
              <a:rPr lang="zh-CN" altLang="en-US" b="0" i="0" dirty="0">
                <a:solidFill>
                  <a:srgbClr val="555555"/>
                </a:solidFill>
                <a:effectLst/>
                <a:latin typeface="Lato" panose="020F0502020204030203" pitchFamily="34" charset="0"/>
              </a:rPr>
              <a:t>时，由上面的结论，</a:t>
            </a:r>
            <a:r>
              <a:rPr lang="en-US" altLang="zh-CN" b="0" i="0" dirty="0">
                <a:solidFill>
                  <a:srgbClr val="555555"/>
                </a:solidFill>
                <a:effectLst/>
                <a:latin typeface="MJXc-TeX-math-I"/>
              </a:rPr>
              <a:t>u</a:t>
            </a:r>
            <a:r>
              <a:rPr lang="zh-CN" altLang="en-US" b="0" i="0" dirty="0">
                <a:solidFill>
                  <a:srgbClr val="555555"/>
                </a:solidFill>
                <a:effectLst/>
                <a:latin typeface="Lato" panose="020F0502020204030203" pitchFamily="34" charset="0"/>
              </a:rPr>
              <a:t>中点与点之间的信号差异为</a:t>
            </a:r>
            <a:r>
              <a:rPr lang="en-US" altLang="zh-CN" b="0" i="0" dirty="0">
                <a:solidFill>
                  <a:srgbClr val="555555"/>
                </a:solidFill>
                <a:effectLst/>
                <a:latin typeface="Lato" panose="020F0502020204030203" pitchFamily="34" charset="0"/>
              </a:rPr>
              <a:t>0</a:t>
            </a:r>
            <a:r>
              <a:rPr lang="zh-CN" altLang="en-US" b="0" i="0" dirty="0">
                <a:solidFill>
                  <a:srgbClr val="555555"/>
                </a:solidFill>
                <a:effectLst/>
                <a:latin typeface="Lato" panose="020F0502020204030203" pitchFamily="34" charset="0"/>
              </a:rPr>
              <a:t>，实际上确实如此。</a:t>
            </a:r>
            <a:r>
              <a:rPr lang="en-US" altLang="zh-CN" b="0" i="0" dirty="0">
                <a:solidFill>
                  <a:srgbClr val="555555"/>
                </a:solidFill>
                <a:effectLst/>
                <a:latin typeface="MJXc-TeX-math-I"/>
              </a:rPr>
              <a:t>λ</a:t>
            </a:r>
            <a:r>
              <a:rPr lang="zh-CN" altLang="en-US" b="0" i="0" dirty="0">
                <a:solidFill>
                  <a:srgbClr val="555555"/>
                </a:solidFill>
                <a:effectLst/>
                <a:latin typeface="Lato" panose="020F0502020204030203" pitchFamily="34" charset="0"/>
              </a:rPr>
              <a:t>越大，频率越来越高，这个特征向量的相邻点的信号差异越大</a:t>
            </a:r>
            <a:r>
              <a:rPr lang="en-US" altLang="zh-CN" b="0" i="0" dirty="0">
                <a:solidFill>
                  <a:srgbClr val="555555"/>
                </a:solidFill>
                <a:effectLst/>
                <a:latin typeface="Lato" panose="020F0502020204030203" pitchFamily="34" charset="0"/>
              </a:rPr>
              <a:t>【</a:t>
            </a:r>
            <a:r>
              <a:rPr lang="zh-CN" altLang="en-US" b="0" i="0" dirty="0">
                <a:solidFill>
                  <a:srgbClr val="555555"/>
                </a:solidFill>
                <a:effectLst/>
                <a:latin typeface="Lato" panose="020F0502020204030203" pitchFamily="34" charset="0"/>
              </a:rPr>
              <a:t>物理中</a:t>
            </a:r>
            <a:r>
              <a:rPr lang="en-US" altLang="zh-CN" b="0" i="0" dirty="0">
                <a:solidFill>
                  <a:srgbClr val="555555"/>
                </a:solidFill>
                <a:effectLst/>
                <a:latin typeface="MJXc-TeX-math-I"/>
              </a:rPr>
              <a:t>λ</a:t>
            </a:r>
            <a:r>
              <a:rPr lang="zh-CN" altLang="en-US" b="0" i="0" dirty="0">
                <a:solidFill>
                  <a:srgbClr val="555555"/>
                </a:solidFill>
                <a:effectLst/>
                <a:latin typeface="MJXc-TeX-math-I"/>
              </a:rPr>
              <a:t>一般表示波长，一般波长越大频率越高</a:t>
            </a:r>
            <a:r>
              <a:rPr lang="en-US" altLang="zh-CN" b="0" i="0" dirty="0">
                <a:solidFill>
                  <a:srgbClr val="555555"/>
                </a:solidFill>
                <a:effectLst/>
                <a:latin typeface="Lato" panose="020F0502020204030203" pitchFamily="34" charset="0"/>
              </a:rPr>
              <a:t>】</a:t>
            </a:r>
            <a:r>
              <a:rPr lang="zh-CN" altLang="en-US" b="0" i="0" dirty="0">
                <a:solidFill>
                  <a:srgbClr val="555555"/>
                </a:solidFill>
                <a:effectLst/>
                <a:latin typeface="Lato" panose="020F0502020204030203" pitchFamily="34" charset="0"/>
              </a:rPr>
              <a:t>。</a:t>
            </a:r>
            <a:endParaRPr lang="en-US" altLang="zh-CN" b="0" i="0" dirty="0">
              <a:solidFill>
                <a:srgbClr val="555555"/>
              </a:solidFill>
              <a:effectLst/>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b="0" i="0" dirty="0">
              <a:solidFill>
                <a:srgbClr val="555555"/>
              </a:solidFill>
              <a:effectLst/>
              <a:latin typeface="Lato" panose="020F0502020204030203"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988731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总地来说，拉普拉斯矩阵以及它的特征向量和特征值，是</a:t>
            </a:r>
            <a:r>
              <a:rPr lang="en-US" altLang="zh-CN" sz="1200" dirty="0">
                <a:solidFill>
                  <a:srgbClr val="0070C0"/>
                </a:solidFill>
                <a:latin typeface="微软雅黑" panose="020B0503020204020204" pitchFamily="34" charset="-122"/>
                <a:ea typeface="微软雅黑" panose="020B0503020204020204" pitchFamily="34" charset="-122"/>
              </a:rPr>
              <a:t>Spectral graph theory</a:t>
            </a:r>
            <a:r>
              <a:rPr lang="zh-CN" altLang="en-US" sz="1200" dirty="0">
                <a:solidFill>
                  <a:srgbClr val="0070C0"/>
                </a:solidFill>
                <a:latin typeface="微软雅黑" panose="020B0503020204020204" pitchFamily="34" charset="-122"/>
                <a:ea typeface="微软雅黑" panose="020B0503020204020204" pitchFamily="34" charset="-122"/>
              </a:rPr>
              <a:t>（</a:t>
            </a:r>
            <a:r>
              <a:rPr lang="zh-CN" altLang="zh-CN" sz="1200" dirty="0">
                <a:solidFill>
                  <a:srgbClr val="000000"/>
                </a:solidFill>
                <a:effectLst/>
                <a:ea typeface="DengXian" panose="02010600030101010101" pitchFamily="2" charset="-122"/>
                <a:cs typeface="Times New Roman" panose="02020603050405020304" pitchFamily="18" charset="0"/>
              </a:rPr>
              <a:t>图的谱理论</a:t>
            </a:r>
            <a:r>
              <a:rPr lang="zh-CN" altLang="en-US" sz="1200" dirty="0">
                <a:solidFill>
                  <a:srgbClr val="0070C0"/>
                </a:solidFill>
                <a:latin typeface="微软雅黑" panose="020B0503020204020204" pitchFamily="34" charset="-122"/>
                <a:ea typeface="微软雅黑" panose="020B0503020204020204" pitchFamily="34" charset="-122"/>
              </a:rPr>
              <a:t>）的理论基础。通过拉普拉斯矩阵的特征向量，可以完成信号从</a:t>
            </a:r>
            <a:r>
              <a:rPr lang="en-US" altLang="zh-CN" sz="1200" dirty="0">
                <a:solidFill>
                  <a:srgbClr val="0070C0"/>
                </a:solidFill>
                <a:latin typeface="微软雅黑" panose="020B0503020204020204" pitchFamily="34" charset="-122"/>
                <a:ea typeface="微软雅黑" panose="020B0503020204020204" pitchFamily="34" charset="-122"/>
              </a:rPr>
              <a:t>vertex domain</a:t>
            </a:r>
            <a:r>
              <a:rPr lang="zh-CN" altLang="en-US" sz="1200" dirty="0">
                <a:solidFill>
                  <a:srgbClr val="0070C0"/>
                </a:solidFill>
                <a:latin typeface="微软雅黑" panose="020B0503020204020204" pitchFamily="34" charset="-122"/>
                <a:ea typeface="微软雅黑" panose="020B0503020204020204" pitchFamily="34" charset="-122"/>
              </a:rPr>
              <a:t>到</a:t>
            </a:r>
            <a:r>
              <a:rPr lang="en-US" altLang="zh-CN" sz="1200" dirty="0">
                <a:solidFill>
                  <a:srgbClr val="0070C0"/>
                </a:solidFill>
                <a:latin typeface="微软雅黑" panose="020B0503020204020204" pitchFamily="34" charset="-122"/>
                <a:ea typeface="微软雅黑" panose="020B0503020204020204" pitchFamily="34" charset="-122"/>
              </a:rPr>
              <a:t>spectral domain</a:t>
            </a:r>
            <a:r>
              <a:rPr lang="zh-CN" altLang="en-US" sz="1200" dirty="0">
                <a:solidFill>
                  <a:srgbClr val="0070C0"/>
                </a:solidFill>
                <a:latin typeface="微软雅黑" panose="020B0503020204020204" pitchFamily="34" charset="-122"/>
                <a:ea typeface="微软雅黑" panose="020B0503020204020204" pitchFamily="34" charset="-122"/>
              </a:rPr>
              <a:t>的变换，也就是</a:t>
            </a:r>
            <a:r>
              <a:rPr lang="zh-CN" altLang="en-US" sz="1200" b="1" dirty="0">
                <a:solidFill>
                  <a:srgbClr val="0070C0"/>
                </a:solidFill>
                <a:latin typeface="微软雅黑" panose="020B0503020204020204" pitchFamily="34" charset="-122"/>
                <a:ea typeface="微软雅黑" panose="020B0503020204020204" pitchFamily="34" charset="-122"/>
              </a:rPr>
              <a:t>图傅立叶变换</a:t>
            </a:r>
            <a:endParaRPr lang="en-US" altLang="zh-CN" sz="1200" b="1"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0" i="0" dirty="0">
                <a:solidFill>
                  <a:srgbClr val="555555"/>
                </a:solidFill>
                <a:effectLst/>
                <a:latin typeface="Lato" panose="020F0502020204030203" pitchFamily="34" charset="0"/>
              </a:rPr>
              <a:t>图信号（</a:t>
            </a:r>
            <a:r>
              <a:rPr lang="en-US" altLang="zh-CN" b="0" i="0" dirty="0">
                <a:solidFill>
                  <a:srgbClr val="555555"/>
                </a:solidFill>
                <a:effectLst/>
                <a:latin typeface="Lato" panose="020F0502020204030203" pitchFamily="34" charset="0"/>
              </a:rPr>
              <a:t>vertex domain</a:t>
            </a:r>
            <a:r>
              <a:rPr lang="zh-CN" altLang="en-US" b="0" i="0" dirty="0">
                <a:solidFill>
                  <a:srgbClr val="555555"/>
                </a:solidFill>
                <a:effectLst/>
                <a:latin typeface="Lato" panose="020F0502020204030203" pitchFamily="34" charset="0"/>
              </a:rPr>
              <a:t>）使用图傅立叶变换（</a:t>
            </a:r>
            <a:r>
              <a:rPr lang="en-US" altLang="zh-CN" b="0" i="0" dirty="0">
                <a:solidFill>
                  <a:srgbClr val="555555"/>
                </a:solidFill>
                <a:effectLst/>
                <a:latin typeface="Lato" panose="020F0502020204030203" pitchFamily="34" charset="0"/>
              </a:rPr>
              <a:t>spectral domain</a:t>
            </a:r>
            <a:r>
              <a:rPr lang="zh-CN" altLang="en-US" b="0" i="0" dirty="0">
                <a:solidFill>
                  <a:srgbClr val="555555"/>
                </a:solidFill>
                <a:effectLst/>
                <a:latin typeface="Lato" panose="020F0502020204030203" pitchFamily="34" charset="0"/>
              </a:rPr>
              <a:t>），</a:t>
            </a:r>
            <a:r>
              <a:rPr lang="zh-CN" altLang="en-US" b="1" i="0" dirty="0">
                <a:solidFill>
                  <a:srgbClr val="555555"/>
                </a:solidFill>
                <a:effectLst/>
                <a:latin typeface="Lato" panose="020F0502020204030203" pitchFamily="34" charset="0"/>
              </a:rPr>
              <a:t>加上卷积核</a:t>
            </a:r>
            <a:r>
              <a:rPr lang="zh-CN" altLang="en-US" b="0" i="0" dirty="0">
                <a:solidFill>
                  <a:srgbClr val="555555"/>
                </a:solidFill>
                <a:effectLst/>
                <a:latin typeface="Lato" panose="020F0502020204030203" pitchFamily="34" charset="0"/>
              </a:rPr>
              <a:t>，得到的结果再图傅立叶逆变换回去，</a:t>
            </a:r>
            <a:r>
              <a:rPr lang="zh-CN" altLang="en-US" b="1" i="0" dirty="0">
                <a:solidFill>
                  <a:srgbClr val="555555"/>
                </a:solidFill>
                <a:effectLst/>
                <a:latin typeface="Lato" panose="020F0502020204030203" pitchFamily="34" charset="0"/>
              </a:rPr>
              <a:t>变成新的</a:t>
            </a:r>
            <a:r>
              <a:rPr lang="en-US" altLang="zh-CN" b="1" i="0" dirty="0">
                <a:solidFill>
                  <a:srgbClr val="555555"/>
                </a:solidFill>
                <a:effectLst/>
                <a:latin typeface="Lato" panose="020F0502020204030203" pitchFamily="34" charset="0"/>
              </a:rPr>
              <a:t>vertex domain</a:t>
            </a:r>
            <a:r>
              <a:rPr lang="zh-CN" altLang="en-US" b="1" i="0" dirty="0">
                <a:solidFill>
                  <a:srgbClr val="555555"/>
                </a:solidFill>
                <a:effectLst/>
                <a:latin typeface="Lato" panose="020F0502020204030203" pitchFamily="34" charset="0"/>
              </a:rPr>
              <a:t>的图信号（</a:t>
            </a:r>
            <a:r>
              <a:rPr lang="en-US" altLang="zh-CN" b="1" i="0" dirty="0">
                <a:solidFill>
                  <a:srgbClr val="555555"/>
                </a:solidFill>
                <a:effectLst/>
                <a:latin typeface="Lato" panose="020F0502020204030203" pitchFamily="34" charset="0"/>
              </a:rPr>
              <a:t>graph embedding</a:t>
            </a:r>
            <a:r>
              <a:rPr lang="zh-CN" altLang="en-US" b="1" i="0" dirty="0">
                <a:solidFill>
                  <a:srgbClr val="555555"/>
                </a:solidFill>
                <a:effectLst/>
                <a:latin typeface="Lato" panose="020F0502020204030203" pitchFamily="34" charset="0"/>
              </a:rPr>
              <a:t>，类似</a:t>
            </a:r>
            <a:r>
              <a:rPr lang="en-US" altLang="zh-CN" b="1" i="0" dirty="0">
                <a:solidFill>
                  <a:srgbClr val="555555"/>
                </a:solidFill>
                <a:effectLst/>
                <a:latin typeface="Lato" panose="020F0502020204030203" pitchFamily="34" charset="0"/>
              </a:rPr>
              <a:t>feature map</a:t>
            </a:r>
            <a:r>
              <a:rPr lang="zh-CN" altLang="en-US" b="1" i="0" dirty="0">
                <a:solidFill>
                  <a:srgbClr val="555555"/>
                </a:solidFill>
                <a:effectLst/>
                <a:latin typeface="Lato" panose="020F0502020204030203" pitchFamily="34" charset="0"/>
              </a:rPr>
              <a:t>）</a:t>
            </a:r>
            <a:r>
              <a:rPr lang="zh-CN" altLang="en-US" b="0" i="0" dirty="0">
                <a:solidFill>
                  <a:srgbClr val="555555"/>
                </a:solidFill>
                <a:effectLst/>
                <a:latin typeface="Lato" panose="020F0502020204030203" pitchFamily="34" charset="0"/>
              </a:rPr>
              <a:t>，就是</a:t>
            </a:r>
            <a:r>
              <a:rPr lang="en-US" altLang="zh-CN" b="0" i="0" dirty="0">
                <a:solidFill>
                  <a:srgbClr val="555555"/>
                </a:solidFill>
                <a:effectLst/>
                <a:latin typeface="Lato" panose="020F0502020204030203" pitchFamily="34" charset="0"/>
              </a:rPr>
              <a:t>GCN</a:t>
            </a:r>
            <a:r>
              <a:rPr lang="zh-CN" altLang="en-US" b="0" i="0" dirty="0">
                <a:solidFill>
                  <a:srgbClr val="555555"/>
                </a:solidFill>
                <a:effectLst/>
                <a:latin typeface="Lato" panose="020F0502020204030203" pitchFamily="34" charset="0"/>
              </a:rPr>
              <a:t>的大致思想了。</a:t>
            </a:r>
            <a:r>
              <a:rPr lang="en-US" altLang="zh-CN" b="0" i="0" dirty="0">
                <a:solidFill>
                  <a:srgbClr val="555555"/>
                </a:solidFill>
                <a:effectLst/>
                <a:latin typeface="Lato" panose="020F0502020204030203" pitchFamily="34" charset="0"/>
              </a:rPr>
              <a:t>GCN</a:t>
            </a:r>
            <a:r>
              <a:rPr lang="zh-CN" altLang="en-US" b="0" i="0" dirty="0">
                <a:solidFill>
                  <a:srgbClr val="555555"/>
                </a:solidFill>
                <a:effectLst/>
                <a:latin typeface="Lato" panose="020F0502020204030203" pitchFamily="34" charset="0"/>
              </a:rPr>
              <a:t>实现的关键，就是在处理</a:t>
            </a:r>
            <a:r>
              <a:rPr lang="en-US" altLang="zh-CN" b="0" i="0" dirty="0">
                <a:solidFill>
                  <a:srgbClr val="555555"/>
                </a:solidFill>
                <a:effectLst/>
                <a:latin typeface="Lato" panose="020F0502020204030203" pitchFamily="34" charset="0"/>
              </a:rPr>
              <a:t>graph</a:t>
            </a:r>
            <a:r>
              <a:rPr lang="zh-CN" altLang="en-US" b="0" i="0" dirty="0">
                <a:solidFill>
                  <a:srgbClr val="555555"/>
                </a:solidFill>
                <a:effectLst/>
                <a:latin typeface="Lato" panose="020F0502020204030203" pitchFamily="34" charset="0"/>
              </a:rPr>
              <a:t>数据时，引入卷积核及其可以优化的卷积参数</a:t>
            </a:r>
            <a:endParaRPr lang="en-US" altLang="zh-CN" sz="12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87870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在</a:t>
            </a:r>
            <a:r>
              <a:rPr lang="en-US" altLang="zh-CN" sz="1200" dirty="0">
                <a:solidFill>
                  <a:srgbClr val="0070C0"/>
                </a:solidFill>
                <a:latin typeface="微软雅黑" panose="020B0503020204020204" pitchFamily="34" charset="-122"/>
                <a:ea typeface="微软雅黑" panose="020B0503020204020204" pitchFamily="34" charset="-122"/>
              </a:rPr>
              <a:t>Spectral graph theory</a:t>
            </a:r>
            <a:r>
              <a:rPr lang="zh-CN" altLang="en-US" sz="1200" dirty="0">
                <a:solidFill>
                  <a:srgbClr val="0070C0"/>
                </a:solidFill>
                <a:latin typeface="微软雅黑" panose="020B0503020204020204" pitchFamily="34" charset="-122"/>
                <a:ea typeface="微软雅黑" panose="020B0503020204020204" pitchFamily="34" charset="-122"/>
              </a:rPr>
              <a:t>（</a:t>
            </a:r>
            <a:r>
              <a:rPr lang="zh-CN" altLang="zh-CN" sz="1200" dirty="0">
                <a:solidFill>
                  <a:srgbClr val="000000"/>
                </a:solidFill>
                <a:effectLst/>
                <a:ea typeface="DengXian" panose="02010600030101010101" pitchFamily="2" charset="-122"/>
                <a:cs typeface="Times New Roman" panose="02020603050405020304" pitchFamily="18" charset="0"/>
              </a:rPr>
              <a:t>图的谱理论</a:t>
            </a:r>
            <a:r>
              <a:rPr lang="zh-CN" altLang="en-US" sz="1200" dirty="0">
                <a:solidFill>
                  <a:srgbClr val="0070C0"/>
                </a:solidFill>
                <a:latin typeface="微软雅黑" panose="020B0503020204020204" pitchFamily="34" charset="-122"/>
                <a:ea typeface="微软雅黑" panose="020B0503020204020204" pitchFamily="34" charset="-122"/>
              </a:rPr>
              <a:t>）和图傅里叶变换基础上，人们进一步利用卷积定理，将卷积运算推广到</a:t>
            </a:r>
            <a:r>
              <a:rPr lang="en-US" altLang="zh-CN" sz="1200" dirty="0">
                <a:solidFill>
                  <a:srgbClr val="0070C0"/>
                </a:solidFill>
                <a:latin typeface="微软雅黑" panose="020B0503020204020204" pitchFamily="34" charset="-122"/>
                <a:ea typeface="微软雅黑" panose="020B0503020204020204" pitchFamily="34" charset="-122"/>
              </a:rPr>
              <a:t>Graph</a:t>
            </a:r>
            <a:r>
              <a:rPr lang="zh-CN" altLang="en-US" sz="1200" dirty="0">
                <a:solidFill>
                  <a:srgbClr val="0070C0"/>
                </a:solidFill>
                <a:latin typeface="微软雅黑" panose="020B0503020204020204" pitchFamily="34" charset="-122"/>
                <a:ea typeface="微软雅黑" panose="020B0503020204020204" pitchFamily="34" charset="-122"/>
              </a:rPr>
              <a:t>上。</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我们来看卷积定理：函数卷积的傅里叶变换是函数傅立叶变换的乘积，即对于函数</a:t>
            </a:r>
            <a:r>
              <a:rPr lang="en-US" altLang="zh-CN" sz="1200" dirty="0">
                <a:solidFill>
                  <a:srgbClr val="0070C0"/>
                </a:solidFill>
                <a:latin typeface="微软雅黑" panose="020B0503020204020204" pitchFamily="34" charset="-122"/>
                <a:ea typeface="微软雅黑" panose="020B0503020204020204" pitchFamily="34" charset="-122"/>
              </a:rPr>
              <a:t>f(t)</a:t>
            </a:r>
            <a:r>
              <a:rPr lang="zh-CN" altLang="en-US" sz="1200" dirty="0">
                <a:solidFill>
                  <a:srgbClr val="0070C0"/>
                </a:solidFill>
                <a:latin typeface="微软雅黑" panose="020B0503020204020204" pitchFamily="34" charset="-122"/>
                <a:ea typeface="微软雅黑" panose="020B0503020204020204" pitchFamily="34" charset="-122"/>
              </a:rPr>
              <a:t>与</a:t>
            </a:r>
            <a:r>
              <a:rPr lang="en-US" altLang="zh-CN" sz="1200" dirty="0">
                <a:solidFill>
                  <a:srgbClr val="0070C0"/>
                </a:solidFill>
                <a:latin typeface="微软雅黑" panose="020B0503020204020204" pitchFamily="34" charset="-122"/>
                <a:ea typeface="微软雅黑" panose="020B0503020204020204" pitchFamily="34" charset="-122"/>
              </a:rPr>
              <a:t>h(t)</a:t>
            </a:r>
            <a:r>
              <a:rPr lang="zh-CN" altLang="en-US" sz="1200" dirty="0">
                <a:solidFill>
                  <a:srgbClr val="0070C0"/>
                </a:solidFill>
                <a:latin typeface="微软雅黑" panose="020B0503020204020204" pitchFamily="34" charset="-122"/>
                <a:ea typeface="微软雅黑" panose="020B0503020204020204" pitchFamily="34" charset="-122"/>
              </a:rPr>
              <a:t>两者的卷积是其函数傅立叶变换乘积的逆变换</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503463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类比到</a:t>
                </a:r>
                <a:r>
                  <a:rPr lang="en-US" altLang="zh-CN" sz="1200" dirty="0">
                    <a:solidFill>
                      <a:srgbClr val="0070C0"/>
                    </a:solidFill>
                    <a:latin typeface="微软雅黑" panose="020B0503020204020204" pitchFamily="34" charset="-122"/>
                    <a:ea typeface="微软雅黑" panose="020B0503020204020204" pitchFamily="34" charset="-122"/>
                  </a:rPr>
                  <a:t>Graph</a:t>
                </a:r>
                <a:r>
                  <a:rPr lang="zh-CN" altLang="en-US" sz="1200" dirty="0">
                    <a:solidFill>
                      <a:srgbClr val="0070C0"/>
                    </a:solidFill>
                    <a:latin typeface="微软雅黑" panose="020B0503020204020204" pitchFamily="34" charset="-122"/>
                    <a:ea typeface="微软雅黑" panose="020B0503020204020204" pitchFamily="34" charset="-122"/>
                  </a:rPr>
                  <a:t>上，图信号</a:t>
                </a:r>
                <a:r>
                  <a:rPr lang="en-US" altLang="zh-CN" sz="1200" dirty="0">
                    <a:solidFill>
                      <a:srgbClr val="0070C0"/>
                    </a:solidFill>
                    <a:latin typeface="微软雅黑" panose="020B0503020204020204" pitchFamily="34" charset="-122"/>
                    <a:ea typeface="微软雅黑" panose="020B0503020204020204" pitchFamily="34" charset="-122"/>
                  </a:rPr>
                  <a:t>f</a:t>
                </a:r>
                <a:r>
                  <a:rPr lang="zh-CN" altLang="en-US" sz="1200" dirty="0">
                    <a:solidFill>
                      <a:srgbClr val="0070C0"/>
                    </a:solidFill>
                    <a:latin typeface="微软雅黑" panose="020B0503020204020204" pitchFamily="34" charset="-122"/>
                    <a:ea typeface="微软雅黑" panose="020B0503020204020204" pitchFamily="34" charset="-122"/>
                  </a:rPr>
                  <a:t>与卷积核</a:t>
                </a:r>
                <a:r>
                  <a:rPr lang="en-US" altLang="zh-CN" sz="1200" dirty="0">
                    <a:solidFill>
                      <a:srgbClr val="0070C0"/>
                    </a:solidFill>
                    <a:latin typeface="微软雅黑" panose="020B0503020204020204" pitchFamily="34" charset="-122"/>
                    <a:ea typeface="微软雅黑" panose="020B0503020204020204" pitchFamily="34" charset="-122"/>
                  </a:rPr>
                  <a:t>h</a:t>
                </a:r>
                <a:r>
                  <a:rPr lang="zh-CN" altLang="en-US" sz="1200" dirty="0">
                    <a:solidFill>
                      <a:srgbClr val="0070C0"/>
                    </a:solidFill>
                    <a:latin typeface="微软雅黑" panose="020B0503020204020204" pitchFamily="34" charset="-122"/>
                    <a:ea typeface="微软雅黑" panose="020B0503020204020204" pitchFamily="34" charset="-122"/>
                  </a:rPr>
                  <a:t>在图上的卷积可以这样计算：</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先计算</a:t>
                </a:r>
                <a:r>
                  <a:rPr lang="en-US" altLang="zh-CN" sz="1200" dirty="0">
                    <a:solidFill>
                      <a:srgbClr val="0070C0"/>
                    </a:solidFill>
                    <a:latin typeface="微软雅黑" panose="020B0503020204020204" pitchFamily="34" charset="-122"/>
                    <a:ea typeface="微软雅黑" panose="020B0503020204020204" pitchFamily="34" charset="-122"/>
                  </a:rPr>
                  <a:t>f</a:t>
                </a:r>
                <a:r>
                  <a:rPr lang="zh-CN" altLang="en-US" sz="1200" dirty="0">
                    <a:solidFill>
                      <a:srgbClr val="0070C0"/>
                    </a:solidFill>
                    <a:latin typeface="微软雅黑" panose="020B0503020204020204" pitchFamily="34" charset="-122"/>
                    <a:ea typeface="微软雅黑" panose="020B0503020204020204" pitchFamily="34" charset="-122"/>
                  </a:rPr>
                  <a:t>与</a:t>
                </a:r>
                <a:r>
                  <a:rPr lang="en-US" altLang="zh-CN" sz="1200" dirty="0">
                    <a:solidFill>
                      <a:srgbClr val="0070C0"/>
                    </a:solidFill>
                    <a:latin typeface="微软雅黑" panose="020B0503020204020204" pitchFamily="34" charset="-122"/>
                    <a:ea typeface="微软雅黑" panose="020B0503020204020204" pitchFamily="34" charset="-122"/>
                  </a:rPr>
                  <a:t>h</a:t>
                </a:r>
                <a:r>
                  <a:rPr lang="zh-CN" altLang="en-US" sz="1200" dirty="0">
                    <a:solidFill>
                      <a:srgbClr val="0070C0"/>
                    </a:solidFill>
                    <a:latin typeface="微软雅黑" panose="020B0503020204020204" pitchFamily="34" charset="-122"/>
                    <a:ea typeface="微软雅黑" panose="020B0503020204020204" pitchFamily="34" charset="-122"/>
                  </a:rPr>
                  <a:t>傅立叶变换的乘积，再进行傅里叶逆变换。其中图信号</a:t>
                </a:r>
                <a:r>
                  <a:rPr lang="en-US" altLang="zh-CN" sz="1200" dirty="0">
                    <a:solidFill>
                      <a:srgbClr val="0070C0"/>
                    </a:solidFill>
                    <a:latin typeface="微软雅黑" panose="020B0503020204020204" pitchFamily="34" charset="-122"/>
                    <a:ea typeface="微软雅黑" panose="020B0503020204020204" pitchFamily="34" charset="-122"/>
                  </a:rPr>
                  <a:t>f</a:t>
                </a:r>
                <a:r>
                  <a:rPr lang="zh-CN" altLang="en-US" sz="1200" dirty="0">
                    <a:solidFill>
                      <a:srgbClr val="0070C0"/>
                    </a:solidFill>
                    <a:latin typeface="微软雅黑" panose="020B0503020204020204" pitchFamily="34" charset="-122"/>
                    <a:ea typeface="微软雅黑" panose="020B0503020204020204" pitchFamily="34" charset="-122"/>
                  </a:rPr>
                  <a:t>的傅里叶变换是</a:t>
                </a:r>
                <a:r>
                  <a:rPr lang="en-US" altLang="zh-CN" sz="1200" dirty="0">
                    <a:solidFill>
                      <a:srgbClr val="0070C0"/>
                    </a:solidFill>
                    <a:latin typeface="微软雅黑" panose="020B0503020204020204" pitchFamily="34" charset="-122"/>
                    <a:ea typeface="微软雅黑" panose="020B0503020204020204" pitchFamily="34" charset="-122"/>
                  </a:rPr>
                  <a:t>xxx</a:t>
                </a:r>
                <a:r>
                  <a:rPr lang="zh-CN" altLang="en-US" sz="1200" dirty="0">
                    <a:solidFill>
                      <a:srgbClr val="0070C0"/>
                    </a:solidFill>
                    <a:latin typeface="微软雅黑" panose="020B0503020204020204" pitchFamily="34" charset="-122"/>
                    <a:ea typeface="微软雅黑" panose="020B0503020204020204" pitchFamily="34" charset="-122"/>
                  </a:rPr>
                  <a:t>，卷积核</a:t>
                </a:r>
                <a:r>
                  <a:rPr lang="en-US" altLang="zh-CN" sz="1200" dirty="0">
                    <a:solidFill>
                      <a:srgbClr val="0070C0"/>
                    </a:solidFill>
                    <a:latin typeface="微软雅黑" panose="020B0503020204020204" pitchFamily="34" charset="-122"/>
                    <a:ea typeface="微软雅黑" panose="020B0503020204020204" pitchFamily="34" charset="-122"/>
                  </a:rPr>
                  <a:t>h</a:t>
                </a:r>
                <a:r>
                  <a:rPr lang="zh-CN" altLang="en-US" sz="1200" dirty="0">
                    <a:solidFill>
                      <a:srgbClr val="0070C0"/>
                    </a:solidFill>
                    <a:latin typeface="微软雅黑" panose="020B0503020204020204" pitchFamily="34" charset="-122"/>
                    <a:ea typeface="微软雅黑" panose="020B0503020204020204" pitchFamily="34" charset="-122"/>
                  </a:rPr>
                  <a:t>的傅里叶变换是</a:t>
                </a:r>
                <a:r>
                  <a:rPr lang="en-US" altLang="zh-CN" sz="1200" dirty="0">
                    <a:solidFill>
                      <a:srgbClr val="0070C0"/>
                    </a:solidFill>
                    <a:latin typeface="微软雅黑" panose="020B0503020204020204" pitchFamily="34" charset="-122"/>
                    <a:ea typeface="微软雅黑" panose="020B0503020204020204" pitchFamily="34" charset="-122"/>
                  </a:rPr>
                  <a:t>xxx</a:t>
                </a:r>
                <a:r>
                  <a:rPr lang="zh-CN" altLang="en-US" sz="1200" dirty="0">
                    <a:solidFill>
                      <a:srgbClr val="0070C0"/>
                    </a:solidFill>
                    <a:latin typeface="微软雅黑" panose="020B0503020204020204" pitchFamily="34" charset="-122"/>
                    <a:ea typeface="微软雅黑" panose="020B0503020204020204" pitchFamily="34" charset="-122"/>
                  </a:rPr>
                  <a:t>。因为</a:t>
                </a:r>
                <a14:m>
                  <m:oMath xmlns:m="http://schemas.openxmlformats.org/officeDocument/2006/math">
                    <m:acc>
                      <m:accPr>
                        <m:chr m:val="̂"/>
                        <m:ctrlPr>
                          <a:rPr lang="en-US" altLang="zh-CN" sz="1200" i="1" dirty="0" smtClean="0">
                            <a:solidFill>
                              <a:schemeClr val="tx1"/>
                            </a:solidFill>
                            <a:latin typeface="Cambria Math" panose="02040503050406030204" pitchFamily="18" charset="0"/>
                            <a:ea typeface="微软雅黑" panose="020B0503020204020204" pitchFamily="34" charset="-122"/>
                          </a:rPr>
                        </m:ctrlPr>
                      </m:accPr>
                      <m:e>
                        <m:r>
                          <a:rPr lang="en-US" altLang="zh-CN" sz="1200" i="1" dirty="0">
                            <a:solidFill>
                              <a:schemeClr val="tx1"/>
                            </a:solidFill>
                            <a:latin typeface="Cambria Math" panose="02040503050406030204" pitchFamily="18" charset="0"/>
                            <a:ea typeface="微软雅黑" panose="020B0503020204020204" pitchFamily="34" charset="-122"/>
                          </a:rPr>
                          <m:t>𝑓</m:t>
                        </m:r>
                      </m:e>
                    </m:acc>
                    <m:r>
                      <a:rPr lang="en-US" altLang="zh-CN" sz="1200" i="1" dirty="0">
                        <a:solidFill>
                          <a:schemeClr val="tx1"/>
                        </a:solidFill>
                        <a:latin typeface="Cambria Math" panose="02040503050406030204" pitchFamily="18" charset="0"/>
                        <a:ea typeface="微软雅黑" panose="020B0503020204020204" pitchFamily="34" charset="-122"/>
                      </a:rPr>
                      <m:t> </m:t>
                    </m:r>
                  </m:oMath>
                </a14:m>
                <a:r>
                  <a:rPr lang="zh-CN" altLang="en-US" sz="1200" dirty="0">
                    <a:solidFill>
                      <a:srgbClr val="0070C0"/>
                    </a:solidFill>
                    <a:latin typeface="微软雅黑" panose="020B0503020204020204" pitchFamily="34" charset="-122"/>
                    <a:ea typeface="微软雅黑" panose="020B0503020204020204" pitchFamily="34" charset="-122"/>
                  </a:rPr>
                  <a:t>与</a:t>
                </a:r>
                <a14:m>
                  <m:oMath xmlns:m="http://schemas.openxmlformats.org/officeDocument/2006/math">
                    <m:acc>
                      <m:accPr>
                        <m:chr m:val="̂"/>
                        <m:ctrlPr>
                          <a:rPr lang="en-US" altLang="zh-CN" sz="1200" i="1" dirty="0" smtClean="0">
                            <a:latin typeface="Cambria Math" panose="02040503050406030204" pitchFamily="18" charset="0"/>
                            <a:ea typeface="微软雅黑" panose="020B0503020204020204" pitchFamily="34" charset="-122"/>
                          </a:rPr>
                        </m:ctrlPr>
                      </m:accPr>
                      <m:e>
                        <m:r>
                          <a:rPr lang="en-US" altLang="zh-CN" sz="1200" i="1" dirty="0">
                            <a:latin typeface="Cambria Math" panose="02040503050406030204" pitchFamily="18" charset="0"/>
                            <a:ea typeface="微软雅黑" panose="020B0503020204020204" pitchFamily="34" charset="-122"/>
                          </a:rPr>
                          <m:t>h</m:t>
                        </m:r>
                      </m:e>
                    </m:acc>
                  </m:oMath>
                </a14:m>
                <a:r>
                  <a:rPr lang="zh-CN" altLang="en-US" sz="1200" dirty="0">
                    <a:solidFill>
                      <a:srgbClr val="0070C0"/>
                    </a:solidFill>
                    <a:latin typeface="微软雅黑" panose="020B0503020204020204" pitchFamily="34" charset="-122"/>
                    <a:ea typeface="微软雅黑" panose="020B0503020204020204" pitchFamily="34" charset="-122"/>
                  </a:rPr>
                  <a:t>是逐项相乘，因此也可以写成为哈达马积的形式</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p:txBody>
          </p:sp>
        </mc:Choice>
        <mc:Fallback xmlns="">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类比到</a:t>
                </a:r>
                <a:r>
                  <a:rPr lang="en-US" altLang="zh-CN" sz="1200" dirty="0">
                    <a:solidFill>
                      <a:srgbClr val="0070C0"/>
                    </a:solidFill>
                    <a:latin typeface="微软雅黑" panose="020B0503020204020204" pitchFamily="34" charset="-122"/>
                    <a:ea typeface="微软雅黑" panose="020B0503020204020204" pitchFamily="34" charset="-122"/>
                  </a:rPr>
                  <a:t>Graph</a:t>
                </a:r>
                <a:r>
                  <a:rPr lang="zh-CN" altLang="en-US" sz="1200" dirty="0">
                    <a:solidFill>
                      <a:srgbClr val="0070C0"/>
                    </a:solidFill>
                    <a:latin typeface="微软雅黑" panose="020B0503020204020204" pitchFamily="34" charset="-122"/>
                    <a:ea typeface="微软雅黑" panose="020B0503020204020204" pitchFamily="34" charset="-122"/>
                  </a:rPr>
                  <a:t>上，图信号</a:t>
                </a:r>
                <a:r>
                  <a:rPr lang="en-US" altLang="zh-CN" sz="1200" dirty="0">
                    <a:solidFill>
                      <a:srgbClr val="0070C0"/>
                    </a:solidFill>
                    <a:latin typeface="微软雅黑" panose="020B0503020204020204" pitchFamily="34" charset="-122"/>
                    <a:ea typeface="微软雅黑" panose="020B0503020204020204" pitchFamily="34" charset="-122"/>
                  </a:rPr>
                  <a:t>f</a:t>
                </a:r>
                <a:r>
                  <a:rPr lang="zh-CN" altLang="en-US" sz="1200" dirty="0">
                    <a:solidFill>
                      <a:srgbClr val="0070C0"/>
                    </a:solidFill>
                    <a:latin typeface="微软雅黑" panose="020B0503020204020204" pitchFamily="34" charset="-122"/>
                    <a:ea typeface="微软雅黑" panose="020B0503020204020204" pitchFamily="34" charset="-122"/>
                  </a:rPr>
                  <a:t>与卷积核</a:t>
                </a:r>
                <a:r>
                  <a:rPr lang="en-US" altLang="zh-CN" sz="1200" dirty="0">
                    <a:solidFill>
                      <a:srgbClr val="0070C0"/>
                    </a:solidFill>
                    <a:latin typeface="微软雅黑" panose="020B0503020204020204" pitchFamily="34" charset="-122"/>
                    <a:ea typeface="微软雅黑" panose="020B0503020204020204" pitchFamily="34" charset="-122"/>
                  </a:rPr>
                  <a:t>h</a:t>
                </a:r>
                <a:r>
                  <a:rPr lang="zh-CN" altLang="en-US" sz="1200" dirty="0">
                    <a:solidFill>
                      <a:srgbClr val="0070C0"/>
                    </a:solidFill>
                    <a:latin typeface="微软雅黑" panose="020B0503020204020204" pitchFamily="34" charset="-122"/>
                    <a:ea typeface="微软雅黑" panose="020B0503020204020204" pitchFamily="34" charset="-122"/>
                  </a:rPr>
                  <a:t>在图上的卷积可以这样计算：</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先计算</a:t>
                </a:r>
                <a:r>
                  <a:rPr lang="en-US" altLang="zh-CN" sz="1200" dirty="0">
                    <a:solidFill>
                      <a:srgbClr val="0070C0"/>
                    </a:solidFill>
                    <a:latin typeface="微软雅黑" panose="020B0503020204020204" pitchFamily="34" charset="-122"/>
                    <a:ea typeface="微软雅黑" panose="020B0503020204020204" pitchFamily="34" charset="-122"/>
                  </a:rPr>
                  <a:t>f</a:t>
                </a:r>
                <a:r>
                  <a:rPr lang="zh-CN" altLang="en-US" sz="1200" dirty="0">
                    <a:solidFill>
                      <a:srgbClr val="0070C0"/>
                    </a:solidFill>
                    <a:latin typeface="微软雅黑" panose="020B0503020204020204" pitchFamily="34" charset="-122"/>
                    <a:ea typeface="微软雅黑" panose="020B0503020204020204" pitchFamily="34" charset="-122"/>
                  </a:rPr>
                  <a:t>与</a:t>
                </a:r>
                <a:r>
                  <a:rPr lang="en-US" altLang="zh-CN" sz="1200" dirty="0">
                    <a:solidFill>
                      <a:srgbClr val="0070C0"/>
                    </a:solidFill>
                    <a:latin typeface="微软雅黑" panose="020B0503020204020204" pitchFamily="34" charset="-122"/>
                    <a:ea typeface="微软雅黑" panose="020B0503020204020204" pitchFamily="34" charset="-122"/>
                  </a:rPr>
                  <a:t>h</a:t>
                </a:r>
                <a:r>
                  <a:rPr lang="zh-CN" altLang="en-US" sz="1200" dirty="0">
                    <a:solidFill>
                      <a:srgbClr val="0070C0"/>
                    </a:solidFill>
                    <a:latin typeface="微软雅黑" panose="020B0503020204020204" pitchFamily="34" charset="-122"/>
                    <a:ea typeface="微软雅黑" panose="020B0503020204020204" pitchFamily="34" charset="-122"/>
                  </a:rPr>
                  <a:t>傅立叶变换的乘积，再进行傅里叶逆变换。其中图信号</a:t>
                </a:r>
                <a:r>
                  <a:rPr lang="en-US" altLang="zh-CN" sz="1200" dirty="0">
                    <a:solidFill>
                      <a:srgbClr val="0070C0"/>
                    </a:solidFill>
                    <a:latin typeface="微软雅黑" panose="020B0503020204020204" pitchFamily="34" charset="-122"/>
                    <a:ea typeface="微软雅黑" panose="020B0503020204020204" pitchFamily="34" charset="-122"/>
                  </a:rPr>
                  <a:t>f</a:t>
                </a:r>
                <a:r>
                  <a:rPr lang="zh-CN" altLang="en-US" sz="1200" dirty="0">
                    <a:solidFill>
                      <a:srgbClr val="0070C0"/>
                    </a:solidFill>
                    <a:latin typeface="微软雅黑" panose="020B0503020204020204" pitchFamily="34" charset="-122"/>
                    <a:ea typeface="微软雅黑" panose="020B0503020204020204" pitchFamily="34" charset="-122"/>
                  </a:rPr>
                  <a:t>的傅里叶变换是</a:t>
                </a:r>
                <a:r>
                  <a:rPr lang="en-US" altLang="zh-CN" sz="1200" dirty="0">
                    <a:solidFill>
                      <a:srgbClr val="0070C0"/>
                    </a:solidFill>
                    <a:latin typeface="微软雅黑" panose="020B0503020204020204" pitchFamily="34" charset="-122"/>
                    <a:ea typeface="微软雅黑" panose="020B0503020204020204" pitchFamily="34" charset="-122"/>
                  </a:rPr>
                  <a:t>xxx</a:t>
                </a:r>
                <a:r>
                  <a:rPr lang="zh-CN" altLang="en-US" sz="1200" dirty="0">
                    <a:solidFill>
                      <a:srgbClr val="0070C0"/>
                    </a:solidFill>
                    <a:latin typeface="微软雅黑" panose="020B0503020204020204" pitchFamily="34" charset="-122"/>
                    <a:ea typeface="微软雅黑" panose="020B0503020204020204" pitchFamily="34" charset="-122"/>
                  </a:rPr>
                  <a:t>，卷积核</a:t>
                </a:r>
                <a:r>
                  <a:rPr lang="en-US" altLang="zh-CN" sz="1200" dirty="0">
                    <a:solidFill>
                      <a:srgbClr val="0070C0"/>
                    </a:solidFill>
                    <a:latin typeface="微软雅黑" panose="020B0503020204020204" pitchFamily="34" charset="-122"/>
                    <a:ea typeface="微软雅黑" panose="020B0503020204020204" pitchFamily="34" charset="-122"/>
                  </a:rPr>
                  <a:t>h</a:t>
                </a:r>
                <a:r>
                  <a:rPr lang="zh-CN" altLang="en-US" sz="1200" dirty="0">
                    <a:solidFill>
                      <a:srgbClr val="0070C0"/>
                    </a:solidFill>
                    <a:latin typeface="微软雅黑" panose="020B0503020204020204" pitchFamily="34" charset="-122"/>
                    <a:ea typeface="微软雅黑" panose="020B0503020204020204" pitchFamily="34" charset="-122"/>
                  </a:rPr>
                  <a:t>的傅里叶变换是</a:t>
                </a:r>
                <a:r>
                  <a:rPr lang="en-US" altLang="zh-CN" sz="1200" dirty="0">
                    <a:solidFill>
                      <a:srgbClr val="0070C0"/>
                    </a:solidFill>
                    <a:latin typeface="微软雅黑" panose="020B0503020204020204" pitchFamily="34" charset="-122"/>
                    <a:ea typeface="微软雅黑" panose="020B0503020204020204" pitchFamily="34" charset="-122"/>
                  </a:rPr>
                  <a:t>xxx</a:t>
                </a:r>
                <a:r>
                  <a:rPr lang="zh-CN" altLang="en-US" sz="1200" dirty="0">
                    <a:solidFill>
                      <a:srgbClr val="0070C0"/>
                    </a:solidFill>
                    <a:latin typeface="微软雅黑" panose="020B0503020204020204" pitchFamily="34" charset="-122"/>
                    <a:ea typeface="微软雅黑" panose="020B0503020204020204" pitchFamily="34" charset="-122"/>
                  </a:rPr>
                  <a:t>。因为</a:t>
                </a:r>
                <a:r>
                  <a:rPr lang="en-US" altLang="zh-CN" sz="1200" i="0" dirty="0">
                    <a:solidFill>
                      <a:schemeClr val="tx1"/>
                    </a:solidFill>
                    <a:latin typeface="Cambria Math" panose="02040503050406030204" pitchFamily="18" charset="0"/>
                    <a:ea typeface="微软雅黑" panose="020B0503020204020204" pitchFamily="34" charset="-122"/>
                  </a:rPr>
                  <a:t>𝑓 ̂  </a:t>
                </a:r>
                <a:r>
                  <a:rPr lang="zh-CN" altLang="en-US" sz="1200" dirty="0">
                    <a:solidFill>
                      <a:srgbClr val="0070C0"/>
                    </a:solidFill>
                    <a:latin typeface="微软雅黑" panose="020B0503020204020204" pitchFamily="34" charset="-122"/>
                    <a:ea typeface="微软雅黑" panose="020B0503020204020204" pitchFamily="34" charset="-122"/>
                  </a:rPr>
                  <a:t>与</a:t>
                </a:r>
                <a:r>
                  <a:rPr lang="en-US" altLang="zh-CN" sz="1200" i="0" dirty="0">
                    <a:latin typeface="Cambria Math" panose="02040503050406030204" pitchFamily="18" charset="0"/>
                    <a:ea typeface="微软雅黑" panose="020B0503020204020204" pitchFamily="34" charset="-122"/>
                  </a:rPr>
                  <a:t>ℎ ̂</a:t>
                </a:r>
                <a:r>
                  <a:rPr lang="zh-CN" altLang="en-US" sz="1200" dirty="0">
                    <a:solidFill>
                      <a:srgbClr val="0070C0"/>
                    </a:solidFill>
                    <a:latin typeface="微软雅黑" panose="020B0503020204020204" pitchFamily="34" charset="-122"/>
                    <a:ea typeface="微软雅黑" panose="020B0503020204020204" pitchFamily="34" charset="-122"/>
                  </a:rPr>
                  <a:t>是逐项相乘，因此也可以写成为哈达马积的形式</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p:txBody>
          </p:sp>
        </mc:Fallback>
      </mc:AlternateContent>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1682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solidFill>
                      <a:srgbClr val="0070C0"/>
                    </a:solidFill>
                    <a:latin typeface="微软雅黑" panose="020B0503020204020204" pitchFamily="34" charset="-122"/>
                    <a:ea typeface="微软雅黑" panose="020B0503020204020204" pitchFamily="34" charset="-122"/>
                  </a:rPr>
                  <a:t>Deep learning </a:t>
                </a:r>
                <a:r>
                  <a:rPr lang="zh-CN" altLang="en-US" sz="1200" dirty="0">
                    <a:solidFill>
                      <a:srgbClr val="0070C0"/>
                    </a:solidFill>
                    <a:latin typeface="微软雅黑" panose="020B0503020204020204" pitchFamily="34" charset="-122"/>
                    <a:ea typeface="微软雅黑" panose="020B0503020204020204" pitchFamily="34" charset="-122"/>
                  </a:rPr>
                  <a:t>中的</a:t>
                </a:r>
                <a:r>
                  <a:rPr lang="en-US" altLang="zh-CN" sz="1200" dirty="0">
                    <a:solidFill>
                      <a:srgbClr val="0070C0"/>
                    </a:solidFill>
                    <a:latin typeface="微软雅黑" panose="020B0503020204020204" pitchFamily="34" charset="-122"/>
                    <a:ea typeface="微软雅黑" panose="020B0503020204020204" pitchFamily="34" charset="-122"/>
                  </a:rPr>
                  <a:t>Graph Convolution</a:t>
                </a:r>
                <a:r>
                  <a:rPr lang="zh-CN" altLang="en-US" sz="1200" dirty="0">
                    <a:solidFill>
                      <a:srgbClr val="0070C0"/>
                    </a:solidFill>
                    <a:latin typeface="微软雅黑" panose="020B0503020204020204" pitchFamily="34" charset="-122"/>
                    <a:ea typeface="微软雅黑" panose="020B0503020204020204" pitchFamily="34" charset="-122"/>
                  </a:rPr>
                  <a:t>直观上与图信号</a:t>
                </a:r>
                <a:r>
                  <a:rPr lang="en-US" altLang="zh-CN" sz="1200" dirty="0">
                    <a:solidFill>
                      <a:srgbClr val="0070C0"/>
                    </a:solidFill>
                    <a:latin typeface="微软雅黑" panose="020B0503020204020204" pitchFamily="34" charset="-122"/>
                    <a:ea typeface="微软雅黑" panose="020B0503020204020204" pitchFamily="34" charset="-122"/>
                  </a:rPr>
                  <a:t>f</a:t>
                </a:r>
                <a:r>
                  <a:rPr lang="zh-CN" altLang="en-US" sz="1200" dirty="0">
                    <a:solidFill>
                      <a:srgbClr val="0070C0"/>
                    </a:solidFill>
                    <a:latin typeface="微软雅黑" panose="020B0503020204020204" pitchFamily="34" charset="-122"/>
                    <a:ea typeface="微软雅黑" panose="020B0503020204020204" pitchFamily="34" charset="-122"/>
                  </a:rPr>
                  <a:t>与卷积核</a:t>
                </a:r>
                <a:r>
                  <a:rPr lang="en-US" altLang="zh-CN" sz="1200" dirty="0">
                    <a:solidFill>
                      <a:srgbClr val="0070C0"/>
                    </a:solidFill>
                    <a:latin typeface="微软雅黑" panose="020B0503020204020204" pitchFamily="34" charset="-122"/>
                    <a:ea typeface="微软雅黑" panose="020B0503020204020204" pitchFamily="34" charset="-122"/>
                  </a:rPr>
                  <a:t>h</a:t>
                </a:r>
                <a:r>
                  <a:rPr lang="zh-CN" altLang="en-US" sz="1200" dirty="0">
                    <a:solidFill>
                      <a:srgbClr val="0070C0"/>
                    </a:solidFill>
                    <a:latin typeface="微软雅黑" panose="020B0503020204020204" pitchFamily="34" charset="-122"/>
                    <a:ea typeface="微软雅黑" panose="020B0503020204020204" pitchFamily="34" charset="-122"/>
                  </a:rPr>
                  <a:t>在图上的卷积计算公式有很大不同，但是万变不离其宗，</a:t>
                </a:r>
                <a:r>
                  <a:rPr lang="zh-CN" altLang="en-US" sz="1200" b="1" dirty="0">
                    <a:solidFill>
                      <a:srgbClr val="0070C0"/>
                    </a:solidFill>
                    <a:latin typeface="微软雅黑" panose="020B0503020204020204" pitchFamily="34" charset="-122"/>
                    <a:ea typeface="微软雅黑" panose="020B0503020204020204" pitchFamily="34" charset="-122"/>
                  </a:rPr>
                  <a:t>该计算公式</a:t>
                </a:r>
                <a:r>
                  <a:rPr lang="zh-CN" altLang="en-US" sz="1200" dirty="0">
                    <a:solidFill>
                      <a:srgbClr val="0070C0"/>
                    </a:solidFill>
                    <a:latin typeface="微软雅黑" panose="020B0503020204020204" pitchFamily="34" charset="-122"/>
                    <a:ea typeface="微软雅黑" panose="020B0503020204020204" pitchFamily="34" charset="-122"/>
                  </a:rPr>
                  <a:t>是本源。</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我们已经知道，本质上</a:t>
                </a:r>
                <a:r>
                  <a:rPr lang="en-US" altLang="zh-CN" sz="1200" dirty="0">
                    <a:solidFill>
                      <a:srgbClr val="0070C0"/>
                    </a:solidFill>
                    <a:latin typeface="微软雅黑" panose="020B0503020204020204" pitchFamily="34" charset="-122"/>
                    <a:ea typeface="微软雅黑" panose="020B0503020204020204" pitchFamily="34" charset="-122"/>
                  </a:rPr>
                  <a:t>Deep learning </a:t>
                </a:r>
                <a:r>
                  <a:rPr lang="zh-CN" altLang="en-US" sz="1200" dirty="0">
                    <a:solidFill>
                      <a:srgbClr val="0070C0"/>
                    </a:solidFill>
                    <a:latin typeface="微软雅黑" panose="020B0503020204020204" pitchFamily="34" charset="-122"/>
                    <a:ea typeface="微软雅黑" panose="020B0503020204020204" pitchFamily="34" charset="-122"/>
                  </a:rPr>
                  <a:t>中的</a:t>
                </a:r>
                <a:r>
                  <a:rPr lang="en-US" altLang="zh-CN" sz="1200" dirty="0">
                    <a:solidFill>
                      <a:srgbClr val="0070C0"/>
                    </a:solidFill>
                    <a:latin typeface="微软雅黑" panose="020B0503020204020204" pitchFamily="34" charset="-122"/>
                    <a:ea typeface="微软雅黑" panose="020B0503020204020204" pitchFamily="34" charset="-122"/>
                  </a:rPr>
                  <a:t>Convolution</a:t>
                </a:r>
                <a:r>
                  <a:rPr lang="zh-CN" altLang="en-US" sz="1200" dirty="0">
                    <a:solidFill>
                      <a:srgbClr val="0070C0"/>
                    </a:solidFill>
                    <a:latin typeface="微软雅黑" panose="020B0503020204020204" pitchFamily="34" charset="-122"/>
                    <a:ea typeface="微软雅黑" panose="020B0503020204020204" pitchFamily="34" charset="-122"/>
                  </a:rPr>
                  <a:t>就是要设计含有</a:t>
                </a:r>
                <a:r>
                  <a:rPr lang="en-US" altLang="zh-CN" sz="1200" dirty="0">
                    <a:solidFill>
                      <a:srgbClr val="0070C0"/>
                    </a:solidFill>
                    <a:latin typeface="微软雅黑" panose="020B0503020204020204" pitchFamily="34" charset="-122"/>
                    <a:ea typeface="微软雅黑" panose="020B0503020204020204" pitchFamily="34" charset="-122"/>
                  </a:rPr>
                  <a:t>trainable</a:t>
                </a:r>
                <a:r>
                  <a:rPr lang="zh-CN" altLang="en-US" sz="1200" dirty="0">
                    <a:solidFill>
                      <a:srgbClr val="0070C0"/>
                    </a:solidFill>
                    <a:latin typeface="微软雅黑" panose="020B0503020204020204" pitchFamily="34" charset="-122"/>
                    <a:ea typeface="微软雅黑" panose="020B0503020204020204" pitchFamily="34" charset="-122"/>
                  </a:rPr>
                  <a:t>共享参数的</a:t>
                </a:r>
                <a:r>
                  <a:rPr lang="en-US" altLang="zh-CN" sz="1200" dirty="0">
                    <a:solidFill>
                      <a:srgbClr val="0070C0"/>
                    </a:solidFill>
                    <a:latin typeface="微软雅黑" panose="020B0503020204020204" pitchFamily="34" charset="-122"/>
                    <a:ea typeface="微软雅黑" panose="020B0503020204020204" pitchFamily="34" charset="-122"/>
                  </a:rPr>
                  <a:t>kernel</a:t>
                </a:r>
                <a:r>
                  <a:rPr lang="zh-CN" altLang="en-US" sz="1200" dirty="0">
                    <a:solidFill>
                      <a:srgbClr val="0070C0"/>
                    </a:solidFill>
                    <a:latin typeface="微软雅黑" panose="020B0503020204020204" pitchFamily="34" charset="-122"/>
                    <a:ea typeface="微软雅黑" panose="020B0503020204020204" pitchFamily="34" charset="-122"/>
                  </a:rPr>
                  <a:t>。从这个计算公式，可以看出来，</a:t>
                </a:r>
                <a:r>
                  <a:rPr lang="en-US" altLang="zh-CN" sz="1200" dirty="0">
                    <a:solidFill>
                      <a:srgbClr val="0070C0"/>
                    </a:solidFill>
                    <a:latin typeface="微软雅黑" panose="020B0503020204020204" pitchFamily="34" charset="-122"/>
                    <a:ea typeface="微软雅黑" panose="020B0503020204020204" pitchFamily="34" charset="-122"/>
                  </a:rPr>
                  <a:t>Graph Convolutional</a:t>
                </a:r>
                <a:r>
                  <a:rPr lang="zh-CN" altLang="en-US" sz="1200" dirty="0">
                    <a:solidFill>
                      <a:srgbClr val="0070C0"/>
                    </a:solidFill>
                    <a:latin typeface="微软雅黑" panose="020B0503020204020204" pitchFamily="34" charset="-122"/>
                    <a:ea typeface="微软雅黑" panose="020B0503020204020204" pitchFamily="34" charset="-122"/>
                  </a:rPr>
                  <a:t>中卷积核的参数就是对角阵中的对角元</a:t>
                </a:r>
                <a14:m>
                  <m:oMath xmlns:m="http://schemas.openxmlformats.org/officeDocument/2006/math">
                    <m:acc>
                      <m:accPr>
                        <m:chr m:val="̂"/>
                        <m:ctrlPr>
                          <a:rPr lang="en-US" altLang="zh-CN" sz="1200" i="1" dirty="0" smtClean="0">
                            <a:latin typeface="Cambria Math" panose="02040503050406030204" pitchFamily="18" charset="0"/>
                            <a:ea typeface="微软雅黑" panose="020B0503020204020204" pitchFamily="34" charset="-122"/>
                          </a:rPr>
                        </m:ctrlPr>
                      </m:accPr>
                      <m:e>
                        <m:r>
                          <a:rPr lang="en-US" altLang="zh-CN" sz="1200" i="1" dirty="0">
                            <a:latin typeface="Cambria Math" panose="02040503050406030204" pitchFamily="18" charset="0"/>
                            <a:ea typeface="微软雅黑" panose="020B0503020204020204" pitchFamily="34" charset="-122"/>
                          </a:rPr>
                          <m:t>h</m:t>
                        </m:r>
                      </m:e>
                    </m:acc>
                    <m:r>
                      <a:rPr lang="en-US" altLang="zh-CN" sz="1200" i="1" dirty="0">
                        <a:latin typeface="Cambria Math" panose="02040503050406030204" pitchFamily="18" charset="0"/>
                        <a:ea typeface="微软雅黑" panose="020B0503020204020204" pitchFamily="34" charset="-122"/>
                      </a:rPr>
                      <m:t>(</m:t>
                    </m:r>
                    <m:r>
                      <a:rPr lang="zh-CN" altLang="en-US" sz="1200" i="1" dirty="0">
                        <a:latin typeface="Cambria Math" panose="02040503050406030204" pitchFamily="18" charset="0"/>
                        <a:ea typeface="微软雅黑" panose="020B0503020204020204" pitchFamily="34" charset="-122"/>
                      </a:rPr>
                      <m:t>𝜆</m:t>
                    </m:r>
                    <m:r>
                      <a:rPr lang="en-US" altLang="zh-CN" sz="1200" b="0" i="1" baseline="-25000" dirty="0" smtClean="0">
                        <a:latin typeface="Cambria Math" panose="02040503050406030204" pitchFamily="18" charset="0"/>
                        <a:ea typeface="微软雅黑" panose="020B0503020204020204" pitchFamily="34" charset="-122"/>
                      </a:rPr>
                      <m:t>𝑙</m:t>
                    </m:r>
                    <m:r>
                      <a:rPr lang="en-US" altLang="zh-CN" sz="1200" i="1" dirty="0">
                        <a:latin typeface="Cambria Math" panose="02040503050406030204" pitchFamily="18" charset="0"/>
                        <a:ea typeface="微软雅黑" panose="020B0503020204020204" pitchFamily="34" charset="-122"/>
                      </a:rPr>
                      <m:t>)</m:t>
                    </m:r>
                  </m:oMath>
                </a14:m>
                <a:r>
                  <a:rPr lang="zh-CN" altLang="en-US" sz="1200" dirty="0">
                    <a:solidFill>
                      <a:srgbClr val="0070C0"/>
                    </a:solidFill>
                    <a:latin typeface="微软雅黑" panose="020B0503020204020204" pitchFamily="34" charset="-122"/>
                    <a:ea typeface="微软雅黑" panose="020B0503020204020204" pitchFamily="34" charset="-122"/>
                  </a:rPr>
                  <a:t>。因此，第一代</a:t>
                </a:r>
                <a:r>
                  <a:rPr lang="en-US" altLang="zh-CN" sz="1200" dirty="0">
                    <a:solidFill>
                      <a:srgbClr val="0070C0"/>
                    </a:solidFill>
                    <a:latin typeface="微软雅黑" panose="020B0503020204020204" pitchFamily="34" charset="-122"/>
                    <a:ea typeface="微软雅黑" panose="020B0503020204020204" pitchFamily="34" charset="-122"/>
                  </a:rPr>
                  <a:t>GCN</a:t>
                </a:r>
                <a:r>
                  <a:rPr lang="zh-CN" altLang="en-US" sz="1200" dirty="0">
                    <a:solidFill>
                      <a:srgbClr val="0070C0"/>
                    </a:solidFill>
                    <a:latin typeface="微软雅黑" panose="020B0503020204020204" pitchFamily="34" charset="-122"/>
                    <a:ea typeface="微软雅黑" panose="020B0503020204020204" pitchFamily="34" charset="-122"/>
                  </a:rPr>
                  <a:t>，就是简单粗暴地把这个对角矩阵变成卷积核，也就是：</a:t>
                </a:r>
                <a:r>
                  <a:rPr lang="en-US" altLang="zh-CN" sz="1200" dirty="0">
                    <a:solidFill>
                      <a:srgbClr val="0070C0"/>
                    </a:solidFill>
                    <a:latin typeface="微软雅黑" panose="020B0503020204020204" pitchFamily="34" charset="-122"/>
                    <a:ea typeface="微软雅黑" panose="020B0503020204020204" pitchFamily="34" charset="-122"/>
                  </a:rPr>
                  <a:t>xxx</a:t>
                </a:r>
                <a:r>
                  <a:rPr lang="zh-CN" altLang="en-US" sz="1200" dirty="0">
                    <a:solidFill>
                      <a:srgbClr val="0070C0"/>
                    </a:solidFill>
                    <a:latin typeface="微软雅黑" panose="020B0503020204020204" pitchFamily="34" charset="-122"/>
                    <a:ea typeface="微软雅黑" panose="020B0503020204020204" pitchFamily="34" charset="-122"/>
                  </a:rPr>
                  <a:t>。其中，</a:t>
                </a:r>
                <a:r>
                  <a:rPr lang="en-US" altLang="zh-CN" sz="1200" dirty="0" err="1">
                    <a:solidFill>
                      <a:srgbClr val="0070C0"/>
                    </a:solidFill>
                    <a:latin typeface="微软雅黑" panose="020B0503020204020204" pitchFamily="34" charset="-122"/>
                    <a:ea typeface="微软雅黑" panose="020B0503020204020204" pitchFamily="34" charset="-122"/>
                  </a:rPr>
                  <a:t>gθ</a:t>
                </a:r>
                <a:r>
                  <a:rPr lang="zh-CN" altLang="en-US" sz="1200" dirty="0">
                    <a:solidFill>
                      <a:srgbClr val="0070C0"/>
                    </a:solidFill>
                    <a:latin typeface="微软雅黑" panose="020B0503020204020204" pitchFamily="34" charset="-122"/>
                    <a:ea typeface="微软雅黑" panose="020B0503020204020204" pitchFamily="34" charset="-122"/>
                  </a:rPr>
                  <a:t>是卷积核，</a:t>
                </a:r>
                <a:r>
                  <a:rPr lang="en-US" altLang="zh-CN" sz="1200" b="1" i="0" dirty="0" err="1">
                    <a:solidFill>
                      <a:srgbClr val="0070C0"/>
                    </a:solidFill>
                    <a:latin typeface="微软雅黑" panose="020B0503020204020204" pitchFamily="34" charset="-122"/>
                    <a:ea typeface="微软雅黑" panose="020B0503020204020204" pitchFamily="34" charset="-122"/>
                  </a:rPr>
                  <a:t>Ugθ</a:t>
                </a:r>
                <a14:m>
                  <m:oMath xmlns:m="http://schemas.openxmlformats.org/officeDocument/2006/math">
                    <m:r>
                      <m:rPr>
                        <m:nor/>
                      </m:rPr>
                      <a:rPr lang="en-US" altLang="zh-CN" sz="1200" b="1" i="0" dirty="0" smtClean="0"/>
                      <m:t>U</m:t>
                    </m:r>
                    <m:r>
                      <m:rPr>
                        <m:nor/>
                      </m:rPr>
                      <a:rPr lang="en-US" altLang="zh-CN" sz="1200" b="1" i="0" baseline="30000" dirty="0" smtClean="0"/>
                      <m:t>T</m:t>
                    </m:r>
                  </m:oMath>
                </a14:m>
                <a:r>
                  <a:rPr lang="zh-CN" altLang="en-US" sz="1200" b="1" i="0" dirty="0">
                    <a:solidFill>
                      <a:srgbClr val="0070C0"/>
                    </a:solidFill>
                    <a:latin typeface="微软雅黑" panose="020B0503020204020204" pitchFamily="34" charset="-122"/>
                    <a:ea typeface="微软雅黑" panose="020B0503020204020204" pitchFamily="34" charset="-122"/>
                  </a:rPr>
                  <a:t>的运算结果为卷积运算矩阵</a:t>
                </a:r>
                <a:endParaRPr lang="en-US" altLang="zh-CN" sz="1200" b="1" i="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i="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小西格玛</a:t>
                </a:r>
                <a14:m>
                  <m:oMath xmlns:m="http://schemas.openxmlformats.org/officeDocument/2006/math">
                    <m:r>
                      <a:rPr lang="zh-CN" altLang="en-US" sz="1200" i="1" smtClean="0">
                        <a:solidFill>
                          <a:srgbClr val="0070C0"/>
                        </a:solidFill>
                        <a:latin typeface="Cambria Math" panose="02040503050406030204" pitchFamily="18" charset="0"/>
                        <a:ea typeface="微软雅黑" panose="020B0503020204020204" pitchFamily="34" charset="-122"/>
                      </a:rPr>
                      <m:t>𝜎</m:t>
                    </m:r>
                    <m:r>
                      <a:rPr lang="zh-CN" altLang="en-US" sz="1200" i="1" smtClean="0">
                        <a:solidFill>
                          <a:srgbClr val="0070C0"/>
                        </a:solidFill>
                        <a:latin typeface="Cambria Math" panose="02040503050406030204" pitchFamily="18" charset="0"/>
                        <a:ea typeface="微软雅黑" panose="020B0503020204020204" pitchFamily="34" charset="-122"/>
                      </a:rPr>
                      <m:t>代表</m:t>
                    </m:r>
                  </m:oMath>
                </a14:m>
                <a:r>
                  <a:rPr lang="zh-CN" altLang="en-US" sz="1200" i="0" dirty="0">
                    <a:solidFill>
                      <a:srgbClr val="0070C0"/>
                    </a:solidFill>
                    <a:latin typeface="微软雅黑" panose="020B0503020204020204" pitchFamily="34" charset="-122"/>
                    <a:ea typeface="微软雅黑" panose="020B0503020204020204" pitchFamily="34" charset="-122"/>
                  </a:rPr>
                  <a:t>激活函数。</a:t>
                </a:r>
                <a:r>
                  <a:rPr lang="el-GR" altLang="zh-CN" sz="1200" dirty="0">
                    <a:solidFill>
                      <a:srgbClr val="0070C0"/>
                    </a:solidFill>
                    <a:latin typeface="微软雅黑" panose="020B0503020204020204" pitchFamily="34" charset="-122"/>
                    <a:ea typeface="微软雅黑" panose="020B0503020204020204" pitchFamily="34" charset="-122"/>
                  </a:rPr>
                  <a:t>Θ</a:t>
                </a:r>
                <a:r>
                  <a:rPr lang="en-US" altLang="zh-CN" sz="1200" dirty="0">
                    <a:solidFill>
                      <a:srgbClr val="0070C0"/>
                    </a:solidFill>
                    <a:latin typeface="微软雅黑" panose="020B0503020204020204" pitchFamily="34" charset="-122"/>
                    <a:ea typeface="微软雅黑" panose="020B0503020204020204" pitchFamily="34" charset="-122"/>
                  </a:rPr>
                  <a:t>1</a:t>
                </a:r>
                <a:r>
                  <a:rPr lang="zh-CN" altLang="en-US" sz="1200" dirty="0">
                    <a:solidFill>
                      <a:srgbClr val="0070C0"/>
                    </a:solidFill>
                    <a:latin typeface="微软雅黑" panose="020B0503020204020204" pitchFamily="34" charset="-122"/>
                    <a:ea typeface="微软雅黑" panose="020B0503020204020204" pitchFamily="34" charset="-122"/>
                  </a:rPr>
                  <a:t>，</a:t>
                </a:r>
                <a:r>
                  <a:rPr lang="en-US" altLang="zh-CN" sz="1200" dirty="0">
                    <a:solidFill>
                      <a:srgbClr val="0070C0"/>
                    </a:solidFill>
                    <a:latin typeface="微软雅黑" panose="020B0503020204020204" pitchFamily="34" charset="-122"/>
                    <a:ea typeface="微软雅黑" panose="020B0503020204020204" pitchFamily="34" charset="-122"/>
                  </a:rPr>
                  <a:t>θ2</a:t>
                </a:r>
                <a:r>
                  <a:rPr lang="zh-CN" altLang="en-US" sz="1200" dirty="0">
                    <a:solidFill>
                      <a:srgbClr val="0070C0"/>
                    </a:solidFill>
                    <a:latin typeface="微软雅黑" panose="020B0503020204020204" pitchFamily="34" charset="-122"/>
                    <a:ea typeface="微软雅黑" panose="020B0503020204020204" pitchFamily="34" charset="-122"/>
                  </a:rPr>
                  <a:t>，</a:t>
                </a:r>
                <a:r>
                  <a:rPr lang="en-US" altLang="zh-CN" sz="1200" dirty="0">
                    <a:solidFill>
                      <a:srgbClr val="0070C0"/>
                    </a:solidFill>
                    <a:latin typeface="微软雅黑" panose="020B0503020204020204" pitchFamily="34" charset="-122"/>
                    <a:ea typeface="微软雅黑" panose="020B0503020204020204" pitchFamily="34" charset="-122"/>
                  </a:rPr>
                  <a:t>…</a:t>
                </a:r>
                <a:r>
                  <a:rPr lang="zh-CN" altLang="en-US" sz="1200" dirty="0">
                    <a:solidFill>
                      <a:srgbClr val="0070C0"/>
                    </a:solidFill>
                    <a:latin typeface="微软雅黑" panose="020B0503020204020204" pitchFamily="34" charset="-122"/>
                    <a:ea typeface="微软雅黑" panose="020B0503020204020204" pitchFamily="34" charset="-122"/>
                  </a:rPr>
                  <a:t>，</a:t>
                </a:r>
                <a:r>
                  <a:rPr lang="en-US" altLang="zh-CN" sz="1200" dirty="0" err="1">
                    <a:solidFill>
                      <a:srgbClr val="0070C0"/>
                    </a:solidFill>
                    <a:latin typeface="微软雅黑" panose="020B0503020204020204" pitchFamily="34" charset="-122"/>
                    <a:ea typeface="微软雅黑" panose="020B0503020204020204" pitchFamily="34" charset="-122"/>
                  </a:rPr>
                  <a:t>θn</a:t>
                </a:r>
                <a:r>
                  <a:rPr lang="zh-CN" altLang="en-US" sz="1200" dirty="0">
                    <a:solidFill>
                      <a:srgbClr val="0070C0"/>
                    </a:solidFill>
                    <a:latin typeface="微软雅黑" panose="020B0503020204020204" pitchFamily="34" charset="-122"/>
                    <a:ea typeface="微软雅黑" panose="020B0503020204020204" pitchFamily="34" charset="-122"/>
                  </a:rPr>
                  <a:t>就是神经网络中的任意参数，通过初始化赋值然后利用误差反向传播进行训练得到。</a:t>
                </a:r>
                <a:r>
                  <a:rPr lang="en-US" altLang="zh-CN" sz="1200" dirty="0">
                    <a:solidFill>
                      <a:srgbClr val="0070C0"/>
                    </a:solidFill>
                    <a:latin typeface="微软雅黑" panose="020B0503020204020204" pitchFamily="34" charset="-122"/>
                    <a:ea typeface="微软雅黑" panose="020B0503020204020204" pitchFamily="34" charset="-122"/>
                  </a:rPr>
                  <a:t>x</a:t>
                </a:r>
                <a:r>
                  <a:rPr lang="zh-CN" altLang="en-US" sz="1200" dirty="0">
                    <a:solidFill>
                      <a:srgbClr val="0070C0"/>
                    </a:solidFill>
                    <a:latin typeface="微软雅黑" panose="020B0503020204020204" pitchFamily="34" charset="-122"/>
                    <a:ea typeface="微软雅黑" panose="020B0503020204020204" pitchFamily="34" charset="-122"/>
                  </a:rPr>
                  <a:t>就是</a:t>
                </a:r>
                <a:r>
                  <a:rPr lang="en-US" altLang="zh-CN" sz="1200" dirty="0">
                    <a:solidFill>
                      <a:srgbClr val="0070C0"/>
                    </a:solidFill>
                    <a:latin typeface="微软雅黑" panose="020B0503020204020204" pitchFamily="34" charset="-122"/>
                    <a:ea typeface="微软雅黑" panose="020B0503020204020204" pitchFamily="34" charset="-122"/>
                  </a:rPr>
                  <a:t>graph</a:t>
                </a:r>
                <a:r>
                  <a:rPr lang="zh-CN" altLang="en-US" sz="1200" dirty="0">
                    <a:solidFill>
                      <a:srgbClr val="0070C0"/>
                    </a:solidFill>
                    <a:latin typeface="微软雅黑" panose="020B0503020204020204" pitchFamily="34" charset="-122"/>
                    <a:ea typeface="微软雅黑" panose="020B0503020204020204" pitchFamily="34" charset="-122"/>
                  </a:rPr>
                  <a:t>上对应于每个顶点的</a:t>
                </a:r>
                <a:r>
                  <a:rPr lang="en-US" altLang="zh-CN" sz="1200" dirty="0">
                    <a:solidFill>
                      <a:srgbClr val="0070C0"/>
                    </a:solidFill>
                    <a:latin typeface="微软雅黑" panose="020B0503020204020204" pitchFamily="34" charset="-122"/>
                    <a:ea typeface="微软雅黑" panose="020B0503020204020204" pitchFamily="34" charset="-122"/>
                  </a:rPr>
                  <a:t>feature vector</a:t>
                </a:r>
                <a:r>
                  <a:rPr lang="zh-CN" altLang="en-US" sz="1200" dirty="0">
                    <a:solidFill>
                      <a:srgbClr val="0070C0"/>
                    </a:solidFill>
                    <a:latin typeface="微软雅黑" panose="020B0503020204020204" pitchFamily="34" charset="-122"/>
                    <a:ea typeface="微软雅黑" panose="020B0503020204020204" pitchFamily="34" charset="-122"/>
                  </a:rPr>
                  <a:t>（输入数据集）</a:t>
                </a:r>
                <a:endParaRPr lang="en-US" altLang="zh-CN" sz="1200" i="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第一代</a:t>
                </a:r>
                <a:r>
                  <a:rPr lang="en-US" altLang="zh-CN" sz="1200" dirty="0">
                    <a:solidFill>
                      <a:srgbClr val="0070C0"/>
                    </a:solidFill>
                    <a:latin typeface="微软雅黑" panose="020B0503020204020204" pitchFamily="34" charset="-122"/>
                    <a:ea typeface="微软雅黑" panose="020B0503020204020204" pitchFamily="34" charset="-122"/>
                  </a:rPr>
                  <a:t>GCN</a:t>
                </a:r>
                <a:r>
                  <a:rPr lang="zh-CN" altLang="en-US" sz="1200" dirty="0">
                    <a:solidFill>
                      <a:srgbClr val="0070C0"/>
                    </a:solidFill>
                    <a:latin typeface="微软雅黑" panose="020B0503020204020204" pitchFamily="34" charset="-122"/>
                    <a:ea typeface="微软雅黑" panose="020B0503020204020204" pitchFamily="34" charset="-122"/>
                  </a:rPr>
                  <a:t>存在一些弊端：</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solidFill>
                      <a:srgbClr val="0070C0"/>
                    </a:solidFill>
                    <a:latin typeface="微软雅黑" panose="020B0503020204020204" pitchFamily="34" charset="-122"/>
                    <a:ea typeface="微软雅黑" panose="020B0503020204020204" pitchFamily="34" charset="-122"/>
                  </a:rPr>
                  <a:t>1</a:t>
                </a:r>
                <a:r>
                  <a:rPr lang="zh-CN" altLang="en-US" sz="1200" dirty="0">
                    <a:solidFill>
                      <a:srgbClr val="0070C0"/>
                    </a:solidFill>
                    <a:latin typeface="微软雅黑" panose="020B0503020204020204" pitchFamily="34" charset="-122"/>
                    <a:ea typeface="微软雅黑" panose="020B0503020204020204" pitchFamily="34" charset="-122"/>
                  </a:rPr>
                  <a:t>）每一次前向传播都要计算</a:t>
                </a:r>
                <a:r>
                  <a:rPr lang="en-US" altLang="zh-CN" sz="1200" b="1" i="0" dirty="0">
                    <a:solidFill>
                      <a:srgbClr val="0070C0"/>
                    </a:solidFill>
                    <a:latin typeface="微软雅黑" panose="020B0503020204020204" pitchFamily="34" charset="-122"/>
                    <a:ea typeface="微软雅黑" panose="020B0503020204020204" pitchFamily="34" charset="-122"/>
                  </a:rPr>
                  <a:t>Ugθ</a:t>
                </a:r>
                <a14:m>
                  <m:oMath xmlns:m="http://schemas.openxmlformats.org/officeDocument/2006/math">
                    <m:r>
                      <m:rPr>
                        <m:nor/>
                      </m:rPr>
                      <a:rPr lang="en-US" altLang="zh-CN" sz="1200" b="1" i="0" dirty="0" smtClean="0"/>
                      <m:t>U</m:t>
                    </m:r>
                    <m:r>
                      <m:rPr>
                        <m:nor/>
                      </m:rPr>
                      <a:rPr lang="en-US" altLang="zh-CN" sz="1200" b="1" i="0" baseline="30000" dirty="0" smtClean="0"/>
                      <m:t>T</m:t>
                    </m:r>
                  </m:oMath>
                </a14:m>
                <a:r>
                  <a:rPr lang="zh-CN" altLang="en-US" sz="1200" dirty="0">
                    <a:solidFill>
                      <a:srgbClr val="0070C0"/>
                    </a:solidFill>
                    <a:latin typeface="微软雅黑" panose="020B0503020204020204" pitchFamily="34" charset="-122"/>
                    <a:ea typeface="微软雅黑" panose="020B0503020204020204" pitchFamily="34" charset="-122"/>
                  </a:rPr>
                  <a:t>，对于大规模的</a:t>
                </a:r>
                <a:r>
                  <a:rPr lang="en-US" altLang="zh-CN" sz="1200" dirty="0">
                    <a:solidFill>
                      <a:srgbClr val="0070C0"/>
                    </a:solidFill>
                    <a:latin typeface="微软雅黑" panose="020B0503020204020204" pitchFamily="34" charset="-122"/>
                    <a:ea typeface="微软雅黑" panose="020B0503020204020204" pitchFamily="34" charset="-122"/>
                  </a:rPr>
                  <a:t>graph</a:t>
                </a:r>
                <a:r>
                  <a:rPr lang="zh-CN" altLang="en-US" sz="1200" dirty="0">
                    <a:solidFill>
                      <a:srgbClr val="0070C0"/>
                    </a:solidFill>
                    <a:latin typeface="微软雅黑" panose="020B0503020204020204" pitchFamily="34" charset="-122"/>
                    <a:ea typeface="微软雅黑" panose="020B0503020204020204" pitchFamily="34" charset="-122"/>
                  </a:rPr>
                  <a:t>计算代价很高，计算复杂度为</a:t>
                </a:r>
                <a:r>
                  <a:rPr lang="en-US" altLang="zh-CN" sz="1200" dirty="0">
                    <a:solidFill>
                      <a:srgbClr val="0070C0"/>
                    </a:solidFill>
                    <a:latin typeface="微软雅黑" panose="020B0503020204020204" pitchFamily="34" charset="-122"/>
                    <a:ea typeface="微软雅黑" panose="020B0503020204020204" pitchFamily="34" charset="-122"/>
                  </a:rPr>
                  <a:t>O(n</a:t>
                </a:r>
                <a:r>
                  <a:rPr lang="en-US" altLang="zh-CN" sz="1200" baseline="30000" dirty="0">
                    <a:solidFill>
                      <a:srgbClr val="0070C0"/>
                    </a:solidFill>
                    <a:latin typeface="微软雅黑" panose="020B0503020204020204" pitchFamily="34" charset="-122"/>
                    <a:ea typeface="微软雅黑" panose="020B0503020204020204" pitchFamily="34" charset="-122"/>
                  </a:rPr>
                  <a:t>3</a:t>
                </a:r>
                <a:r>
                  <a:rPr lang="en-US" altLang="zh-CN" sz="1200" dirty="0">
                    <a:solidFill>
                      <a:srgbClr val="0070C0"/>
                    </a:solidFill>
                    <a:latin typeface="微软雅黑" panose="020B0503020204020204" pitchFamily="34" charset="-122"/>
                    <a:ea typeface="微软雅黑" panose="020B0503020204020204" pitchFamily="34" charset="-122"/>
                  </a:rPr>
                  <a:t>)</a:t>
                </a:r>
                <a:r>
                  <a:rPr lang="zh-CN" altLang="en-US" sz="1200" dirty="0">
                    <a:solidFill>
                      <a:srgbClr val="0070C0"/>
                    </a:solidFill>
                    <a:latin typeface="微软雅黑" panose="020B0503020204020204" pitchFamily="34" charset="-122"/>
                    <a:ea typeface="微软雅黑" panose="020B0503020204020204" pitchFamily="34" charset="-122"/>
                  </a:rPr>
                  <a:t>；</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solidFill>
                      <a:srgbClr val="0070C0"/>
                    </a:solidFill>
                    <a:latin typeface="微软雅黑" panose="020B0503020204020204" pitchFamily="34" charset="-122"/>
                    <a:ea typeface="微软雅黑" panose="020B0503020204020204" pitchFamily="34" charset="-122"/>
                  </a:rPr>
                  <a:t>2</a:t>
                </a:r>
                <a:r>
                  <a:rPr lang="zh-CN" altLang="en-US" sz="1200" dirty="0">
                    <a:solidFill>
                      <a:srgbClr val="0070C0"/>
                    </a:solidFill>
                    <a:latin typeface="微软雅黑" panose="020B0503020204020204" pitchFamily="34" charset="-122"/>
                    <a:ea typeface="微软雅黑" panose="020B0503020204020204" pitchFamily="34" charset="-122"/>
                  </a:rPr>
                  <a:t>）卷积运算是全局的，没有类似</a:t>
                </a:r>
                <a:r>
                  <a:rPr lang="en-US" altLang="zh-CN" sz="1200" dirty="0">
                    <a:solidFill>
                      <a:srgbClr val="0070C0"/>
                    </a:solidFill>
                    <a:latin typeface="微软雅黑" panose="020B0503020204020204" pitchFamily="34" charset="-122"/>
                    <a:ea typeface="微软雅黑" panose="020B0503020204020204" pitchFamily="34" charset="-122"/>
                  </a:rPr>
                  <a:t>CNN</a:t>
                </a:r>
                <a:r>
                  <a:rPr lang="zh-CN" altLang="en-US" sz="1200" dirty="0">
                    <a:solidFill>
                      <a:srgbClr val="0070C0"/>
                    </a:solidFill>
                    <a:latin typeface="微软雅黑" panose="020B0503020204020204" pitchFamily="34" charset="-122"/>
                    <a:ea typeface="微软雅黑" panose="020B0503020204020204" pitchFamily="34" charset="-122"/>
                  </a:rPr>
                  <a:t>的感受野，没有抓取与</a:t>
                </a:r>
                <a:r>
                  <a:rPr lang="en-US" altLang="zh-CN" sz="1200" dirty="0">
                    <a:solidFill>
                      <a:srgbClr val="0070C0"/>
                    </a:solidFill>
                    <a:latin typeface="微软雅黑" panose="020B0503020204020204" pitchFamily="34" charset="-122"/>
                    <a:ea typeface="微软雅黑" panose="020B0503020204020204" pitchFamily="34" charset="-122"/>
                  </a:rPr>
                  <a:t>spatial localization</a:t>
                </a:r>
                <a:r>
                  <a:rPr lang="zh-CN" altLang="en-US" sz="1200" dirty="0">
                    <a:solidFill>
                      <a:srgbClr val="0070C0"/>
                    </a:solidFill>
                    <a:latin typeface="微软雅黑" panose="020B0503020204020204" pitchFamily="34" charset="-122"/>
                    <a:ea typeface="微软雅黑" panose="020B0503020204020204" pitchFamily="34" charset="-122"/>
                  </a:rPr>
                  <a:t>相关隐含特征的能力；</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solidFill>
                      <a:srgbClr val="0070C0"/>
                    </a:solidFill>
                    <a:latin typeface="微软雅黑" panose="020B0503020204020204" pitchFamily="34" charset="-122"/>
                    <a:ea typeface="微软雅黑" panose="020B0503020204020204" pitchFamily="34" charset="-122"/>
                  </a:rPr>
                  <a:t>3</a:t>
                </a:r>
                <a:r>
                  <a:rPr lang="zh-CN" altLang="en-US" sz="1200" dirty="0">
                    <a:solidFill>
                      <a:srgbClr val="0070C0"/>
                    </a:solidFill>
                    <a:latin typeface="微软雅黑" panose="020B0503020204020204" pitchFamily="34" charset="-122"/>
                    <a:ea typeface="微软雅黑" panose="020B0503020204020204" pitchFamily="34" charset="-122"/>
                  </a:rPr>
                  <a:t>）卷积核需要的参数过多，需要</a:t>
                </a:r>
                <a:r>
                  <a:rPr lang="en-US" altLang="zh-CN" sz="1200" dirty="0">
                    <a:solidFill>
                      <a:srgbClr val="0070C0"/>
                    </a:solidFill>
                    <a:latin typeface="微软雅黑" panose="020B0503020204020204" pitchFamily="34" charset="-122"/>
                    <a:ea typeface="微软雅黑" panose="020B0503020204020204" pitchFamily="34" charset="-122"/>
                  </a:rPr>
                  <a:t>n</a:t>
                </a:r>
                <a:r>
                  <a:rPr lang="zh-CN" altLang="en-US" sz="1200" dirty="0">
                    <a:solidFill>
                      <a:srgbClr val="0070C0"/>
                    </a:solidFill>
                    <a:latin typeface="微软雅黑" panose="020B0503020204020204" pitchFamily="34" charset="-122"/>
                    <a:ea typeface="微软雅黑" panose="020B0503020204020204" pitchFamily="34" charset="-122"/>
                  </a:rPr>
                  <a:t>个</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由此出现第二代，第三代的</a:t>
                </a:r>
                <a:r>
                  <a:rPr lang="en-US" altLang="zh-CN" sz="1200" dirty="0">
                    <a:solidFill>
                      <a:srgbClr val="0070C0"/>
                    </a:solidFill>
                    <a:latin typeface="微软雅黑" panose="020B0503020204020204" pitchFamily="34" charset="-122"/>
                    <a:ea typeface="微软雅黑" panose="020B0503020204020204" pitchFamily="34" charset="-122"/>
                  </a:rPr>
                  <a:t>GCN</a:t>
                </a:r>
                <a:r>
                  <a:rPr lang="zh-CN" altLang="en-US" sz="1200" dirty="0">
                    <a:solidFill>
                      <a:srgbClr val="0070C0"/>
                    </a:solidFill>
                    <a:latin typeface="微软雅黑" panose="020B0503020204020204" pitchFamily="34" charset="-122"/>
                    <a:ea typeface="微软雅黑" panose="020B0503020204020204" pitchFamily="34" charset="-122"/>
                  </a:rPr>
                  <a:t>，本课程就不再介绍，有兴趣的同学以后查阅相关资料</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p:txBody>
          </p:sp>
        </mc:Choice>
        <mc:Fallback xmlns="">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solidFill>
                      <a:srgbClr val="0070C0"/>
                    </a:solidFill>
                    <a:latin typeface="微软雅黑" panose="020B0503020204020204" pitchFamily="34" charset="-122"/>
                    <a:ea typeface="微软雅黑" panose="020B0503020204020204" pitchFamily="34" charset="-122"/>
                  </a:rPr>
                  <a:t>Deep learning </a:t>
                </a:r>
                <a:r>
                  <a:rPr lang="zh-CN" altLang="en-US" sz="1200" dirty="0">
                    <a:solidFill>
                      <a:srgbClr val="0070C0"/>
                    </a:solidFill>
                    <a:latin typeface="微软雅黑" panose="020B0503020204020204" pitchFamily="34" charset="-122"/>
                    <a:ea typeface="微软雅黑" panose="020B0503020204020204" pitchFamily="34" charset="-122"/>
                  </a:rPr>
                  <a:t>中的</a:t>
                </a:r>
                <a:r>
                  <a:rPr lang="en-US" altLang="zh-CN" sz="1200" dirty="0">
                    <a:solidFill>
                      <a:srgbClr val="0070C0"/>
                    </a:solidFill>
                    <a:latin typeface="微软雅黑" panose="020B0503020204020204" pitchFamily="34" charset="-122"/>
                    <a:ea typeface="微软雅黑" panose="020B0503020204020204" pitchFamily="34" charset="-122"/>
                  </a:rPr>
                  <a:t>Graph Convolution</a:t>
                </a:r>
                <a:r>
                  <a:rPr lang="zh-CN" altLang="en-US" sz="1200" dirty="0">
                    <a:solidFill>
                      <a:srgbClr val="0070C0"/>
                    </a:solidFill>
                    <a:latin typeface="微软雅黑" panose="020B0503020204020204" pitchFamily="34" charset="-122"/>
                    <a:ea typeface="微软雅黑" panose="020B0503020204020204" pitchFamily="34" charset="-122"/>
                  </a:rPr>
                  <a:t>直观上与图信号</a:t>
                </a:r>
                <a:r>
                  <a:rPr lang="en-US" altLang="zh-CN" sz="1200" dirty="0">
                    <a:solidFill>
                      <a:srgbClr val="0070C0"/>
                    </a:solidFill>
                    <a:latin typeface="微软雅黑" panose="020B0503020204020204" pitchFamily="34" charset="-122"/>
                    <a:ea typeface="微软雅黑" panose="020B0503020204020204" pitchFamily="34" charset="-122"/>
                  </a:rPr>
                  <a:t>f</a:t>
                </a:r>
                <a:r>
                  <a:rPr lang="zh-CN" altLang="en-US" sz="1200" dirty="0">
                    <a:solidFill>
                      <a:srgbClr val="0070C0"/>
                    </a:solidFill>
                    <a:latin typeface="微软雅黑" panose="020B0503020204020204" pitchFamily="34" charset="-122"/>
                    <a:ea typeface="微软雅黑" panose="020B0503020204020204" pitchFamily="34" charset="-122"/>
                  </a:rPr>
                  <a:t>与卷积核</a:t>
                </a:r>
                <a:r>
                  <a:rPr lang="en-US" altLang="zh-CN" sz="1200" dirty="0">
                    <a:solidFill>
                      <a:srgbClr val="0070C0"/>
                    </a:solidFill>
                    <a:latin typeface="微软雅黑" panose="020B0503020204020204" pitchFamily="34" charset="-122"/>
                    <a:ea typeface="微软雅黑" panose="020B0503020204020204" pitchFamily="34" charset="-122"/>
                  </a:rPr>
                  <a:t>h</a:t>
                </a:r>
                <a:r>
                  <a:rPr lang="zh-CN" altLang="en-US" sz="1200" dirty="0">
                    <a:solidFill>
                      <a:srgbClr val="0070C0"/>
                    </a:solidFill>
                    <a:latin typeface="微软雅黑" panose="020B0503020204020204" pitchFamily="34" charset="-122"/>
                    <a:ea typeface="微软雅黑" panose="020B0503020204020204" pitchFamily="34" charset="-122"/>
                  </a:rPr>
                  <a:t>在图上的卷积计算公式有很大不同，但是万变不离其宗，该计算公式是本源。</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我们已经知道，本质上</a:t>
                </a:r>
                <a:r>
                  <a:rPr lang="en-US" altLang="zh-CN" sz="1200" dirty="0">
                    <a:solidFill>
                      <a:srgbClr val="0070C0"/>
                    </a:solidFill>
                    <a:latin typeface="微软雅黑" panose="020B0503020204020204" pitchFamily="34" charset="-122"/>
                    <a:ea typeface="微软雅黑" panose="020B0503020204020204" pitchFamily="34" charset="-122"/>
                  </a:rPr>
                  <a:t>Deep learning </a:t>
                </a:r>
                <a:r>
                  <a:rPr lang="zh-CN" altLang="en-US" sz="1200" dirty="0">
                    <a:solidFill>
                      <a:srgbClr val="0070C0"/>
                    </a:solidFill>
                    <a:latin typeface="微软雅黑" panose="020B0503020204020204" pitchFamily="34" charset="-122"/>
                    <a:ea typeface="微软雅黑" panose="020B0503020204020204" pitchFamily="34" charset="-122"/>
                  </a:rPr>
                  <a:t>中的</a:t>
                </a:r>
                <a:r>
                  <a:rPr lang="en-US" altLang="zh-CN" sz="1200" dirty="0">
                    <a:solidFill>
                      <a:srgbClr val="0070C0"/>
                    </a:solidFill>
                    <a:latin typeface="微软雅黑" panose="020B0503020204020204" pitchFamily="34" charset="-122"/>
                    <a:ea typeface="微软雅黑" panose="020B0503020204020204" pitchFamily="34" charset="-122"/>
                  </a:rPr>
                  <a:t>Convolution</a:t>
                </a:r>
                <a:r>
                  <a:rPr lang="zh-CN" altLang="en-US" sz="1200" dirty="0">
                    <a:solidFill>
                      <a:srgbClr val="0070C0"/>
                    </a:solidFill>
                    <a:latin typeface="微软雅黑" panose="020B0503020204020204" pitchFamily="34" charset="-122"/>
                    <a:ea typeface="微软雅黑" panose="020B0503020204020204" pitchFamily="34" charset="-122"/>
                  </a:rPr>
                  <a:t>就是要设计含有</a:t>
                </a:r>
                <a:r>
                  <a:rPr lang="en-US" altLang="zh-CN" sz="1200" dirty="0">
                    <a:solidFill>
                      <a:srgbClr val="0070C0"/>
                    </a:solidFill>
                    <a:latin typeface="微软雅黑" panose="020B0503020204020204" pitchFamily="34" charset="-122"/>
                    <a:ea typeface="微软雅黑" panose="020B0503020204020204" pitchFamily="34" charset="-122"/>
                  </a:rPr>
                  <a:t>trainable</a:t>
                </a:r>
                <a:r>
                  <a:rPr lang="zh-CN" altLang="en-US" sz="1200" dirty="0">
                    <a:solidFill>
                      <a:srgbClr val="0070C0"/>
                    </a:solidFill>
                    <a:latin typeface="微软雅黑" panose="020B0503020204020204" pitchFamily="34" charset="-122"/>
                    <a:ea typeface="微软雅黑" panose="020B0503020204020204" pitchFamily="34" charset="-122"/>
                  </a:rPr>
                  <a:t>共享参数的</a:t>
                </a:r>
                <a:r>
                  <a:rPr lang="en-US" altLang="zh-CN" sz="1200" dirty="0">
                    <a:solidFill>
                      <a:srgbClr val="0070C0"/>
                    </a:solidFill>
                    <a:latin typeface="微软雅黑" panose="020B0503020204020204" pitchFamily="34" charset="-122"/>
                    <a:ea typeface="微软雅黑" panose="020B0503020204020204" pitchFamily="34" charset="-122"/>
                  </a:rPr>
                  <a:t>kernel</a:t>
                </a:r>
                <a:r>
                  <a:rPr lang="zh-CN" altLang="en-US" sz="1200" dirty="0">
                    <a:solidFill>
                      <a:srgbClr val="0070C0"/>
                    </a:solidFill>
                    <a:latin typeface="微软雅黑" panose="020B0503020204020204" pitchFamily="34" charset="-122"/>
                    <a:ea typeface="微软雅黑" panose="020B0503020204020204" pitchFamily="34" charset="-122"/>
                  </a:rPr>
                  <a:t>。从这个计算公式，可以看出来，</a:t>
                </a:r>
                <a:r>
                  <a:rPr lang="en-US" altLang="zh-CN" sz="1200" dirty="0">
                    <a:solidFill>
                      <a:srgbClr val="0070C0"/>
                    </a:solidFill>
                    <a:latin typeface="微软雅黑" panose="020B0503020204020204" pitchFamily="34" charset="-122"/>
                    <a:ea typeface="微软雅黑" panose="020B0503020204020204" pitchFamily="34" charset="-122"/>
                  </a:rPr>
                  <a:t>Graph Convolutional</a:t>
                </a:r>
                <a:r>
                  <a:rPr lang="zh-CN" altLang="en-US" sz="1200" dirty="0">
                    <a:solidFill>
                      <a:srgbClr val="0070C0"/>
                    </a:solidFill>
                    <a:latin typeface="微软雅黑" panose="020B0503020204020204" pitchFamily="34" charset="-122"/>
                    <a:ea typeface="微软雅黑" panose="020B0503020204020204" pitchFamily="34" charset="-122"/>
                  </a:rPr>
                  <a:t>中卷积核的参数就是对角阵中的对角元</a:t>
                </a:r>
                <a:r>
                  <a:rPr lang="en-US" altLang="zh-CN" sz="1200" i="0" dirty="0">
                    <a:latin typeface="Cambria Math" panose="02040503050406030204" pitchFamily="18" charset="0"/>
                    <a:ea typeface="微软雅黑" panose="020B0503020204020204" pitchFamily="34" charset="-122"/>
                  </a:rPr>
                  <a:t>ℎ ̂(</a:t>
                </a:r>
                <a:r>
                  <a:rPr lang="zh-CN" altLang="en-US" sz="1200" i="0" dirty="0">
                    <a:latin typeface="Cambria Math" panose="02040503050406030204" pitchFamily="18" charset="0"/>
                    <a:ea typeface="微软雅黑" panose="020B0503020204020204" pitchFamily="34" charset="-122"/>
                  </a:rPr>
                  <a:t>𝜆</a:t>
                </a:r>
                <a:r>
                  <a:rPr lang="en-US" altLang="zh-CN" sz="1200" b="0" i="0" baseline="-25000" dirty="0">
                    <a:latin typeface="Cambria Math" panose="02040503050406030204" pitchFamily="18" charset="0"/>
                    <a:ea typeface="微软雅黑" panose="020B0503020204020204" pitchFamily="34" charset="-122"/>
                  </a:rPr>
                  <a:t>𝑙</a:t>
                </a:r>
                <a:r>
                  <a:rPr lang="en-US" altLang="zh-CN" sz="1200" i="0" dirty="0">
                    <a:latin typeface="Cambria Math" panose="02040503050406030204" pitchFamily="18" charset="0"/>
                    <a:ea typeface="微软雅黑" panose="020B0503020204020204" pitchFamily="34" charset="-122"/>
                  </a:rPr>
                  <a:t>)</a:t>
                </a:r>
                <a:r>
                  <a:rPr lang="zh-CN" altLang="en-US" sz="1200" dirty="0">
                    <a:solidFill>
                      <a:srgbClr val="0070C0"/>
                    </a:solidFill>
                    <a:latin typeface="微软雅黑" panose="020B0503020204020204" pitchFamily="34" charset="-122"/>
                    <a:ea typeface="微软雅黑" panose="020B0503020204020204" pitchFamily="34" charset="-122"/>
                  </a:rPr>
                  <a:t>。因此，第一代</a:t>
                </a:r>
                <a:r>
                  <a:rPr lang="en-US" altLang="zh-CN" sz="1200" dirty="0">
                    <a:solidFill>
                      <a:srgbClr val="0070C0"/>
                    </a:solidFill>
                    <a:latin typeface="微软雅黑" panose="020B0503020204020204" pitchFamily="34" charset="-122"/>
                    <a:ea typeface="微软雅黑" panose="020B0503020204020204" pitchFamily="34" charset="-122"/>
                  </a:rPr>
                  <a:t>GCN</a:t>
                </a:r>
                <a:r>
                  <a:rPr lang="zh-CN" altLang="en-US" sz="1200" dirty="0">
                    <a:solidFill>
                      <a:srgbClr val="0070C0"/>
                    </a:solidFill>
                    <a:latin typeface="微软雅黑" panose="020B0503020204020204" pitchFamily="34" charset="-122"/>
                    <a:ea typeface="微软雅黑" panose="020B0503020204020204" pitchFamily="34" charset="-122"/>
                  </a:rPr>
                  <a:t>，就是简单粗暴地把这个对角矩阵变成卷积核，也就是：</a:t>
                </a:r>
                <a:r>
                  <a:rPr lang="en-US" altLang="zh-CN" sz="1200" dirty="0">
                    <a:solidFill>
                      <a:srgbClr val="0070C0"/>
                    </a:solidFill>
                    <a:latin typeface="微软雅黑" panose="020B0503020204020204" pitchFamily="34" charset="-122"/>
                    <a:ea typeface="微软雅黑" panose="020B0503020204020204" pitchFamily="34" charset="-122"/>
                  </a:rPr>
                  <a:t>xxx</a:t>
                </a:r>
                <a:r>
                  <a:rPr lang="zh-CN" altLang="en-US" sz="1200" dirty="0">
                    <a:solidFill>
                      <a:srgbClr val="0070C0"/>
                    </a:solidFill>
                    <a:latin typeface="微软雅黑" panose="020B0503020204020204" pitchFamily="34" charset="-122"/>
                    <a:ea typeface="微软雅黑" panose="020B0503020204020204" pitchFamily="34" charset="-122"/>
                  </a:rPr>
                  <a:t>。其中，</a:t>
                </a:r>
                <a:r>
                  <a:rPr lang="en-US" altLang="zh-CN" sz="1200" dirty="0" err="1">
                    <a:solidFill>
                      <a:srgbClr val="0070C0"/>
                    </a:solidFill>
                    <a:latin typeface="微软雅黑" panose="020B0503020204020204" pitchFamily="34" charset="-122"/>
                    <a:ea typeface="微软雅黑" panose="020B0503020204020204" pitchFamily="34" charset="-122"/>
                  </a:rPr>
                  <a:t>gθ</a:t>
                </a:r>
                <a:r>
                  <a:rPr lang="zh-CN" altLang="en-US" sz="1200" dirty="0">
                    <a:solidFill>
                      <a:srgbClr val="0070C0"/>
                    </a:solidFill>
                    <a:latin typeface="微软雅黑" panose="020B0503020204020204" pitchFamily="34" charset="-122"/>
                    <a:ea typeface="微软雅黑" panose="020B0503020204020204" pitchFamily="34" charset="-122"/>
                  </a:rPr>
                  <a:t>是卷积核，</a:t>
                </a:r>
                <a:r>
                  <a:rPr lang="en-US" altLang="zh-CN" sz="1200" b="1" i="0" dirty="0" err="1">
                    <a:solidFill>
                      <a:srgbClr val="0070C0"/>
                    </a:solidFill>
                    <a:latin typeface="微软雅黑" panose="020B0503020204020204" pitchFamily="34" charset="-122"/>
                    <a:ea typeface="微软雅黑" panose="020B0503020204020204" pitchFamily="34" charset="-122"/>
                  </a:rPr>
                  <a:t>Ugθ</a:t>
                </a:r>
                <a:r>
                  <a:rPr lang="en-US" altLang="zh-CN" sz="1200" b="1" i="0" dirty="0">
                    <a:latin typeface="Cambria Math" panose="02040503050406030204" pitchFamily="18" charset="0"/>
                  </a:rPr>
                  <a:t>"U</a:t>
                </a:r>
                <a:r>
                  <a:rPr lang="en-US" altLang="zh-CN" sz="1200" b="1" i="0" baseline="30000" dirty="0">
                    <a:latin typeface="Cambria Math" panose="02040503050406030204" pitchFamily="18" charset="0"/>
                  </a:rPr>
                  <a:t>T</a:t>
                </a:r>
                <a:r>
                  <a:rPr lang="zh-CN" altLang="en-US" sz="1200" b="1" i="0" baseline="30000" dirty="0"/>
                  <a:t>"</a:t>
                </a:r>
                <a:r>
                  <a:rPr lang="zh-CN" altLang="en-US" sz="1200" b="1" i="0" dirty="0">
                    <a:solidFill>
                      <a:srgbClr val="0070C0"/>
                    </a:solidFill>
                    <a:latin typeface="微软雅黑" panose="020B0503020204020204" pitchFamily="34" charset="-122"/>
                    <a:ea typeface="微软雅黑" panose="020B0503020204020204" pitchFamily="34" charset="-122"/>
                  </a:rPr>
                  <a:t>的运算结果为卷积运算矩阵</a:t>
                </a:r>
                <a:endParaRPr lang="en-US" altLang="zh-CN" sz="1200" b="1" i="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i="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小西格玛</a:t>
                </a:r>
                <a:r>
                  <a:rPr lang="zh-CN" altLang="en-US" sz="1200" i="0">
                    <a:solidFill>
                      <a:srgbClr val="0070C0"/>
                    </a:solidFill>
                    <a:latin typeface="Cambria Math" panose="02040503050406030204" pitchFamily="18" charset="0"/>
                    <a:ea typeface="微软雅黑" panose="020B0503020204020204" pitchFamily="34" charset="-122"/>
                  </a:rPr>
                  <a:t>𝜎代表</a:t>
                </a:r>
                <a:r>
                  <a:rPr lang="zh-CN" altLang="en-US" sz="1200" i="0" dirty="0">
                    <a:solidFill>
                      <a:srgbClr val="0070C0"/>
                    </a:solidFill>
                    <a:latin typeface="微软雅黑" panose="020B0503020204020204" pitchFamily="34" charset="-122"/>
                    <a:ea typeface="微软雅黑" panose="020B0503020204020204" pitchFamily="34" charset="-122"/>
                  </a:rPr>
                  <a:t>激活函数。</a:t>
                </a:r>
                <a:r>
                  <a:rPr lang="el-GR" altLang="zh-CN" sz="1200" dirty="0">
                    <a:solidFill>
                      <a:srgbClr val="0070C0"/>
                    </a:solidFill>
                    <a:latin typeface="微软雅黑" panose="020B0503020204020204" pitchFamily="34" charset="-122"/>
                    <a:ea typeface="微软雅黑" panose="020B0503020204020204" pitchFamily="34" charset="-122"/>
                  </a:rPr>
                  <a:t>Θ</a:t>
                </a:r>
                <a:r>
                  <a:rPr lang="en-US" altLang="zh-CN" sz="1200" dirty="0">
                    <a:solidFill>
                      <a:srgbClr val="0070C0"/>
                    </a:solidFill>
                    <a:latin typeface="微软雅黑" panose="020B0503020204020204" pitchFamily="34" charset="-122"/>
                    <a:ea typeface="微软雅黑" panose="020B0503020204020204" pitchFamily="34" charset="-122"/>
                  </a:rPr>
                  <a:t>1</a:t>
                </a:r>
                <a:r>
                  <a:rPr lang="zh-CN" altLang="en-US" sz="1200" dirty="0">
                    <a:solidFill>
                      <a:srgbClr val="0070C0"/>
                    </a:solidFill>
                    <a:latin typeface="微软雅黑" panose="020B0503020204020204" pitchFamily="34" charset="-122"/>
                    <a:ea typeface="微软雅黑" panose="020B0503020204020204" pitchFamily="34" charset="-122"/>
                  </a:rPr>
                  <a:t>，</a:t>
                </a:r>
                <a:r>
                  <a:rPr lang="en-US" altLang="zh-CN" sz="1200" dirty="0">
                    <a:solidFill>
                      <a:srgbClr val="0070C0"/>
                    </a:solidFill>
                    <a:latin typeface="微软雅黑" panose="020B0503020204020204" pitchFamily="34" charset="-122"/>
                    <a:ea typeface="微软雅黑" panose="020B0503020204020204" pitchFamily="34" charset="-122"/>
                  </a:rPr>
                  <a:t>θ2</a:t>
                </a:r>
                <a:r>
                  <a:rPr lang="zh-CN" altLang="en-US" sz="1200" dirty="0">
                    <a:solidFill>
                      <a:srgbClr val="0070C0"/>
                    </a:solidFill>
                    <a:latin typeface="微软雅黑" panose="020B0503020204020204" pitchFamily="34" charset="-122"/>
                    <a:ea typeface="微软雅黑" panose="020B0503020204020204" pitchFamily="34" charset="-122"/>
                  </a:rPr>
                  <a:t>，</a:t>
                </a:r>
                <a:r>
                  <a:rPr lang="en-US" altLang="zh-CN" sz="1200" dirty="0">
                    <a:solidFill>
                      <a:srgbClr val="0070C0"/>
                    </a:solidFill>
                    <a:latin typeface="微软雅黑" panose="020B0503020204020204" pitchFamily="34" charset="-122"/>
                    <a:ea typeface="微软雅黑" panose="020B0503020204020204" pitchFamily="34" charset="-122"/>
                  </a:rPr>
                  <a:t>…</a:t>
                </a:r>
                <a:r>
                  <a:rPr lang="zh-CN" altLang="en-US" sz="1200" dirty="0">
                    <a:solidFill>
                      <a:srgbClr val="0070C0"/>
                    </a:solidFill>
                    <a:latin typeface="微软雅黑" panose="020B0503020204020204" pitchFamily="34" charset="-122"/>
                    <a:ea typeface="微软雅黑" panose="020B0503020204020204" pitchFamily="34" charset="-122"/>
                  </a:rPr>
                  <a:t>，</a:t>
                </a:r>
                <a:r>
                  <a:rPr lang="en-US" altLang="zh-CN" sz="1200" dirty="0" err="1">
                    <a:solidFill>
                      <a:srgbClr val="0070C0"/>
                    </a:solidFill>
                    <a:latin typeface="微软雅黑" panose="020B0503020204020204" pitchFamily="34" charset="-122"/>
                    <a:ea typeface="微软雅黑" panose="020B0503020204020204" pitchFamily="34" charset="-122"/>
                  </a:rPr>
                  <a:t>θn</a:t>
                </a:r>
                <a:r>
                  <a:rPr lang="zh-CN" altLang="en-US" sz="1200" dirty="0">
                    <a:solidFill>
                      <a:srgbClr val="0070C0"/>
                    </a:solidFill>
                    <a:latin typeface="微软雅黑" panose="020B0503020204020204" pitchFamily="34" charset="-122"/>
                    <a:ea typeface="微软雅黑" panose="020B0503020204020204" pitchFamily="34" charset="-122"/>
                  </a:rPr>
                  <a:t>就是神经网络中的任意参数，通过初始化赋值然后利用误差反向传播进行训练得到。</a:t>
                </a:r>
                <a:r>
                  <a:rPr lang="en-US" altLang="zh-CN" sz="1200" dirty="0">
                    <a:solidFill>
                      <a:srgbClr val="0070C0"/>
                    </a:solidFill>
                    <a:latin typeface="微软雅黑" panose="020B0503020204020204" pitchFamily="34" charset="-122"/>
                    <a:ea typeface="微软雅黑" panose="020B0503020204020204" pitchFamily="34" charset="-122"/>
                  </a:rPr>
                  <a:t>x</a:t>
                </a:r>
                <a:r>
                  <a:rPr lang="zh-CN" altLang="en-US" sz="1200" dirty="0">
                    <a:solidFill>
                      <a:srgbClr val="0070C0"/>
                    </a:solidFill>
                    <a:latin typeface="微软雅黑" panose="020B0503020204020204" pitchFamily="34" charset="-122"/>
                    <a:ea typeface="微软雅黑" panose="020B0503020204020204" pitchFamily="34" charset="-122"/>
                  </a:rPr>
                  <a:t>就是</a:t>
                </a:r>
                <a:r>
                  <a:rPr lang="en-US" altLang="zh-CN" sz="1200" dirty="0">
                    <a:solidFill>
                      <a:srgbClr val="0070C0"/>
                    </a:solidFill>
                    <a:latin typeface="微软雅黑" panose="020B0503020204020204" pitchFamily="34" charset="-122"/>
                    <a:ea typeface="微软雅黑" panose="020B0503020204020204" pitchFamily="34" charset="-122"/>
                  </a:rPr>
                  <a:t>graph</a:t>
                </a:r>
                <a:r>
                  <a:rPr lang="zh-CN" altLang="en-US" sz="1200" dirty="0">
                    <a:solidFill>
                      <a:srgbClr val="0070C0"/>
                    </a:solidFill>
                    <a:latin typeface="微软雅黑" panose="020B0503020204020204" pitchFamily="34" charset="-122"/>
                    <a:ea typeface="微软雅黑" panose="020B0503020204020204" pitchFamily="34" charset="-122"/>
                  </a:rPr>
                  <a:t>上对应于每个顶点的</a:t>
                </a:r>
                <a:r>
                  <a:rPr lang="en-US" altLang="zh-CN" sz="1200" dirty="0">
                    <a:solidFill>
                      <a:srgbClr val="0070C0"/>
                    </a:solidFill>
                    <a:latin typeface="微软雅黑" panose="020B0503020204020204" pitchFamily="34" charset="-122"/>
                    <a:ea typeface="微软雅黑" panose="020B0503020204020204" pitchFamily="34" charset="-122"/>
                  </a:rPr>
                  <a:t>feature vector</a:t>
                </a:r>
                <a:r>
                  <a:rPr lang="zh-CN" altLang="en-US" sz="1200" dirty="0">
                    <a:solidFill>
                      <a:srgbClr val="0070C0"/>
                    </a:solidFill>
                    <a:latin typeface="微软雅黑" panose="020B0503020204020204" pitchFamily="34" charset="-122"/>
                    <a:ea typeface="微软雅黑" panose="020B0503020204020204" pitchFamily="34" charset="-122"/>
                  </a:rPr>
                  <a:t>（输入数据集）</a:t>
                </a:r>
                <a:endParaRPr lang="en-US" altLang="zh-CN" sz="1200" i="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第一代</a:t>
                </a:r>
                <a:r>
                  <a:rPr lang="en-US" altLang="zh-CN" sz="1200" dirty="0">
                    <a:solidFill>
                      <a:srgbClr val="0070C0"/>
                    </a:solidFill>
                    <a:latin typeface="微软雅黑" panose="020B0503020204020204" pitchFamily="34" charset="-122"/>
                    <a:ea typeface="微软雅黑" panose="020B0503020204020204" pitchFamily="34" charset="-122"/>
                  </a:rPr>
                  <a:t>GCN</a:t>
                </a:r>
                <a:r>
                  <a:rPr lang="zh-CN" altLang="en-US" sz="1200" dirty="0">
                    <a:solidFill>
                      <a:srgbClr val="0070C0"/>
                    </a:solidFill>
                    <a:latin typeface="微软雅黑" panose="020B0503020204020204" pitchFamily="34" charset="-122"/>
                    <a:ea typeface="微软雅黑" panose="020B0503020204020204" pitchFamily="34" charset="-122"/>
                  </a:rPr>
                  <a:t>存在一些弊端：</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solidFill>
                      <a:srgbClr val="0070C0"/>
                    </a:solidFill>
                    <a:latin typeface="微软雅黑" panose="020B0503020204020204" pitchFamily="34" charset="-122"/>
                    <a:ea typeface="微软雅黑" panose="020B0503020204020204" pitchFamily="34" charset="-122"/>
                  </a:rPr>
                  <a:t>1</a:t>
                </a:r>
                <a:r>
                  <a:rPr lang="zh-CN" altLang="en-US" sz="1200" dirty="0">
                    <a:solidFill>
                      <a:srgbClr val="0070C0"/>
                    </a:solidFill>
                    <a:latin typeface="微软雅黑" panose="020B0503020204020204" pitchFamily="34" charset="-122"/>
                    <a:ea typeface="微软雅黑" panose="020B0503020204020204" pitchFamily="34" charset="-122"/>
                  </a:rPr>
                  <a:t>）每一次前向传播都要计算</a:t>
                </a:r>
                <a:r>
                  <a:rPr lang="en-US" altLang="zh-CN" sz="1200" b="1" i="0" dirty="0">
                    <a:solidFill>
                      <a:srgbClr val="0070C0"/>
                    </a:solidFill>
                    <a:latin typeface="微软雅黑" panose="020B0503020204020204" pitchFamily="34" charset="-122"/>
                    <a:ea typeface="微软雅黑" panose="020B0503020204020204" pitchFamily="34" charset="-122"/>
                  </a:rPr>
                  <a:t>Ugθ</a:t>
                </a:r>
                <a:r>
                  <a:rPr lang="en-US" altLang="zh-CN" sz="1200" b="1" i="0" dirty="0">
                    <a:latin typeface="Cambria Math" panose="02040503050406030204" pitchFamily="18" charset="0"/>
                  </a:rPr>
                  <a:t>"U</a:t>
                </a:r>
                <a:r>
                  <a:rPr lang="en-US" altLang="zh-CN" sz="1200" b="1" i="0" baseline="30000" dirty="0">
                    <a:latin typeface="Cambria Math" panose="02040503050406030204" pitchFamily="18" charset="0"/>
                  </a:rPr>
                  <a:t>T</a:t>
                </a:r>
                <a:r>
                  <a:rPr lang="zh-CN" altLang="en-US" sz="1200" b="1" i="0" baseline="30000" dirty="0"/>
                  <a:t>"</a:t>
                </a:r>
                <a:r>
                  <a:rPr lang="zh-CN" altLang="en-US" sz="1200" dirty="0">
                    <a:solidFill>
                      <a:srgbClr val="0070C0"/>
                    </a:solidFill>
                    <a:latin typeface="微软雅黑" panose="020B0503020204020204" pitchFamily="34" charset="-122"/>
                    <a:ea typeface="微软雅黑" panose="020B0503020204020204" pitchFamily="34" charset="-122"/>
                  </a:rPr>
                  <a:t>，对于大规模的</a:t>
                </a:r>
                <a:r>
                  <a:rPr lang="en-US" altLang="zh-CN" sz="1200" dirty="0">
                    <a:solidFill>
                      <a:srgbClr val="0070C0"/>
                    </a:solidFill>
                    <a:latin typeface="微软雅黑" panose="020B0503020204020204" pitchFamily="34" charset="-122"/>
                    <a:ea typeface="微软雅黑" panose="020B0503020204020204" pitchFamily="34" charset="-122"/>
                  </a:rPr>
                  <a:t>graph</a:t>
                </a:r>
                <a:r>
                  <a:rPr lang="zh-CN" altLang="en-US" sz="1200" dirty="0">
                    <a:solidFill>
                      <a:srgbClr val="0070C0"/>
                    </a:solidFill>
                    <a:latin typeface="微软雅黑" panose="020B0503020204020204" pitchFamily="34" charset="-122"/>
                    <a:ea typeface="微软雅黑" panose="020B0503020204020204" pitchFamily="34" charset="-122"/>
                  </a:rPr>
                  <a:t>计算代价很高，计算复杂度为</a:t>
                </a:r>
                <a:r>
                  <a:rPr lang="en-US" altLang="zh-CN" sz="1200" dirty="0">
                    <a:solidFill>
                      <a:srgbClr val="0070C0"/>
                    </a:solidFill>
                    <a:latin typeface="微软雅黑" panose="020B0503020204020204" pitchFamily="34" charset="-122"/>
                    <a:ea typeface="微软雅黑" panose="020B0503020204020204" pitchFamily="34" charset="-122"/>
                  </a:rPr>
                  <a:t>O(n</a:t>
                </a:r>
                <a:r>
                  <a:rPr lang="en-US" altLang="zh-CN" sz="1200" baseline="30000" dirty="0">
                    <a:solidFill>
                      <a:srgbClr val="0070C0"/>
                    </a:solidFill>
                    <a:latin typeface="微软雅黑" panose="020B0503020204020204" pitchFamily="34" charset="-122"/>
                    <a:ea typeface="微软雅黑" panose="020B0503020204020204" pitchFamily="34" charset="-122"/>
                  </a:rPr>
                  <a:t>3</a:t>
                </a:r>
                <a:r>
                  <a:rPr lang="en-US" altLang="zh-CN" sz="1200" dirty="0">
                    <a:solidFill>
                      <a:srgbClr val="0070C0"/>
                    </a:solidFill>
                    <a:latin typeface="微软雅黑" panose="020B0503020204020204" pitchFamily="34" charset="-122"/>
                    <a:ea typeface="微软雅黑" panose="020B0503020204020204" pitchFamily="34" charset="-122"/>
                  </a:rPr>
                  <a:t>)</a:t>
                </a:r>
                <a:r>
                  <a:rPr lang="zh-CN" altLang="en-US" sz="1200" dirty="0">
                    <a:solidFill>
                      <a:srgbClr val="0070C0"/>
                    </a:solidFill>
                    <a:latin typeface="微软雅黑" panose="020B0503020204020204" pitchFamily="34" charset="-122"/>
                    <a:ea typeface="微软雅黑" panose="020B0503020204020204" pitchFamily="34" charset="-122"/>
                  </a:rPr>
                  <a:t>；</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solidFill>
                      <a:srgbClr val="0070C0"/>
                    </a:solidFill>
                    <a:latin typeface="微软雅黑" panose="020B0503020204020204" pitchFamily="34" charset="-122"/>
                    <a:ea typeface="微软雅黑" panose="020B0503020204020204" pitchFamily="34" charset="-122"/>
                  </a:rPr>
                  <a:t>2</a:t>
                </a:r>
                <a:r>
                  <a:rPr lang="zh-CN" altLang="en-US" sz="1200" dirty="0">
                    <a:solidFill>
                      <a:srgbClr val="0070C0"/>
                    </a:solidFill>
                    <a:latin typeface="微软雅黑" panose="020B0503020204020204" pitchFamily="34" charset="-122"/>
                    <a:ea typeface="微软雅黑" panose="020B0503020204020204" pitchFamily="34" charset="-122"/>
                  </a:rPr>
                  <a:t>）卷积运算是全局的，没有类似</a:t>
                </a:r>
                <a:r>
                  <a:rPr lang="en-US" altLang="zh-CN" sz="1200" dirty="0">
                    <a:solidFill>
                      <a:srgbClr val="0070C0"/>
                    </a:solidFill>
                    <a:latin typeface="微软雅黑" panose="020B0503020204020204" pitchFamily="34" charset="-122"/>
                    <a:ea typeface="微软雅黑" panose="020B0503020204020204" pitchFamily="34" charset="-122"/>
                  </a:rPr>
                  <a:t>CNN</a:t>
                </a:r>
                <a:r>
                  <a:rPr lang="zh-CN" altLang="en-US" sz="1200" dirty="0">
                    <a:solidFill>
                      <a:srgbClr val="0070C0"/>
                    </a:solidFill>
                    <a:latin typeface="微软雅黑" panose="020B0503020204020204" pitchFamily="34" charset="-122"/>
                    <a:ea typeface="微软雅黑" panose="020B0503020204020204" pitchFamily="34" charset="-122"/>
                  </a:rPr>
                  <a:t>的感受野，没有抓取与</a:t>
                </a:r>
                <a:r>
                  <a:rPr lang="en-US" altLang="zh-CN" sz="1200" dirty="0">
                    <a:solidFill>
                      <a:srgbClr val="0070C0"/>
                    </a:solidFill>
                    <a:latin typeface="微软雅黑" panose="020B0503020204020204" pitchFamily="34" charset="-122"/>
                    <a:ea typeface="微软雅黑" panose="020B0503020204020204" pitchFamily="34" charset="-122"/>
                  </a:rPr>
                  <a:t>spatial localization</a:t>
                </a:r>
                <a:r>
                  <a:rPr lang="zh-CN" altLang="en-US" sz="1200" dirty="0">
                    <a:solidFill>
                      <a:srgbClr val="0070C0"/>
                    </a:solidFill>
                    <a:latin typeface="微软雅黑" panose="020B0503020204020204" pitchFamily="34" charset="-122"/>
                    <a:ea typeface="微软雅黑" panose="020B0503020204020204" pitchFamily="34" charset="-122"/>
                  </a:rPr>
                  <a:t>相关隐含特征的能力；</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solidFill>
                      <a:srgbClr val="0070C0"/>
                    </a:solidFill>
                    <a:latin typeface="微软雅黑" panose="020B0503020204020204" pitchFamily="34" charset="-122"/>
                    <a:ea typeface="微软雅黑" panose="020B0503020204020204" pitchFamily="34" charset="-122"/>
                  </a:rPr>
                  <a:t>3</a:t>
                </a:r>
                <a:r>
                  <a:rPr lang="zh-CN" altLang="en-US" sz="1200" dirty="0">
                    <a:solidFill>
                      <a:srgbClr val="0070C0"/>
                    </a:solidFill>
                    <a:latin typeface="微软雅黑" panose="020B0503020204020204" pitchFamily="34" charset="-122"/>
                    <a:ea typeface="微软雅黑" panose="020B0503020204020204" pitchFamily="34" charset="-122"/>
                  </a:rPr>
                  <a:t>）卷积核需要的参数过多，需要</a:t>
                </a:r>
                <a:r>
                  <a:rPr lang="en-US" altLang="zh-CN" sz="1200" dirty="0">
                    <a:solidFill>
                      <a:srgbClr val="0070C0"/>
                    </a:solidFill>
                    <a:latin typeface="微软雅黑" panose="020B0503020204020204" pitchFamily="34" charset="-122"/>
                    <a:ea typeface="微软雅黑" panose="020B0503020204020204" pitchFamily="34" charset="-122"/>
                  </a:rPr>
                  <a:t>n</a:t>
                </a:r>
                <a:r>
                  <a:rPr lang="zh-CN" altLang="en-US" sz="1200" dirty="0">
                    <a:solidFill>
                      <a:srgbClr val="0070C0"/>
                    </a:solidFill>
                    <a:latin typeface="微软雅黑" panose="020B0503020204020204" pitchFamily="34" charset="-122"/>
                    <a:ea typeface="微软雅黑" panose="020B0503020204020204" pitchFamily="34" charset="-122"/>
                  </a:rPr>
                  <a:t>个</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由此出现第二代，第三代的</a:t>
                </a:r>
                <a:r>
                  <a:rPr lang="en-US" altLang="zh-CN" sz="1200" dirty="0">
                    <a:solidFill>
                      <a:srgbClr val="0070C0"/>
                    </a:solidFill>
                    <a:latin typeface="微软雅黑" panose="020B0503020204020204" pitchFamily="34" charset="-122"/>
                    <a:ea typeface="微软雅黑" panose="020B0503020204020204" pitchFamily="34" charset="-122"/>
                  </a:rPr>
                  <a:t>GCN</a:t>
                </a:r>
                <a:r>
                  <a:rPr lang="zh-CN" altLang="en-US" sz="1200" dirty="0">
                    <a:solidFill>
                      <a:srgbClr val="0070C0"/>
                    </a:solidFill>
                    <a:latin typeface="微软雅黑" panose="020B0503020204020204" pitchFamily="34" charset="-122"/>
                    <a:ea typeface="微软雅黑" panose="020B0503020204020204" pitchFamily="34" charset="-122"/>
                  </a:rPr>
                  <a:t>，本课程就不再介绍，有兴趣的同学以后查阅相关资料</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70C0"/>
                  </a:solidFill>
                  <a:latin typeface="微软雅黑" panose="020B0503020204020204" pitchFamily="34" charset="-122"/>
                  <a:ea typeface="微软雅黑" panose="020B0503020204020204" pitchFamily="34" charset="-122"/>
                </a:endParaRPr>
              </a:p>
            </p:txBody>
          </p:sp>
        </mc:Fallback>
      </mc:AlternateContent>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6423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latin typeface="微软雅黑" panose="020B0503020204020204" pitchFamily="34" charset="-122"/>
                <a:ea typeface="微软雅黑" panose="020B0503020204020204" pitchFamily="34" charset="-122"/>
              </a:rPr>
              <a:t>这是</a:t>
            </a:r>
            <a:r>
              <a:rPr lang="en-US" altLang="zh-CN" sz="1200" dirty="0">
                <a:solidFill>
                  <a:srgbClr val="0070C0"/>
                </a:solidFill>
                <a:latin typeface="微软雅黑" panose="020B0503020204020204" pitchFamily="34" charset="-122"/>
                <a:ea typeface="微软雅黑" panose="020B0503020204020204" pitchFamily="34" charset="-122"/>
              </a:rPr>
              <a:t>GCN</a:t>
            </a:r>
            <a:r>
              <a:rPr lang="zh-CN" altLang="en-US" sz="1200" dirty="0">
                <a:solidFill>
                  <a:srgbClr val="0070C0"/>
                </a:solidFill>
                <a:latin typeface="微软雅黑" panose="020B0503020204020204" pitchFamily="34" charset="-122"/>
                <a:ea typeface="微软雅黑" panose="020B0503020204020204" pitchFamily="34" charset="-122"/>
              </a:rPr>
              <a:t>的典型应用</a:t>
            </a:r>
            <a:endParaRPr lang="en-US" altLang="zh-CN" sz="12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85973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5627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社交分析领域：</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社交网络（可以用</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Knowledge graph</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表示），每个节点对应于一个用户，而该用户又可以对应于一个人或某个其他实体。 两个用户要么通过边连接，要么不连接。如果两个节点相连，边的权重为</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1</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，因此这些图通常是未加权的。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在某些情况下，如果两个用户都必须同意彼此成为“朋友”，则该图是无向的，也就是是说是双向的连接关系。在其他情况下，用户可能会“关注”另一个用户，但不一定会被关注，在这种情况下，图形是有向的。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社交网络是用户交流信息的平台，网络上可用的任何信息都可以作为信号。例如说信号可以是年龄等（可以用数字表示的信号）。</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有的时候，对关注的特定主题，也可以用不同的方式对信号进行表示（例如，根据用户喜欢猫还是狗分别用</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1</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-1</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表示）。然后，利用图结构，可以进行社交网络的</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cluster detection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，或者选举结果预测等。</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885244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现在我们进一步介绍</a:t>
            </a:r>
            <a:r>
              <a:rPr lang="en-US" altLang="zh-CN" dirty="0"/>
              <a:t>Transformer</a:t>
            </a:r>
          </a:p>
          <a:p>
            <a:pPr lvl="0"/>
            <a:endParaRPr lang="en-US" altLang="zh-CN" dirty="0"/>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有些人可能会问这个问题：图深度学习</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sound good</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，但是有没有商业上的成功案例？它是否已经在实际应用中使用过了？</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目前，除了一些企业中的推荐系统，如</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Pinterest</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、阿里巴巴和推特</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等都有应用之外。还有个</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图深度学习在商业中已经取得成功的案例是 </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Transformer</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，它极大地改变了</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NLP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业界。</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Transformer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也是深度学习中最广为人知，并且目前在各个领域不停攻城略地，不断取得新成果的一种深度神经网络结构。</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lvl="0"/>
            <a:r>
              <a:rPr lang="zh-CN" altLang="en-US" dirty="0"/>
              <a:t>目前，几乎所有</a:t>
            </a:r>
            <a:r>
              <a:rPr lang="en-US" altLang="zh-CN" dirty="0"/>
              <a:t>NLP</a:t>
            </a:r>
            <a:r>
              <a:rPr lang="zh-CN" altLang="en-US" dirty="0"/>
              <a:t>的网络都以</a:t>
            </a:r>
            <a:r>
              <a:rPr lang="en-US" altLang="zh-CN" dirty="0"/>
              <a:t>transformer</a:t>
            </a:r>
            <a:r>
              <a:rPr lang="zh-CN" altLang="en-US" dirty="0"/>
              <a:t>为</a:t>
            </a:r>
            <a:r>
              <a:rPr lang="en-US" altLang="zh-CN" dirty="0"/>
              <a:t>backbone</a:t>
            </a:r>
            <a:r>
              <a:rPr lang="zh-CN" altLang="en-US" dirty="0"/>
              <a:t>骨干网络。一般来说</a:t>
            </a:r>
            <a:r>
              <a:rPr lang="en-US" altLang="zh-CN" dirty="0"/>
              <a:t>transformer</a:t>
            </a:r>
            <a:r>
              <a:rPr lang="zh-CN" altLang="en-US" dirty="0"/>
              <a:t>没有对应的翻译名称，实在要翻译可以翻译为变换器。</a:t>
            </a:r>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7537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Transformer</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从底层逻辑来说是</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GNN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的一个特例，比如将一个句子视为一个</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fully connected</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全连接的图，其中每个词都与其他每个词相连。我们可以使用</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GNN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为图中（句子）中的每个节点（单词）构建特征，然后我们可以用它来执行</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NLP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任务。</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从广义上讲，这就是</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Transformers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正在做的事情：</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它们是具有多头注意力作为邻域聚合功能的</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GNN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如果说，</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标准</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GNN </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聚合来自其本地邻域节点的特征</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用于</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NLP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Transformers</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则</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对整个句子聚合每个单词的特征</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接下来，我们将介绍</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transformer</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的原理，以及它为何能够占领</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sequential network</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（用于处理序列数据的神经网络）领域</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，尤其是</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NLP</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领域</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21120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简单来说，对于自然语言处理</a:t>
            </a:r>
            <a:r>
              <a:rPr lang="en-US" altLang="zh-CN" dirty="0"/>
              <a:t>(NLP)</a:t>
            </a:r>
            <a:r>
              <a:rPr lang="zh-CN" altLang="en-US" dirty="0"/>
              <a:t>，递归神经网络</a:t>
            </a:r>
            <a:r>
              <a:rPr lang="en-US" altLang="zh-CN" dirty="0"/>
              <a:t>(RNNs)</a:t>
            </a:r>
            <a:r>
              <a:rPr lang="zh-CN" altLang="en-US" dirty="0"/>
              <a:t>等循环模型是以顺序的方式构建句子中每个单词的表示，即，一次一个单词。直观地说，我们可以把</a:t>
            </a:r>
            <a:r>
              <a:rPr lang="en-US" altLang="zh-CN" dirty="0"/>
              <a:t>RNN</a:t>
            </a:r>
            <a:r>
              <a:rPr lang="zh-CN" altLang="en-US" dirty="0"/>
              <a:t>层想象成一条传送带，上面的文字从左到右进行递归处理。最后，我们得到了句子中每个单词的隐藏特征，我们将其传递给下一个</a:t>
            </a:r>
            <a:r>
              <a:rPr lang="en-US" altLang="zh-CN" dirty="0"/>
              <a:t>RNN</a:t>
            </a:r>
            <a:r>
              <a:rPr lang="zh-CN" altLang="en-US" dirty="0"/>
              <a:t>层或用于我们的</a:t>
            </a:r>
            <a:r>
              <a:rPr lang="en-US" altLang="zh-CN" dirty="0"/>
              <a:t>NLP</a:t>
            </a:r>
            <a:r>
              <a:rPr lang="zh-CN" altLang="en-US" dirty="0"/>
              <a:t>任务。</a:t>
            </a:r>
            <a:endParaRPr lang="en-US" altLang="zh-CN" dirty="0"/>
          </a:p>
          <a:p>
            <a:pPr lvl="0"/>
            <a:endParaRPr lang="en-US" altLang="zh-CN" dirty="0"/>
          </a:p>
          <a:p>
            <a:pPr lvl="0"/>
            <a:r>
              <a:rPr lang="zh-CN" altLang="en-US" dirty="0"/>
              <a:t>一度地，循环神经网络及其变体如</a:t>
            </a:r>
            <a:r>
              <a:rPr lang="en-US" altLang="zh-CN" dirty="0"/>
              <a:t>LSTM</a:t>
            </a:r>
            <a:r>
              <a:rPr lang="zh-CN" altLang="en-US" dirty="0"/>
              <a:t>和</a:t>
            </a:r>
            <a:r>
              <a:rPr lang="en-US" altLang="zh-CN" dirty="0"/>
              <a:t>GRU</a:t>
            </a:r>
            <a:r>
              <a:rPr lang="zh-CN" altLang="en-US" dirty="0"/>
              <a:t>已成为序列建模和转换任务（如语言建模和机器翻译）中的最先进方法，并持续推动该领域的发展。但是，循环模型因其固有的顺序性质，在处理长序列时受到内存和计算效率的限制</a:t>
            </a:r>
            <a:endParaRPr lang="en-US" altLang="zh-CN" dirty="0"/>
          </a:p>
          <a:p>
            <a:pPr lvl="0"/>
            <a:endParaRPr lang="en-US" altLang="zh-CN" dirty="0"/>
          </a:p>
          <a:p>
            <a:pPr lvl="0"/>
            <a:r>
              <a:rPr lang="zh-CN" altLang="en-US" dirty="0"/>
              <a:t>后来注意力机制开始提出。注意力机制最早是在序列建模中解决了依赖关系，大部分情况与循环网络结合使用</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14861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循环神经网络</a:t>
            </a:r>
            <a:r>
              <a:rPr lang="en-US" altLang="zh-CN" dirty="0"/>
              <a:t>(RNN) </a:t>
            </a:r>
            <a:r>
              <a:rPr lang="zh-CN" altLang="en-US" dirty="0"/>
              <a:t>是一种使用序列数据或时序数据的人工神经网络。一个简单的循环神经网络由输入层、一个隐藏层（循环层）和一个输出层组成</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200031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然后谷歌团队发表</a:t>
            </a:r>
            <a:r>
              <a:rPr lang="en-US" altLang="zh-CN" dirty="0"/>
              <a:t>《Attention is All You Need》</a:t>
            </a:r>
            <a:r>
              <a:rPr lang="zh-CN" altLang="en-US" dirty="0"/>
              <a:t>一文，正式提出</a:t>
            </a:r>
            <a:r>
              <a:rPr lang="en-US" altLang="zh-CN" dirty="0"/>
              <a:t>Transformer</a:t>
            </a:r>
            <a:r>
              <a:rPr lang="zh-CN" altLang="en-US" dirty="0"/>
              <a:t>模型架构</a:t>
            </a:r>
            <a:endParaRPr lang="en-US" altLang="zh-CN" dirty="0"/>
          </a:p>
          <a:p>
            <a:pPr lvl="0"/>
            <a:endParaRPr lang="en-US" altLang="zh-CN" dirty="0"/>
          </a:p>
          <a:p>
            <a:pPr lvl="0"/>
            <a:r>
              <a:rPr lang="en-US" altLang="zh-CN" dirty="0"/>
              <a:t>Transformers</a:t>
            </a:r>
            <a:r>
              <a:rPr lang="zh-CN" altLang="en-US" dirty="0"/>
              <a:t>最初是为机器翻译而引入的，现在已经逐渐取代了主流</a:t>
            </a:r>
            <a:r>
              <a:rPr lang="en-US" altLang="zh-CN" dirty="0"/>
              <a:t>NLP</a:t>
            </a:r>
            <a:r>
              <a:rPr lang="zh-CN" altLang="en-US" dirty="0"/>
              <a:t>中的</a:t>
            </a:r>
            <a:r>
              <a:rPr lang="en-US" altLang="zh-CN" dirty="0"/>
              <a:t>RNNs</a:t>
            </a:r>
            <a:r>
              <a:rPr lang="zh-CN" altLang="en-US" dirty="0"/>
              <a:t>。这个架构使用了一种全新的方式来进行表示学习：不需要进行递归</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427955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sz="1800" dirty="0">
                <a:solidFill>
                  <a:srgbClr val="000000"/>
                </a:solidFill>
                <a:effectLst/>
                <a:latin typeface="DengXian" panose="02010600030101010101" pitchFamily="2" charset="-122"/>
                <a:cs typeface="Times New Roman" panose="02020603050405020304" pitchFamily="18" charset="0"/>
              </a:rPr>
              <a:t>总而言之，</a:t>
            </a:r>
            <a:r>
              <a:rPr lang="en-US" altLang="zh-CN" sz="1800" dirty="0">
                <a:solidFill>
                  <a:srgbClr val="000000"/>
                </a:solidFill>
                <a:effectLst/>
                <a:latin typeface="DengXian" panose="02010600030101010101" pitchFamily="2" charset="-122"/>
                <a:cs typeface="Times New Roman" panose="02020603050405020304" pitchFamily="18" charset="0"/>
              </a:rPr>
              <a:t>Transformers</a:t>
            </a:r>
            <a:r>
              <a:rPr lang="zh-CN" altLang="en-US" dirty="0"/>
              <a:t>摒弃了循环结构，完全依赖注意力机制，从而实现了更高的并行化和优异的翻译质量。</a:t>
            </a:r>
            <a:endParaRPr lang="en-US" altLang="zh-CN" dirty="0"/>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通过</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使用</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注意力机制</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构建每个单词的特征，</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Transformers</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可以</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找出句子中的其他词对于前面之前的词的重要程度</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Transformers</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中</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，单词的特征更新就是所有其他单词特征的线性变换的总和，并根据它们的重要性进行加权。</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2351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这是</a:t>
            </a:r>
            <a:r>
              <a:rPr lang="en-US" altLang="zh-CN" dirty="0"/>
              <a:t>Transformer</a:t>
            </a:r>
            <a:r>
              <a:rPr lang="zh-CN" altLang="en-US" dirty="0"/>
              <a:t>创始八子</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39025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我们再回顾一下，这是</a:t>
            </a:r>
            <a:r>
              <a:rPr lang="en-US" altLang="zh-CN" dirty="0"/>
              <a:t>NLP</a:t>
            </a:r>
            <a:r>
              <a:rPr lang="zh-CN" altLang="en-US" dirty="0"/>
              <a:t>任务中的语音识别任务的发展概况。可以看到，</a:t>
            </a:r>
            <a:r>
              <a:rPr lang="zh-CN" altLang="en-US" sz="12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对于</a:t>
            </a:r>
            <a:r>
              <a:rPr lang="zh-CN" altLang="en-US" dirty="0"/>
              <a:t>语音识别这种需要处理序列数据的任务来说，它也是经历了漫长的统计模型时代、</a:t>
            </a:r>
            <a:r>
              <a:rPr lang="en-US" altLang="zh-CN" dirty="0"/>
              <a:t>HMM-DNN</a:t>
            </a:r>
            <a:r>
              <a:rPr lang="zh-CN" altLang="en-US" dirty="0"/>
              <a:t>时代、端到端的深度网络时代，才开始逐步进入</a:t>
            </a:r>
            <a:r>
              <a:rPr lang="en-US" altLang="zh-CN" dirty="0"/>
              <a:t>Transformer</a:t>
            </a:r>
            <a:r>
              <a:rPr lang="zh-CN" altLang="en-US" dirty="0"/>
              <a:t>占主导（至少在研究层面）的现在</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39987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实际使用时，我们只需要将整个模型视为黑盒，比如在机器翻译中，接收一种语言的句子作为输入，然后将其翻译成其他语言输出。</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96730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en-US" altLang="zh-CN" dirty="0"/>
              <a:t>Transformer</a:t>
            </a:r>
            <a:r>
              <a:rPr lang="zh-CN" altLang="en-US" dirty="0"/>
              <a:t>黑盒中，由编码组件、解码组件和它们之间的连接层组成。大多数具有竞争力的神经序列转换模型都具有编码器</a:t>
            </a:r>
            <a:r>
              <a:rPr lang="en-US" altLang="zh-CN" dirty="0"/>
              <a:t>-</a:t>
            </a:r>
            <a:r>
              <a:rPr lang="zh-CN" altLang="en-US" dirty="0"/>
              <a:t>解码器结构</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5830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物联网分析领域：</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Physical network</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，例如</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sensor network</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，各种不同的物联网系统都可以描述为传感器网络，包括分布式温度传感器（室内或室外）、监控摄像头甚至用户携带的设备，例如手机。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传感器网络通常用于采集现实世界的信息，例如温度。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因此，节点通常是在空间中的一个位置，节点之间的边权重可以</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计算为一个距离函数</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传感器可以在不同的规模上进行部署，可以是在建筑物内或桥梁上，也可以跨越城市或地区，并且可以收集许多不同类型的测量值（温度、空气质量、振动等）。</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对从传感器网络获得的数据进行处理，是一个重要应用方向（</a:t>
            </a:r>
            <a:r>
              <a:rPr lang="zh-CN" altLang="en-US"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比如</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交通流量预测）。 要注意到：传感器网络获取的数据通常是不规则间隔的，</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而图结构很擅长不规则结构，因此可以利用</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结构将这种不规则间隔进行建模</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（然后利用</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GNN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等分析）。</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53484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编码组件是六层编码器首位相连堆砌而成，解码组件也是六层解码器堆成的。</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61470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编码器每一层包含两个子层。第一个子层是多头自注意力机制，第二个子层是一个简单的、位置相关的全连接前馈网络。</a:t>
            </a:r>
            <a:endParaRPr lang="en-US" altLang="zh-CN" dirty="0"/>
          </a:p>
          <a:p>
            <a:pPr lvl="0"/>
            <a:endParaRPr lang="en-US" altLang="zh-CN" dirty="0"/>
          </a:p>
          <a:p>
            <a:pPr lvl="0"/>
            <a:r>
              <a:rPr lang="zh-CN" altLang="en-US" b="0" i="0" dirty="0">
                <a:effectLst/>
                <a:latin typeface="system-ui"/>
              </a:rPr>
              <a:t>解码器除了编码器层中的两个子层之外，解码器还插入了第三个子层，</a:t>
            </a:r>
            <a:r>
              <a:rPr lang="zh-CN" altLang="en-US" b="1" i="0" dirty="0">
                <a:effectLst/>
                <a:latin typeface="system-ui"/>
              </a:rPr>
              <a:t>该子层对编码器堆叠的输出执行多头注意力机制</a:t>
            </a:r>
            <a:endParaRPr lang="en-US" altLang="zh-CN" b="1"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42824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b="1" dirty="0"/>
              <a:t>这样，我们再来看</a:t>
            </a:r>
            <a:r>
              <a:rPr lang="en-US" altLang="zh-CN" b="1" dirty="0"/>
              <a:t>transformer</a:t>
            </a:r>
            <a:r>
              <a:rPr lang="zh-CN" altLang="en-US" b="1" dirty="0"/>
              <a:t>的架构</a:t>
            </a:r>
            <a:endParaRPr lang="en-US" altLang="zh-CN" b="1" dirty="0"/>
          </a:p>
          <a:p>
            <a:pPr lvl="0"/>
            <a:endParaRPr lang="en-US" altLang="zh-CN" b="1" dirty="0"/>
          </a:p>
          <a:p>
            <a:pPr lvl="0"/>
            <a:r>
              <a:rPr lang="zh-CN" altLang="en-US" b="0" dirty="0"/>
              <a:t>编码器（单层）的部分，除了多头自注意机制子层、全连接前馈网络子层，每个子层还配合使用了</a:t>
            </a:r>
            <a:r>
              <a:rPr lang="zh-CN" altLang="en-US" b="1" i="0" dirty="0">
                <a:effectLst/>
                <a:latin typeface="system-ui"/>
              </a:rPr>
              <a:t>残差连接和层归一化</a:t>
            </a:r>
            <a:r>
              <a:rPr lang="zh-CN" altLang="en-US" b="0" i="0" dirty="0">
                <a:effectLst/>
                <a:latin typeface="system-ui"/>
              </a:rPr>
              <a:t>，让每个子层的输出实现运算</a:t>
            </a:r>
            <a:r>
              <a:rPr lang="en-US" altLang="zh-CN" sz="1200" dirty="0" err="1">
                <a:solidFill>
                  <a:srgbClr val="0070C0"/>
                </a:solidFill>
              </a:rPr>
              <a:t>LayerNorm</a:t>
            </a:r>
            <a:r>
              <a:rPr lang="en-US" altLang="zh-CN" sz="1200" dirty="0">
                <a:solidFill>
                  <a:srgbClr val="0070C0"/>
                </a:solidFill>
              </a:rPr>
              <a:t>(x + Sublayer(x))</a:t>
            </a:r>
            <a:r>
              <a:rPr lang="zh-CN" altLang="en-US" sz="1200" dirty="0">
                <a:solidFill>
                  <a:srgbClr val="0070C0"/>
                </a:solidFill>
              </a:rPr>
              <a:t>。</a:t>
            </a:r>
            <a:r>
              <a:rPr lang="zh-CN" altLang="en-US" b="1" i="0" dirty="0">
                <a:effectLst/>
                <a:latin typeface="system-ui"/>
              </a:rPr>
              <a:t>残差连接和层归一化</a:t>
            </a:r>
            <a:r>
              <a:rPr lang="zh-CN" altLang="en-US" sz="1200" dirty="0">
                <a:solidFill>
                  <a:srgbClr val="0070C0"/>
                </a:solidFill>
              </a:rPr>
              <a:t>是模型稳定训练的关键组件。为了方便运算，模型中的</a:t>
            </a:r>
            <a:r>
              <a:rPr lang="zh-CN" altLang="en-US" sz="1200" b="1" dirty="0">
                <a:solidFill>
                  <a:srgbClr val="0070C0"/>
                </a:solidFill>
              </a:rPr>
              <a:t>所有子层以及嵌入层</a:t>
            </a:r>
            <a:r>
              <a:rPr lang="zh-CN" altLang="en-US" sz="1200" dirty="0">
                <a:solidFill>
                  <a:srgbClr val="0070C0"/>
                </a:solidFill>
              </a:rPr>
              <a:t>都产生维度为 </a:t>
            </a:r>
            <a:r>
              <a:rPr lang="en-US" altLang="zh-CN" sz="1200" dirty="0" err="1">
                <a:solidFill>
                  <a:srgbClr val="0070C0"/>
                </a:solidFill>
              </a:rPr>
              <a:t>dmodel</a:t>
            </a:r>
            <a:r>
              <a:rPr lang="en-US" altLang="zh-CN" sz="1200" dirty="0">
                <a:solidFill>
                  <a:srgbClr val="0070C0"/>
                </a:solidFill>
              </a:rPr>
              <a:t> = 512 </a:t>
            </a:r>
            <a:r>
              <a:rPr lang="zh-CN" altLang="en-US" sz="1200" dirty="0">
                <a:solidFill>
                  <a:srgbClr val="0070C0"/>
                </a:solidFill>
              </a:rPr>
              <a:t>的输出，确保了模型内部的一致性和残差连接的有效性</a:t>
            </a:r>
            <a:r>
              <a:rPr lang="zh-CN" altLang="en-US" b="0" i="0" dirty="0">
                <a:effectLst/>
                <a:latin typeface="system-ui"/>
              </a:rPr>
              <a:t>。解码器与编码器也是一样。</a:t>
            </a:r>
            <a:endParaRPr lang="en-US" altLang="zh-CN" b="0" i="0" dirty="0">
              <a:effectLst/>
              <a:latin typeface="system-ui"/>
            </a:endParaRPr>
          </a:p>
          <a:p>
            <a:pPr lvl="0"/>
            <a:endParaRPr lang="en-US" altLang="zh-CN" b="0" i="0" dirty="0">
              <a:effectLst/>
              <a:latin typeface="system-ui"/>
            </a:endParaRPr>
          </a:p>
          <a:p>
            <a:pPr lvl="0"/>
            <a:r>
              <a:rPr lang="zh-CN" altLang="en-US" b="0" dirty="0"/>
              <a:t>解码器中，多头自注意机制子层有所不同，增加了遮蔽操作，以</a:t>
            </a:r>
            <a:r>
              <a:rPr lang="zh-CN" altLang="en-US" b="1" dirty="0"/>
              <a:t>防止编码器部分的“位置编码”组件注意到后续位置</a:t>
            </a:r>
            <a:r>
              <a:rPr lang="zh-CN" altLang="en-US" b="0" dirty="0"/>
              <a:t>。</a:t>
            </a:r>
            <a:endParaRPr lang="en-US" altLang="zh-CN" b="0" dirty="0"/>
          </a:p>
          <a:p>
            <a:pPr lvl="0"/>
            <a:endParaRPr lang="en-US" altLang="zh-CN" b="0" dirty="0"/>
          </a:p>
          <a:p>
            <a:pPr lvl="0"/>
            <a:r>
              <a:rPr lang="zh-CN" altLang="en-US" b="0" i="0" dirty="0">
                <a:effectLst/>
                <a:latin typeface="system-ui"/>
              </a:rPr>
              <a:t>这种遮蔽操作，加上</a:t>
            </a:r>
            <a:r>
              <a:rPr lang="zh-CN" altLang="en-US" b="1" i="0" dirty="0">
                <a:effectLst/>
                <a:latin typeface="system-ui"/>
              </a:rPr>
              <a:t>输出嵌入（</a:t>
            </a:r>
            <a:r>
              <a:rPr lang="en-US" altLang="zh-CN" b="1" i="0" dirty="0">
                <a:effectLst/>
                <a:latin typeface="system-ui"/>
              </a:rPr>
              <a:t>output embedding</a:t>
            </a:r>
            <a:r>
              <a:rPr lang="zh-CN" altLang="en-US" b="1" i="0" dirty="0">
                <a:effectLst/>
                <a:latin typeface="system-ui"/>
              </a:rPr>
              <a:t>）</a:t>
            </a:r>
            <a:r>
              <a:rPr lang="zh-CN" altLang="en-US" b="0" i="0" dirty="0">
                <a:effectLst/>
                <a:latin typeface="system-ui"/>
              </a:rPr>
              <a:t>的位置偏移一个单位，确保位置</a:t>
            </a:r>
            <a:r>
              <a:rPr lang="en-US" altLang="zh-CN" b="0" i="0" dirty="0" err="1">
                <a:effectLst/>
                <a:latin typeface="system-ui"/>
              </a:rPr>
              <a:t>i</a:t>
            </a:r>
            <a:r>
              <a:rPr lang="zh-CN" altLang="en-US" b="0" i="0" dirty="0">
                <a:effectLst/>
                <a:latin typeface="system-ui"/>
              </a:rPr>
              <a:t>的预测只能依赖于小于</a:t>
            </a:r>
            <a:r>
              <a:rPr lang="en-US" altLang="zh-CN" b="0" i="0" dirty="0" err="1">
                <a:effectLst/>
                <a:latin typeface="system-ui"/>
              </a:rPr>
              <a:t>i</a:t>
            </a:r>
            <a:r>
              <a:rPr lang="zh-CN" altLang="en-US" b="0" i="0" dirty="0">
                <a:effectLst/>
                <a:latin typeface="system-ui"/>
              </a:rPr>
              <a:t>位置的已知输出。</a:t>
            </a:r>
            <a:endParaRPr lang="en-US" altLang="zh-CN" b="0"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022712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b="0" dirty="0"/>
              <a:t>总得来说，</a:t>
            </a:r>
            <a:r>
              <a:rPr lang="en-US" altLang="zh-CN" b="0" dirty="0"/>
              <a:t>Transformer</a:t>
            </a:r>
            <a:r>
              <a:rPr lang="zh-CN" altLang="en-US" b="0" dirty="0"/>
              <a:t>模型架构包括了词嵌入、位置编码、多头注意力、残差连接和前馈网络等组件</a:t>
            </a:r>
            <a:endParaRPr lang="en-US" altLang="zh-CN" b="0" dirty="0"/>
          </a:p>
          <a:p>
            <a:pPr lvl="0"/>
            <a:endParaRPr lang="en-US" altLang="zh-CN" b="0" dirty="0"/>
          </a:p>
          <a:p>
            <a:pPr lvl="0"/>
            <a:r>
              <a:rPr lang="zh-CN" altLang="en-US" b="0" dirty="0"/>
              <a:t>编码器的初始输入是</a:t>
            </a:r>
            <a:r>
              <a:rPr lang="zh-CN" altLang="en-US" b="1" dirty="0"/>
              <a:t>输入序列的集成</a:t>
            </a:r>
            <a:r>
              <a:rPr lang="zh-CN" altLang="en-US" b="0" dirty="0"/>
              <a:t>（即</a:t>
            </a:r>
            <a:r>
              <a:rPr lang="zh-CN" altLang="en-US" b="1" dirty="0"/>
              <a:t>词嵌入</a:t>
            </a:r>
            <a:r>
              <a:rPr lang="zh-CN" altLang="en-US" b="0" dirty="0"/>
              <a:t>，它是</a:t>
            </a:r>
            <a:r>
              <a:rPr lang="zh-CN" altLang="en-US" b="1" dirty="0"/>
              <a:t>文本在</a:t>
            </a:r>
            <a:r>
              <a:rPr lang="en-US" altLang="zh-CN" b="1" dirty="0"/>
              <a:t>n</a:t>
            </a:r>
            <a:r>
              <a:rPr lang="zh-CN" altLang="en-US" b="1" dirty="0"/>
              <a:t>维空间中的分布式表示</a:t>
            </a:r>
            <a:r>
              <a:rPr lang="zh-CN" altLang="en-US" b="0" dirty="0"/>
              <a:t>），而解码器的初始输入是输出的集成。在</a:t>
            </a:r>
            <a:r>
              <a:rPr lang="en-US" altLang="zh-CN" b="0" dirty="0"/>
              <a:t>Transformer</a:t>
            </a:r>
            <a:r>
              <a:rPr lang="zh-CN" altLang="en-US" b="0" dirty="0"/>
              <a:t>中，解码器的初始输入可能是一个特殊的起始标记或编码器的某些输出，而不是传统意义上的“输出集成”</a:t>
            </a:r>
            <a:endParaRPr lang="en-US" altLang="zh-CN" b="0" dirty="0"/>
          </a:p>
          <a:p>
            <a:pPr lvl="0"/>
            <a:endParaRPr lang="en-US" altLang="zh-CN" b="0" dirty="0"/>
          </a:p>
          <a:p>
            <a:pPr lvl="0"/>
            <a:r>
              <a:rPr lang="zh-CN" altLang="en-US" b="0" dirty="0"/>
              <a:t>由于</a:t>
            </a:r>
            <a:r>
              <a:rPr lang="zh-CN" altLang="en-US" b="0" i="0" dirty="0">
                <a:effectLst/>
                <a:latin typeface="system-ui"/>
              </a:rPr>
              <a:t>序列的顺序（比如句子中单词的位置）信息非常重要。然而</a:t>
            </a:r>
            <a:r>
              <a:rPr lang="en-US" altLang="zh-CN" b="0" i="0" dirty="0">
                <a:effectLst/>
                <a:latin typeface="system-ui"/>
              </a:rPr>
              <a:t>transformer</a:t>
            </a:r>
            <a:r>
              <a:rPr lang="zh-CN" altLang="en-US" b="0" i="0" dirty="0">
                <a:effectLst/>
                <a:latin typeface="system-ui"/>
              </a:rPr>
              <a:t>没有循环（因为在</a:t>
            </a:r>
            <a:r>
              <a:rPr lang="en-US" altLang="zh-CN" b="0" i="0" dirty="0">
                <a:effectLst/>
                <a:latin typeface="system-ui"/>
              </a:rPr>
              <a:t>RNN</a:t>
            </a:r>
            <a:r>
              <a:rPr lang="zh-CN" altLang="en-US" b="0" i="0" dirty="0">
                <a:effectLst/>
                <a:latin typeface="system-ui"/>
              </a:rPr>
              <a:t>中，单词是一个接一个处理的，处理是顺序的，所以我们可以知道单词的位置，而</a:t>
            </a:r>
            <a:r>
              <a:rPr lang="en-US" altLang="zh-CN" b="0" i="0" dirty="0">
                <a:effectLst/>
                <a:latin typeface="system-ui"/>
              </a:rPr>
              <a:t>Transformer</a:t>
            </a:r>
            <a:r>
              <a:rPr lang="zh-CN" altLang="en-US" b="0" i="0" dirty="0">
                <a:effectLst/>
                <a:latin typeface="system-ui"/>
              </a:rPr>
              <a:t>是</a:t>
            </a:r>
            <a:r>
              <a:rPr lang="zh-CN" altLang="en-US" b="1" i="0" dirty="0">
                <a:effectLst/>
                <a:latin typeface="system-ui"/>
              </a:rPr>
              <a:t>并行和非顺序的</a:t>
            </a:r>
            <a:r>
              <a:rPr lang="zh-CN" altLang="en-US" b="0" i="0" dirty="0">
                <a:effectLst/>
                <a:latin typeface="system-ui"/>
              </a:rPr>
              <a:t>），那么序列中绝对（或相对）位置的信息需要通过</a:t>
            </a:r>
            <a:r>
              <a:rPr lang="zh-CN" altLang="en-US" b="1" i="0" dirty="0">
                <a:effectLst/>
                <a:latin typeface="system-ui"/>
              </a:rPr>
              <a:t>使用正弦</a:t>
            </a:r>
            <a:r>
              <a:rPr lang="en-US" altLang="zh-CN" b="1" i="0" dirty="0">
                <a:effectLst/>
                <a:latin typeface="system-ui"/>
              </a:rPr>
              <a:t>/</a:t>
            </a:r>
            <a:r>
              <a:rPr lang="zh-CN" altLang="en-US" b="1" i="0" dirty="0">
                <a:effectLst/>
                <a:latin typeface="system-ui"/>
              </a:rPr>
              <a:t>余弦“位置编码”</a:t>
            </a:r>
            <a:r>
              <a:rPr lang="zh-CN" altLang="en-US" b="0" i="0" dirty="0">
                <a:effectLst/>
                <a:latin typeface="system-ui"/>
              </a:rPr>
              <a:t>来表示。具体来说，由于</a:t>
            </a:r>
            <a:r>
              <a:rPr lang="en-US" altLang="zh-CN" b="0" i="0" dirty="0">
                <a:effectLst/>
                <a:latin typeface="system-ui"/>
              </a:rPr>
              <a:t>Transformer</a:t>
            </a:r>
            <a:r>
              <a:rPr lang="zh-CN" altLang="en-US" b="0" i="0" dirty="0">
                <a:effectLst/>
                <a:latin typeface="system-ui"/>
              </a:rPr>
              <a:t>模型是并行处理的，它不像</a:t>
            </a:r>
            <a:r>
              <a:rPr lang="en-US" altLang="zh-CN" b="0" i="0" dirty="0">
                <a:effectLst/>
                <a:latin typeface="system-ui"/>
              </a:rPr>
              <a:t>RNN</a:t>
            </a:r>
            <a:r>
              <a:rPr lang="zh-CN" altLang="en-US" b="0" i="0" dirty="0">
                <a:effectLst/>
                <a:latin typeface="system-ui"/>
              </a:rPr>
              <a:t>那样依赖顺序处理来捕捉位置信息。因此，需要添加位置编码来确保模型能够</a:t>
            </a:r>
            <a:r>
              <a:rPr lang="zh-CN" altLang="en-US" b="1" i="0" dirty="0">
                <a:effectLst/>
                <a:latin typeface="system-ui"/>
              </a:rPr>
              <a:t>理解序列中单词的顺序</a:t>
            </a:r>
            <a:r>
              <a:rPr lang="zh-CN" altLang="en-US" b="0" i="0" dirty="0">
                <a:effectLst/>
                <a:latin typeface="system-ui"/>
              </a:rPr>
              <a:t>。</a:t>
            </a:r>
            <a:endParaRPr lang="en-US" altLang="zh-CN" b="0" i="0" dirty="0">
              <a:effectLst/>
              <a:latin typeface="system-ui"/>
            </a:endParaRPr>
          </a:p>
          <a:p>
            <a:pPr lvl="0"/>
            <a:endParaRPr lang="en-US" altLang="zh-CN" b="0" i="0" dirty="0">
              <a:effectLst/>
              <a:latin typeface="system-ui"/>
            </a:endParaRPr>
          </a:p>
          <a:p>
            <a:pPr lvl="0"/>
            <a:r>
              <a:rPr lang="zh-CN" altLang="en-US" b="0" dirty="0"/>
              <a:t>多头注意力组件允许</a:t>
            </a:r>
            <a:r>
              <a:rPr lang="zh-CN" altLang="en-US" b="1" dirty="0"/>
              <a:t>从不同头（</a:t>
            </a:r>
            <a:r>
              <a:rPr lang="en-US" altLang="zh-CN" b="1" dirty="0"/>
              <a:t>head</a:t>
            </a:r>
            <a:r>
              <a:rPr lang="zh-CN" altLang="en-US" b="1" dirty="0"/>
              <a:t>，词节点）计算和捕获相关信息</a:t>
            </a:r>
            <a:r>
              <a:rPr lang="zh-CN" altLang="en-US" b="0" dirty="0"/>
              <a:t>，也就是说，输入句子中</a:t>
            </a:r>
            <a:r>
              <a:rPr lang="zh-CN" altLang="en-US" b="1" dirty="0"/>
              <a:t>所有单词的注意力分数都被计算出来</a:t>
            </a:r>
            <a:r>
              <a:rPr lang="zh-CN" altLang="en-US" b="0" dirty="0"/>
              <a:t>。多头注意力是</a:t>
            </a:r>
            <a:r>
              <a:rPr lang="en-US" altLang="zh-CN" b="0" dirty="0"/>
              <a:t>Transformer</a:t>
            </a:r>
            <a:r>
              <a:rPr lang="zh-CN" altLang="en-US" b="0" dirty="0"/>
              <a:t>的一个关键组成部分，它允许模型同时关注输入序列中的多个不同位置。这有助于捕获更丰富的上下文信息。</a:t>
            </a:r>
            <a:endParaRPr lang="en-US" altLang="zh-CN" b="0"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264363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b="0" dirty="0"/>
              <a:t>残差连接是</a:t>
            </a:r>
            <a:r>
              <a:rPr lang="zh-CN" altLang="en-US" b="1" dirty="0"/>
              <a:t>将输入添加到子网输出</a:t>
            </a:r>
            <a:r>
              <a:rPr lang="zh-CN" altLang="en-US" b="0" dirty="0"/>
              <a:t>以优化深度网络的一种简单方法，整个网络使用残差连接，并在层上应用加法和归一化（使用层归一化）。残差连接有助于解决深度神经网络在训练过程中的梯度消失或爆炸问题，从而提高模型的性能。</a:t>
            </a:r>
            <a:endParaRPr lang="en-US" altLang="zh-CN" b="0" dirty="0"/>
          </a:p>
          <a:p>
            <a:pPr lvl="0"/>
            <a:endParaRPr lang="en-US" altLang="zh-CN" b="0" dirty="0"/>
          </a:p>
          <a:p>
            <a:pPr lvl="0"/>
            <a:r>
              <a:rPr lang="zh-CN" altLang="en-US" b="0" dirty="0"/>
              <a:t>掩蔽多头自注意力与多头注意力相同，但</a:t>
            </a:r>
            <a:r>
              <a:rPr lang="zh-CN" altLang="en-US" b="1" dirty="0"/>
              <a:t>注意力仅针对输出句子、当前预测的单词以及输出句子的前一个单词进行计算</a:t>
            </a:r>
            <a:r>
              <a:rPr lang="zh-CN" altLang="en-US" b="0" dirty="0"/>
              <a:t>（在</a:t>
            </a:r>
            <a:r>
              <a:rPr lang="en-US" altLang="zh-CN" b="0" dirty="0"/>
              <a:t>RNN</a:t>
            </a:r>
            <a:r>
              <a:rPr lang="zh-CN" altLang="en-US" b="0" dirty="0"/>
              <a:t>中，输出句子的单词是一个接一个预测的，这是解码器的本质）。这里描述的是解码器在生成输出序列时使用的自注意力机制的一个特定方面，即它如何关注当前预测的单词和之前已经生成的单词。</a:t>
            </a:r>
            <a:endParaRPr lang="en-US" altLang="zh-CN" b="0" dirty="0"/>
          </a:p>
          <a:p>
            <a:pPr lvl="0"/>
            <a:endParaRPr lang="en-US" altLang="zh-CN" b="0" dirty="0"/>
          </a:p>
          <a:p>
            <a:pPr lvl="0"/>
            <a:r>
              <a:rPr lang="zh-CN" altLang="en-US" b="0" dirty="0"/>
              <a:t>编码器和解码器的每一层都包含一个全连接前馈网络（</a:t>
            </a:r>
            <a:r>
              <a:rPr lang="en-US" altLang="zh-CN" b="0" dirty="0" err="1"/>
              <a:t>ffn</a:t>
            </a:r>
            <a:r>
              <a:rPr lang="zh-CN" altLang="en-US" b="0" dirty="0"/>
              <a:t>）。</a:t>
            </a:r>
            <a:r>
              <a:rPr lang="zh-CN" altLang="en-US" b="1" dirty="0"/>
              <a:t>这由两个线性变换组成，这两个变换之间有一个</a:t>
            </a:r>
            <a:r>
              <a:rPr lang="en-US" altLang="zh-CN" b="1" dirty="0" err="1"/>
              <a:t>ReLU</a:t>
            </a:r>
            <a:r>
              <a:rPr lang="zh-CN" altLang="en-US" b="1" dirty="0"/>
              <a:t>激活函数</a:t>
            </a:r>
            <a:r>
              <a:rPr lang="zh-CN" altLang="en-US" b="0" dirty="0"/>
              <a:t>。在基本的</a:t>
            </a:r>
            <a:r>
              <a:rPr lang="en-US" altLang="zh-CN" b="0" dirty="0"/>
              <a:t>Transformer</a:t>
            </a:r>
            <a:r>
              <a:rPr lang="zh-CN" altLang="en-US" b="0" dirty="0"/>
              <a:t>中，输入和输出的维度是</a:t>
            </a:r>
            <a:r>
              <a:rPr lang="en-US" altLang="zh-CN" b="0" dirty="0" err="1"/>
              <a:t>dmodel</a:t>
            </a:r>
            <a:r>
              <a:rPr lang="en-US" altLang="zh-CN" b="0" dirty="0"/>
              <a:t> = 512</a:t>
            </a:r>
            <a:r>
              <a:rPr lang="zh-CN" altLang="en-US" b="0" dirty="0"/>
              <a:t>，隐藏层的维度是</a:t>
            </a:r>
            <a:r>
              <a:rPr lang="en-US" altLang="zh-CN" b="0" dirty="0" err="1"/>
              <a:t>dff</a:t>
            </a:r>
            <a:r>
              <a:rPr lang="en-US" altLang="zh-CN" b="0" dirty="0"/>
              <a:t> = 2048</a:t>
            </a:r>
            <a:r>
              <a:rPr lang="zh-CN" altLang="en-US" b="0" dirty="0"/>
              <a:t>。前馈网络增加了模型的非线性，有助于捕获更复杂的模式。在</a:t>
            </a:r>
            <a:r>
              <a:rPr lang="en-US" altLang="zh-CN" b="0" dirty="0"/>
              <a:t>Transformer</a:t>
            </a:r>
            <a:r>
              <a:rPr lang="zh-CN" altLang="en-US" b="0" dirty="0"/>
              <a:t>中，这些前馈网络被添加到多头注意力机制之后，进一步增强了模型的表示能力。</a:t>
            </a:r>
            <a:endParaRPr lang="en-US" altLang="zh-CN" b="0"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220032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编码器中每个编码器层是结构完全相同的，但是它们并不共享参数，负责处理输入序列。具体来说，编码器会将</a:t>
            </a:r>
            <a:r>
              <a:rPr lang="en-US" altLang="zh-CN" dirty="0"/>
              <a:t>【</a:t>
            </a:r>
            <a:r>
              <a:rPr lang="zh-CN" altLang="en-US" dirty="0"/>
              <a:t>接收到的一个由符号（如单词、字符等）表示的输入序列（</a:t>
            </a:r>
            <a:r>
              <a:rPr lang="en-US" altLang="zh-CN" dirty="0"/>
              <a:t>x1</a:t>
            </a:r>
            <a:r>
              <a:rPr lang="zh-CN" altLang="en-US" dirty="0"/>
              <a:t>，</a:t>
            </a:r>
            <a:r>
              <a:rPr lang="en-US" altLang="zh-CN" dirty="0"/>
              <a:t>...</a:t>
            </a:r>
            <a:r>
              <a:rPr lang="zh-CN" altLang="en-US" dirty="0"/>
              <a:t>，</a:t>
            </a:r>
            <a:r>
              <a:rPr lang="en-US" altLang="zh-CN" dirty="0" err="1"/>
              <a:t>xn</a:t>
            </a:r>
            <a:r>
              <a:rPr lang="zh-CN" altLang="en-US" dirty="0"/>
              <a:t>）</a:t>
            </a:r>
            <a:r>
              <a:rPr lang="en-US" altLang="zh-CN" dirty="0"/>
              <a:t>】</a:t>
            </a:r>
            <a:r>
              <a:rPr lang="zh-CN" altLang="en-US" dirty="0"/>
              <a:t>转换为</a:t>
            </a:r>
            <a:r>
              <a:rPr lang="en-US" altLang="zh-CN" dirty="0"/>
              <a:t>【</a:t>
            </a:r>
            <a:r>
              <a:rPr lang="zh-CN" altLang="en-US" dirty="0"/>
              <a:t>一个连续的内部表示序列</a:t>
            </a:r>
            <a:r>
              <a:rPr lang="en-US" altLang="zh-CN" dirty="0"/>
              <a:t>Z =</a:t>
            </a:r>
            <a:r>
              <a:rPr lang="zh-CN" altLang="en-US" dirty="0"/>
              <a:t>（</a:t>
            </a:r>
            <a:r>
              <a:rPr lang="en-US" altLang="zh-CN" dirty="0"/>
              <a:t>Z1</a:t>
            </a:r>
            <a:r>
              <a:rPr lang="zh-CN" altLang="en-US" dirty="0"/>
              <a:t>，</a:t>
            </a:r>
            <a:r>
              <a:rPr lang="en-US" altLang="zh-CN" dirty="0"/>
              <a:t>...</a:t>
            </a:r>
            <a:r>
              <a:rPr lang="zh-CN" altLang="en-US" dirty="0"/>
              <a:t>，</a:t>
            </a:r>
            <a:r>
              <a:rPr lang="en-US" altLang="zh-CN" dirty="0"/>
              <a:t>Zn</a:t>
            </a:r>
            <a:r>
              <a:rPr lang="zh-CN" altLang="en-US" dirty="0"/>
              <a:t>）</a:t>
            </a:r>
            <a:r>
              <a:rPr lang="en-US" altLang="zh-CN" dirty="0"/>
              <a:t>】</a:t>
            </a:r>
            <a:r>
              <a:rPr lang="zh-CN" altLang="en-US" dirty="0"/>
              <a:t>，输出（</a:t>
            </a:r>
            <a:r>
              <a:rPr lang="en-US" altLang="zh-CN" dirty="0"/>
              <a:t>r1, …</a:t>
            </a:r>
            <a:r>
              <a:rPr lang="zh-CN" altLang="en-US" dirty="0"/>
              <a:t>，</a:t>
            </a:r>
            <a:r>
              <a:rPr lang="en-US" altLang="zh-CN" dirty="0" err="1"/>
              <a:t>rn</a:t>
            </a:r>
            <a:r>
              <a:rPr lang="zh-CN" altLang="en-US" dirty="0"/>
              <a:t>）</a:t>
            </a:r>
            <a:endParaRPr lang="en-US" altLang="zh-CN" dirty="0"/>
          </a:p>
          <a:p>
            <a:pPr lvl="0"/>
            <a:endParaRPr lang="en-US" altLang="zh-CN" dirty="0"/>
          </a:p>
          <a:p>
            <a:pPr lvl="0"/>
            <a:r>
              <a:rPr lang="zh-CN" altLang="en-US" dirty="0"/>
              <a:t>编码器的输入首先流过一个</a:t>
            </a:r>
            <a:r>
              <a:rPr lang="en-US" altLang="zh-CN" dirty="0"/>
              <a:t>self-attention</a:t>
            </a:r>
            <a:r>
              <a:rPr lang="zh-CN" altLang="en-US" dirty="0"/>
              <a:t>层，该层帮助编码器能够看到输入序列中的其他单词（当它编码某个词时）。后面，我们会细看</a:t>
            </a:r>
            <a:r>
              <a:rPr lang="en-US" altLang="zh-CN" dirty="0"/>
              <a:t>self-attention</a:t>
            </a:r>
            <a:r>
              <a:rPr lang="zh-CN" altLang="en-US" dirty="0"/>
              <a:t>的内部结构。</a:t>
            </a:r>
          </a:p>
          <a:p>
            <a:pPr lvl="0"/>
            <a:endParaRPr lang="zh-CN" altLang="en-US" dirty="0"/>
          </a:p>
          <a:p>
            <a:pPr lvl="0"/>
            <a:r>
              <a:rPr lang="en-US" altLang="zh-CN" dirty="0"/>
              <a:t>self-attention</a:t>
            </a:r>
            <a:r>
              <a:rPr lang="zh-CN" altLang="en-US" dirty="0"/>
              <a:t>的输出流向一个前向网络，每个输入位置对应的前向网络是独立互不干扰的。</a:t>
            </a:r>
          </a:p>
          <a:p>
            <a:pPr lvl="0"/>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903192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b="0" dirty="0"/>
              <a:t>编码器的初始输入可以是文本序列、语音序列、以及</a:t>
            </a:r>
            <a:r>
              <a:rPr lang="en-US" altLang="zh-CN" b="0" dirty="0"/>
              <a:t>Graph</a:t>
            </a:r>
            <a:r>
              <a:rPr lang="zh-CN" altLang="en-US" b="0" dirty="0"/>
              <a:t>数据等</a:t>
            </a:r>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077621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解码器中每个解码器层是结构也完全相同的，负责生成输出序列</a:t>
            </a:r>
            <a:endParaRPr lang="en-US" altLang="zh-CN" dirty="0"/>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解码器将根据编码器形成的连续内部表示序列（</a:t>
            </a:r>
            <a:r>
              <a:rPr lang="en-US" altLang="zh-CN" dirty="0"/>
              <a:t>Z1</a:t>
            </a:r>
            <a:r>
              <a:rPr lang="zh-CN" altLang="en-US" dirty="0"/>
              <a:t>，</a:t>
            </a:r>
            <a:r>
              <a:rPr lang="en-US" altLang="zh-CN" dirty="0"/>
              <a:t>...</a:t>
            </a:r>
            <a:r>
              <a:rPr lang="zh-CN" altLang="en-US" dirty="0"/>
              <a:t>，</a:t>
            </a:r>
            <a:r>
              <a:rPr lang="en-US" altLang="zh-CN" dirty="0"/>
              <a:t>Zn</a:t>
            </a:r>
            <a:r>
              <a:rPr lang="zh-CN" altLang="en-US" dirty="0"/>
              <a:t>）的相关序列（后边解释），以自回归的方式生成输出序列。什么是自回归的方式呢？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就是解码器会在生成每个符号时考虑之前已经生成的符号作为额外的输入。这种机制使得解码器能够基于已生成的序列内容来预测下一个符号。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通过逐步生成符号，解码器最终输出一个完整的符号序列（</a:t>
            </a:r>
            <a:r>
              <a:rPr lang="en-US" altLang="zh-CN" dirty="0"/>
              <a:t>y1</a:t>
            </a:r>
            <a:r>
              <a:rPr lang="zh-CN" altLang="en-US" dirty="0"/>
              <a:t>，</a:t>
            </a:r>
            <a:r>
              <a:rPr lang="en-US" altLang="zh-CN" dirty="0"/>
              <a:t>...</a:t>
            </a:r>
            <a:r>
              <a:rPr lang="zh-CN" altLang="en-US" dirty="0"/>
              <a:t>，</a:t>
            </a:r>
            <a:r>
              <a:rPr lang="en-US" altLang="zh-CN" dirty="0" err="1"/>
              <a:t>ym</a:t>
            </a:r>
            <a:r>
              <a:rPr lang="zh-CN" altLang="en-US" dirty="0"/>
              <a:t>）。这个过程是迭代的，每次迭代解码器都会基于当前状态和前一个生成的符号来预测下一个符号，直到生成完整的输出序列为止。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914245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通过解码器后，</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最后的输出可以是一个序列，或者单个标签。适用于各类任务：</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xxx</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85101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摒弃循环结构，完全依赖注意力机制，是</a:t>
            </a:r>
            <a:r>
              <a:rPr lang="en-US" altLang="zh-CN" dirty="0"/>
              <a:t>Transformer</a:t>
            </a:r>
            <a:r>
              <a:rPr lang="zh-CN" altLang="en-US" dirty="0"/>
              <a:t>成功的关键。注意力机制基于注意力函数实现。</a:t>
            </a:r>
            <a:endParaRPr lang="en-US" altLang="zh-CN" dirty="0"/>
          </a:p>
          <a:p>
            <a:pPr lvl="0"/>
            <a:endParaRPr lang="en-US" altLang="zh-CN" dirty="0"/>
          </a:p>
          <a:p>
            <a:pPr lvl="0"/>
            <a:r>
              <a:rPr lang="zh-CN" altLang="en-US" dirty="0"/>
              <a:t>注意力函数可以描述为一个将</a:t>
            </a:r>
            <a:r>
              <a:rPr lang="zh-CN" altLang="en-US" b="1" dirty="0"/>
              <a:t>查询（</a:t>
            </a:r>
            <a:r>
              <a:rPr lang="en-US" altLang="zh-CN" b="1" dirty="0"/>
              <a:t>Query</a:t>
            </a:r>
            <a:r>
              <a:rPr lang="zh-CN" altLang="en-US" b="1" dirty="0"/>
              <a:t>）和一组键值对（</a:t>
            </a:r>
            <a:r>
              <a:rPr lang="en-US" altLang="zh-CN" b="1" dirty="0"/>
              <a:t>Key-Value pairs</a:t>
            </a:r>
            <a:r>
              <a:rPr lang="zh-CN" altLang="en-US" b="1" dirty="0"/>
              <a:t>）</a:t>
            </a:r>
            <a:r>
              <a:rPr lang="zh-CN" altLang="en-US" dirty="0"/>
              <a:t>映射到</a:t>
            </a:r>
            <a:r>
              <a:rPr lang="zh-CN" altLang="en-US" b="1" dirty="0"/>
              <a:t>输出</a:t>
            </a:r>
            <a:r>
              <a:rPr lang="zh-CN" altLang="en-US" dirty="0"/>
              <a:t>的过程，其中查询</a:t>
            </a:r>
            <a:r>
              <a:rPr lang="en-US" altLang="zh-CN" dirty="0"/>
              <a:t>Q</a:t>
            </a:r>
            <a:r>
              <a:rPr lang="zh-CN" altLang="en-US" dirty="0"/>
              <a:t>、键</a:t>
            </a:r>
            <a:r>
              <a:rPr lang="en-US" altLang="zh-CN" dirty="0"/>
              <a:t>K</a:t>
            </a:r>
            <a:r>
              <a:rPr lang="zh-CN" altLang="en-US" dirty="0"/>
              <a:t>、值</a:t>
            </a:r>
            <a:r>
              <a:rPr lang="en-US" altLang="zh-CN" dirty="0"/>
              <a:t>V</a:t>
            </a:r>
            <a:r>
              <a:rPr lang="zh-CN" altLang="en-US" dirty="0"/>
              <a:t>和输出都是向量。输出是通过对值</a:t>
            </a:r>
            <a:r>
              <a:rPr lang="en-US" altLang="zh-CN" dirty="0"/>
              <a:t>V</a:t>
            </a:r>
            <a:r>
              <a:rPr lang="zh-CN" altLang="en-US" dirty="0"/>
              <a:t>的加权求和计算得出的，每个值</a:t>
            </a:r>
            <a:r>
              <a:rPr lang="en-US" altLang="zh-CN" dirty="0"/>
              <a:t>V</a:t>
            </a:r>
            <a:r>
              <a:rPr lang="zh-CN" altLang="en-US" dirty="0"/>
              <a:t>所赋予的权重是由查询</a:t>
            </a:r>
            <a:r>
              <a:rPr lang="en-US" altLang="zh-CN" dirty="0"/>
              <a:t>Q</a:t>
            </a:r>
            <a:r>
              <a:rPr lang="zh-CN" altLang="en-US" dirty="0"/>
              <a:t>与相应键</a:t>
            </a:r>
            <a:r>
              <a:rPr lang="en-US" altLang="zh-CN" dirty="0"/>
              <a:t>K</a:t>
            </a:r>
            <a:r>
              <a:rPr lang="zh-CN" altLang="en-US" dirty="0"/>
              <a:t>的兼容性函数计算得出的。</a:t>
            </a:r>
            <a:endParaRPr lang="en-US" altLang="zh-CN" dirty="0"/>
          </a:p>
          <a:p>
            <a:pPr lvl="0"/>
            <a:endParaRPr lang="en-US" altLang="zh-CN" dirty="0"/>
          </a:p>
          <a:p>
            <a:pPr lvl="0"/>
            <a:r>
              <a:rPr lang="zh-CN" altLang="en-US" dirty="0"/>
              <a:t>注意力机制允许模型在处理信息时，能够专注于与当前任务最相关的部分，提高了模型的效率和性能</a:t>
            </a:r>
            <a:endParaRPr lang="en-US" altLang="zh-CN" dirty="0"/>
          </a:p>
          <a:p>
            <a:pPr lvl="0"/>
            <a:endParaRPr lang="en-US" altLang="zh-CN" dirty="0"/>
          </a:p>
          <a:p>
            <a:pPr lvl="0"/>
            <a:r>
              <a:rPr lang="zh-CN" altLang="en-US" dirty="0"/>
              <a:t>注意力机制包括“缩放点积注意力机制”和“多头注意力机制”。</a:t>
            </a:r>
            <a:r>
              <a:rPr lang="zh-CN" altLang="en-US" b="1" dirty="0"/>
              <a:t>缩放点积注意力机制</a:t>
            </a:r>
            <a:r>
              <a:rPr lang="zh-CN" altLang="en-US" dirty="0"/>
              <a:t>是一种常见的注意力机制，它通过对</a:t>
            </a:r>
            <a:r>
              <a:rPr lang="zh-CN" altLang="en-US" b="1" dirty="0"/>
              <a:t>查询向量</a:t>
            </a:r>
            <a:r>
              <a:rPr lang="en-US" altLang="zh-CN" b="1" dirty="0"/>
              <a:t>Q</a:t>
            </a:r>
            <a:r>
              <a:rPr lang="zh-CN" altLang="en-US" b="1" dirty="0"/>
              <a:t>和键向量</a:t>
            </a:r>
            <a:r>
              <a:rPr lang="en-US" altLang="zh-CN" b="1" dirty="0"/>
              <a:t>V</a:t>
            </a:r>
            <a:r>
              <a:rPr lang="zh-CN" altLang="en-US" dirty="0"/>
              <a:t>进行点积运算，得到注意力得分，并</a:t>
            </a:r>
            <a:r>
              <a:rPr lang="zh-CN" altLang="en-US" b="1" dirty="0"/>
              <a:t>通过缩放系数对注意力得分进行调整</a:t>
            </a:r>
            <a:r>
              <a:rPr lang="zh-CN" altLang="en-US" dirty="0"/>
              <a:t>。</a:t>
            </a:r>
            <a:endParaRPr lang="en-US" altLang="zh-CN" dirty="0"/>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多头注意力机制</a:t>
            </a:r>
            <a:r>
              <a:rPr lang="zh-CN" altLang="en-US" dirty="0"/>
              <a:t>是缩放点积注意力机制的一种扩展形式，是通过将输入</a:t>
            </a:r>
            <a:r>
              <a:rPr lang="zh-CN" altLang="en-US" b="1" dirty="0"/>
              <a:t>同时进行多个线性变换</a:t>
            </a:r>
            <a:r>
              <a:rPr lang="zh-CN" altLang="en-US" dirty="0"/>
              <a:t>，每个变换都有自己的</a:t>
            </a:r>
            <a:r>
              <a:rPr lang="en-US" altLang="zh-CN" dirty="0"/>
              <a:t>Q</a:t>
            </a:r>
            <a:r>
              <a:rPr lang="zh-CN" altLang="en-US" dirty="0"/>
              <a:t>、</a:t>
            </a:r>
            <a:r>
              <a:rPr lang="en-US" altLang="zh-CN" dirty="0"/>
              <a:t>K</a:t>
            </a:r>
            <a:r>
              <a:rPr lang="zh-CN" altLang="en-US" dirty="0"/>
              <a:t>、</a:t>
            </a:r>
            <a:r>
              <a:rPr lang="en-US" altLang="zh-CN" dirty="0"/>
              <a:t>V</a:t>
            </a:r>
            <a:r>
              <a:rPr lang="zh-CN" altLang="en-US" dirty="0"/>
              <a:t>矩阵，并分别计算自己的注意力得分，最后综合所有变换的输出得到最终的输出。多头注意力机制可以学习到更加丰富和多样化的特征表示，具有更好的模型表现能力</a:t>
            </a:r>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9365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自动驾驶领域：</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在自动驾驶中，通常会使用到</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lidar</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采集的点云。但是和图像不同，点云的不规则结构对传统处理算法造成了一定困难。</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因此，利用</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结构对其进行处理，已成为点云数据处理中常用的方式。</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此外，在物体重建中也常使用到点云</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。比如历史建筑、雕塑等数字遗产保护工作，通常就会采集它们的点云。</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7760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缩放点积注意力（</a:t>
            </a:r>
            <a:r>
              <a:rPr lang="en-US" altLang="zh-CN" dirty="0"/>
              <a:t>Scaled Dot-Product Attention</a:t>
            </a:r>
            <a:r>
              <a:rPr lang="zh-CN" altLang="en-US" dirty="0"/>
              <a:t>）：这是一种注意力机制的实现方式，其中通过计算查询（</a:t>
            </a:r>
            <a:r>
              <a:rPr lang="en-US" altLang="zh-CN" dirty="0"/>
              <a:t>query</a:t>
            </a:r>
            <a:r>
              <a:rPr lang="zh-CN" altLang="en-US" dirty="0"/>
              <a:t>）和键（</a:t>
            </a:r>
            <a:r>
              <a:rPr lang="en-US" altLang="zh-CN" dirty="0"/>
              <a:t>key</a:t>
            </a:r>
            <a:r>
              <a:rPr lang="zh-CN" altLang="en-US" dirty="0"/>
              <a:t>）之间的缩放点积来得到注意力权重。缩放因子通常用于防止点积结果过大，导致</a:t>
            </a:r>
            <a:r>
              <a:rPr lang="en-US" altLang="zh-CN" dirty="0" err="1"/>
              <a:t>softmax</a:t>
            </a:r>
            <a:r>
              <a:rPr lang="zh-CN" altLang="en-US" dirty="0"/>
              <a:t>函数进入梯度饱和区。</a:t>
            </a:r>
            <a:endParaRPr lang="en-US" altLang="zh-CN" dirty="0"/>
          </a:p>
          <a:p>
            <a:pPr lvl="0"/>
            <a:endParaRPr lang="en-US" altLang="zh-CN" dirty="0"/>
          </a:p>
          <a:p>
            <a:pPr lvl="0"/>
            <a:r>
              <a:rPr lang="zh-CN" altLang="en-US" dirty="0"/>
              <a:t>多头注意力机制有多个注意力层并行运行。每个头都会独立地计算注意力权重和输出，然后将所有头的输出拼接起来，并可能通过一个线性变换得到最终的输出。</a:t>
            </a:r>
            <a:r>
              <a:rPr lang="zh-CN" altLang="en-US" b="1" dirty="0"/>
              <a:t>多头注意力机制能够允许模型在不同的表示子空间中共同关注信息</a:t>
            </a:r>
            <a:r>
              <a:rPr lang="zh-CN" altLang="en-US" dirty="0"/>
              <a:t>，从而提高了模型的表示能力。</a:t>
            </a:r>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47903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将点积缩放注意力机制比作一名同学，这个同学通过思考和计算得到了某个问题的答案。而多头注意力机制则可以将这个问题交给多个学生来解决，每个学生都有自己独特的思考方式和解决方案，最后将所有方案综合起来，得到更加全面和准确的答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另一个比喻是：想象一下，你去看一部悬疑破案题材的电影，点积缩放机制相当于只看了一次，而多头注意力机制看了</a:t>
            </a:r>
            <a:r>
              <a:rPr lang="en-US" altLang="zh-CN" dirty="0"/>
              <a:t>N</a:t>
            </a:r>
            <a:r>
              <a:rPr lang="zh-CN" altLang="en-US" dirty="0"/>
              <a:t>次电影，如果您只看一次这部电影，你非常有可能错过一些重要的细节导致无法理解整个故事的全貌。而经过多次反复观看，你也许就能兼顾到不同的微小细节，就能顺理成章地推理出案情的发展走势。</a:t>
            </a:r>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24217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后边，我们会用例子说明</a:t>
            </a:r>
            <a:r>
              <a:rPr lang="en-US" altLang="zh-CN" dirty="0"/>
              <a:t>transformer</a:t>
            </a:r>
            <a:r>
              <a:rPr lang="zh-CN" altLang="en-US" dirty="0"/>
              <a:t>各个组件的作用。也就是会去看看一个向量</a:t>
            </a:r>
            <a:r>
              <a:rPr lang="en-US" altLang="zh-CN" dirty="0"/>
              <a:t>/tensor</a:t>
            </a:r>
            <a:r>
              <a:rPr lang="zh-CN" altLang="en-US" dirty="0"/>
              <a:t>将如何流经各个组件？</a:t>
            </a:r>
            <a:endParaRPr lang="en-US" altLang="zh-CN" dirty="0"/>
          </a:p>
          <a:p>
            <a:pPr lvl="0"/>
            <a:endParaRPr lang="en-US" altLang="zh-CN" dirty="0"/>
          </a:p>
          <a:p>
            <a:pPr lvl="0"/>
            <a:r>
              <a:rPr lang="zh-CN" altLang="en-US" dirty="0"/>
              <a:t>在一个</a:t>
            </a:r>
            <a:r>
              <a:rPr lang="en-US" altLang="zh-CN" dirty="0"/>
              <a:t>NLP</a:t>
            </a:r>
            <a:r>
              <a:rPr lang="zh-CN" altLang="en-US" dirty="0"/>
              <a:t>应用例子中，首先发挥作用的事</a:t>
            </a:r>
            <a:r>
              <a:rPr lang="en-US" altLang="zh-CN" dirty="0"/>
              <a:t>word embedding</a:t>
            </a:r>
            <a:r>
              <a:rPr lang="zh-CN" altLang="en-US" dirty="0"/>
              <a:t>组件。我们通常会先将输入单词使用</a:t>
            </a:r>
            <a:r>
              <a:rPr lang="en-US" altLang="zh-CN" dirty="0"/>
              <a:t>embedding </a:t>
            </a:r>
            <a:r>
              <a:rPr lang="zh-CN" altLang="en-US" dirty="0"/>
              <a:t>操作转成向量</a:t>
            </a:r>
            <a:r>
              <a:rPr lang="en-US" altLang="zh-CN" dirty="0"/>
              <a:t>/tensor</a:t>
            </a:r>
            <a:r>
              <a:rPr lang="zh-CN" altLang="en-US" dirty="0"/>
              <a:t>。</a:t>
            </a:r>
            <a:endParaRPr lang="en-US" altLang="zh-CN" dirty="0"/>
          </a:p>
          <a:p>
            <a:pPr lvl="0"/>
            <a:endParaRPr lang="en-US" altLang="zh-CN" dirty="0"/>
          </a:p>
          <a:p>
            <a:pPr lvl="0"/>
            <a:r>
              <a:rPr lang="zh-CN" altLang="en-US" dirty="0"/>
              <a:t>词嵌入（</a:t>
            </a:r>
            <a:r>
              <a:rPr lang="en-US" altLang="zh-CN" dirty="0"/>
              <a:t>Word embedding</a:t>
            </a:r>
            <a:r>
              <a:rPr lang="zh-CN" altLang="en-US" dirty="0"/>
              <a:t>）是自然语言处理（</a:t>
            </a:r>
            <a:r>
              <a:rPr lang="en-US" altLang="zh-CN" dirty="0"/>
              <a:t>NLP</a:t>
            </a:r>
            <a:r>
              <a:rPr lang="zh-CN" altLang="en-US" dirty="0"/>
              <a:t>）中语言模型与表征学习技术的统称。概念上而言，它是指把一个维数为所有词的数量的高维空间嵌入到一个维数低得多的连续向量空间中。具体地，每个单词或词组被映射为实数域上的向量</a:t>
            </a:r>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词嵌入（</a:t>
            </a:r>
            <a:r>
              <a:rPr lang="en-US" altLang="zh-CN" b="0" i="0" dirty="0">
                <a:solidFill>
                  <a:srgbClr val="191B1F"/>
                </a:solidFill>
                <a:effectLst/>
                <a:latin typeface="-apple-system"/>
              </a:rPr>
              <a:t>Word Embedding</a:t>
            </a:r>
            <a:r>
              <a:rPr lang="zh-CN" altLang="en-US" b="0" i="0" dirty="0">
                <a:solidFill>
                  <a:srgbClr val="191B1F"/>
                </a:solidFill>
                <a:effectLst/>
                <a:latin typeface="-apple-system"/>
              </a:rPr>
              <a:t>）主要有</a:t>
            </a:r>
            <a:r>
              <a:rPr lang="zh-CN" altLang="en-US" b="1" i="0" dirty="0">
                <a:solidFill>
                  <a:srgbClr val="191B1F"/>
                </a:solidFill>
                <a:effectLst/>
                <a:latin typeface="-apple-system"/>
              </a:rPr>
              <a:t>基于统计（</a:t>
            </a:r>
            <a:r>
              <a:rPr lang="en-US" altLang="zh-CN" b="1" i="0" dirty="0">
                <a:solidFill>
                  <a:srgbClr val="191B1F"/>
                </a:solidFill>
                <a:effectLst/>
                <a:latin typeface="-apple-system"/>
              </a:rPr>
              <a:t>Count based </a:t>
            </a:r>
            <a:r>
              <a:rPr lang="zh-CN" altLang="en-US" b="1" i="0" dirty="0">
                <a:solidFill>
                  <a:srgbClr val="191B1F"/>
                </a:solidFill>
                <a:effectLst/>
                <a:latin typeface="-apple-system"/>
              </a:rPr>
              <a:t>）</a:t>
            </a:r>
            <a:r>
              <a:rPr lang="zh-CN" altLang="en-US" b="0" i="0" dirty="0">
                <a:solidFill>
                  <a:srgbClr val="191B1F"/>
                </a:solidFill>
                <a:effectLst/>
                <a:latin typeface="-apple-system"/>
              </a:rPr>
              <a:t>和</a:t>
            </a:r>
            <a:r>
              <a:rPr lang="zh-CN" altLang="en-US" b="1" i="0" dirty="0">
                <a:solidFill>
                  <a:srgbClr val="191B1F"/>
                </a:solidFill>
                <a:effectLst/>
                <a:latin typeface="-apple-system"/>
              </a:rPr>
              <a:t>基于预测（</a:t>
            </a:r>
            <a:r>
              <a:rPr lang="en-US" altLang="zh-CN" b="1" i="0" dirty="0">
                <a:solidFill>
                  <a:srgbClr val="191B1F"/>
                </a:solidFill>
                <a:effectLst/>
                <a:latin typeface="-apple-system"/>
              </a:rPr>
              <a:t>Perdition based</a:t>
            </a:r>
            <a:r>
              <a:rPr lang="zh-CN" altLang="en-US" b="1" i="0" dirty="0">
                <a:solidFill>
                  <a:srgbClr val="191B1F"/>
                </a:solidFill>
                <a:effectLst/>
                <a:latin typeface="-apple-system"/>
              </a:rPr>
              <a:t>）</a:t>
            </a:r>
            <a:r>
              <a:rPr lang="zh-CN" altLang="en-US" b="0" i="0" dirty="0">
                <a:solidFill>
                  <a:srgbClr val="191B1F"/>
                </a:solidFill>
                <a:effectLst/>
                <a:latin typeface="-apple-system"/>
              </a:rPr>
              <a:t>的两种方法，具体可以查阅相关资料</a:t>
            </a:r>
            <a:r>
              <a:rPr lang="en-US" altLang="zh-CN" sz="1200" dirty="0"/>
              <a:t>https://blog.csdn.net/qq_40729302/article/details/111499524</a:t>
            </a:r>
            <a:endParaRPr lang="zh-CN" altLang="en-US" sz="1200" dirty="0"/>
          </a:p>
          <a:p>
            <a:pPr lvl="0"/>
            <a:endParaRPr lang="en-US" altLang="zh-CN" dirty="0"/>
          </a:p>
          <a:p>
            <a:pPr lvl="0"/>
            <a:endParaRPr lang="en-US" altLang="zh-CN" dirty="0"/>
          </a:p>
          <a:p>
            <a:pPr lvl="0"/>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577726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b="0" i="0" dirty="0">
                <a:solidFill>
                  <a:srgbClr val="191B1F"/>
                </a:solidFill>
                <a:effectLst/>
                <a:latin typeface="-apple-system"/>
              </a:rPr>
              <a:t>词嵌入就是把词变为向量表示。其中，</a:t>
            </a:r>
            <a:r>
              <a:rPr lang="zh-CN" altLang="en-US" b="1" i="0" dirty="0">
                <a:solidFill>
                  <a:srgbClr val="191B1F"/>
                </a:solidFill>
                <a:effectLst/>
                <a:latin typeface="-apple-system"/>
              </a:rPr>
              <a:t>基于预测的方法（</a:t>
            </a:r>
            <a:r>
              <a:rPr lang="zh-CN" altLang="en-US" b="0" i="0" dirty="0">
                <a:solidFill>
                  <a:srgbClr val="191B1F"/>
                </a:solidFill>
                <a:effectLst/>
                <a:latin typeface="-apple-system"/>
              </a:rPr>
              <a:t>经典的如</a:t>
            </a:r>
            <a:r>
              <a:rPr lang="en-US" altLang="zh-CN" b="0" i="0" dirty="0">
                <a:solidFill>
                  <a:srgbClr val="4D4D4D"/>
                </a:solidFill>
                <a:effectLst/>
                <a:latin typeface="-apple-system"/>
              </a:rPr>
              <a:t>word2vec</a:t>
            </a:r>
            <a:r>
              <a:rPr lang="zh-CN" altLang="en-US" b="1" i="0" dirty="0">
                <a:solidFill>
                  <a:srgbClr val="191B1F"/>
                </a:solidFill>
                <a:effectLst/>
                <a:latin typeface="-apple-system"/>
              </a:rPr>
              <a:t>）一般只需要一层的 </a:t>
            </a:r>
            <a:r>
              <a:rPr lang="en-US" altLang="zh-CN" b="1" i="0" dirty="0">
                <a:solidFill>
                  <a:srgbClr val="191B1F"/>
                </a:solidFill>
                <a:effectLst/>
                <a:latin typeface="-apple-system"/>
              </a:rPr>
              <a:t>linear hidden layer</a:t>
            </a:r>
            <a:endParaRPr lang="en-US" altLang="zh-CN" dirty="0"/>
          </a:p>
          <a:p>
            <a:pPr lvl="0"/>
            <a:endParaRPr lang="en-US" altLang="zh-CN" dirty="0"/>
          </a:p>
          <a:p>
            <a:pPr lvl="0"/>
            <a:r>
              <a:rPr lang="zh-CN" altLang="en-US" b="1" dirty="0"/>
              <a:t>词嵌入如何起作用？</a:t>
            </a:r>
            <a:endParaRPr lang="en-US" altLang="zh-CN" b="1" dirty="0"/>
          </a:p>
          <a:p>
            <a:pPr lvl="0"/>
            <a:r>
              <a:rPr lang="zh-CN" altLang="en-US" dirty="0"/>
              <a:t>在实际工作中，我们是有一个事先建立的词汇表，可以自己选择建立词汇表。词汇表包含了大部分的本次语料中的单词，并且包含了每一个词的词嵌入形式。我们可以通过查找单词索引的方式找到相应词的词嵌入</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571068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词的向量化仅仅发生在最底层的编码器的输入时。</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lvl="0"/>
            <a:r>
              <a:rPr lang="zh-CN" altLang="en-US" dirty="0"/>
              <a:t>这样每个编码器都会接收到一个</a:t>
            </a:r>
            <a:r>
              <a:rPr lang="en-US" altLang="zh-CN" dirty="0"/>
              <a:t>list</a:t>
            </a:r>
            <a:r>
              <a:rPr lang="zh-CN" altLang="en-US" dirty="0"/>
              <a:t>（</a:t>
            </a:r>
            <a:r>
              <a:rPr lang="zh-CN" altLang="en-US" b="1" dirty="0"/>
              <a:t>每个元素都是</a:t>
            </a:r>
            <a:r>
              <a:rPr lang="en-US" altLang="zh-CN" b="1" dirty="0"/>
              <a:t>512</a:t>
            </a:r>
            <a:r>
              <a:rPr lang="zh-CN" altLang="en-US" b="1" dirty="0"/>
              <a:t>维的词向量</a:t>
            </a:r>
            <a:r>
              <a:rPr lang="zh-CN" altLang="en-US" dirty="0"/>
              <a:t>），只不过其他编码器的输入是前个编码器的输出。</a:t>
            </a:r>
            <a:r>
              <a:rPr lang="en-US" altLang="zh-CN" b="1" dirty="0"/>
              <a:t>list</a:t>
            </a:r>
            <a:r>
              <a:rPr lang="zh-CN" altLang="en-US" b="1" dirty="0"/>
              <a:t>的尺寸是可以设置的超参</a:t>
            </a:r>
            <a:r>
              <a:rPr lang="zh-CN" altLang="en-US" dirty="0"/>
              <a:t>，通常是训练集的最长句子的长度。</a:t>
            </a:r>
          </a:p>
          <a:p>
            <a:pPr lvl="0"/>
            <a:endParaRPr lang="zh-CN" altLang="en-US" dirty="0"/>
          </a:p>
          <a:p>
            <a:pPr lvl="0"/>
            <a:r>
              <a:rPr lang="zh-CN" altLang="en-US" dirty="0"/>
              <a:t>在对输入序列做词的向量化之后，它们</a:t>
            </a:r>
            <a:r>
              <a:rPr lang="zh-CN" altLang="en-US" b="1" dirty="0"/>
              <a:t>流经编码器的如下两个子层</a:t>
            </a:r>
            <a:r>
              <a:rPr lang="zh-CN" altLang="en-US" dirty="0"/>
              <a:t>。</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287088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这是输入单词使用</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embedding </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操作转成词嵌入向量</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x1, x2,…</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后，词嵌入向量</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/tensor</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流经</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Transformer</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的总体示意图。</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这里能看到</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Transformer</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的一个关键特性：</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每个位置的词仅仅流过它自己的编码器路径。在</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self-attention</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层中，这些路径两两之间是相互依赖的。</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而</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在</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前向网络层则没有这些依赖性</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因此</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这些路径</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在流经前向网络时可以并行执行</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9200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在</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self-attention</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层中，这些路径两两之间是相互依赖的</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”，这会起到什么作用？</a:t>
            </a: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algn="just"/>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以下面这句话为例，作为我们想要翻译的输入语句</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“The animal didn’t cross the street because it was too tired”</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句子中</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"it"</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指的是什么呢？</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“it"</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指的是</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"street” </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还是</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“animal”</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？对人来说很简单的问题，但是对算法而言并不简单。</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当模型处理单词</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“it”</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时，</a:t>
            </a:r>
            <a:r>
              <a:rPr lang="en-US" altLang="zh-CN" sz="1800" b="1"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self-attention</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允许将</a:t>
            </a:r>
            <a:r>
              <a:rPr lang="en-US" altLang="zh-CN" sz="1800" b="1"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“it”</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和</a:t>
            </a:r>
            <a:r>
              <a:rPr lang="en-US" altLang="zh-CN" sz="1800" b="1"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“animal”</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联系起来</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。当模型处理每个位置的词时，</a:t>
            </a:r>
            <a:r>
              <a:rPr lang="en-US" altLang="zh-CN" sz="1800" b="1"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self-attention</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允许模型看到句子的其他位置信息</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作辅助线索来更好地编码当前词。</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如果你对</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RNN</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熟悉，就能想到</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RNN</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隐状态是如何允许之前的词向量来解释合成当前词的解释向量</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（还有</a:t>
            </a:r>
            <a:r>
              <a:rPr lang="en-US"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HMM</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Transformer</a:t>
            </a:r>
            <a:r>
              <a:rPr lang="zh-CN" altLang="en-US"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则</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是使用</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self-attention</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来将相关词</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（任意其他位置的词）</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的理解编码到当前词中。</a:t>
            </a: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algn="just"/>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800" b="1" dirty="0"/>
              <a:t>那么</a:t>
            </a:r>
            <a:r>
              <a:rPr lang="en-US" altLang="zh-CN" sz="1800" b="1"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self-attention</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层</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中是如何运用注意力机制的（</a:t>
            </a:r>
            <a:r>
              <a:rPr lang="zh-CN" altLang="en-US" sz="1800" dirty="0"/>
              <a:t>包括“缩放点积注意力机制”和“多头注意力机制”</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en-US" altLang="zh-CN" sz="1800" b="1" dirty="0"/>
          </a:p>
          <a:p>
            <a:pPr algn="just"/>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334846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首先，我们看看</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self-attention</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如何允许模型看到句子的其他位置信息。</a:t>
            </a: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第一步，先将输入单词“</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Thinking Machines</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”使用</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embedding </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操作转成向量</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/tensor</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，这样</a:t>
            </a:r>
            <a:r>
              <a:rPr lang="zh-CN" altLang="en-US" sz="1800" dirty="0"/>
              <a:t>会接收到一个包含</a:t>
            </a:r>
            <a:r>
              <a:rPr lang="en-US" altLang="zh-CN" sz="1800" dirty="0"/>
              <a:t>2</a:t>
            </a:r>
            <a:r>
              <a:rPr lang="zh-CN" altLang="en-US" sz="1800" dirty="0"/>
              <a:t>个元素的</a:t>
            </a:r>
            <a:r>
              <a:rPr lang="en-US" altLang="zh-CN" sz="1800" dirty="0"/>
              <a:t>list</a:t>
            </a:r>
            <a:r>
              <a:rPr lang="zh-CN" altLang="en-US" sz="1800" dirty="0"/>
              <a:t>（</a:t>
            </a:r>
            <a:r>
              <a:rPr lang="zh-CN" altLang="en-US" sz="1800" b="1" dirty="0"/>
              <a:t>每个元素都是</a:t>
            </a:r>
            <a:r>
              <a:rPr lang="en-US" altLang="zh-CN" sz="1800" b="1" dirty="0"/>
              <a:t>512</a:t>
            </a:r>
            <a:r>
              <a:rPr lang="zh-CN" altLang="en-US" sz="1800" b="1" dirty="0"/>
              <a:t>维的词向量</a:t>
            </a:r>
            <a:r>
              <a:rPr lang="en-US" altLang="zh-CN" sz="1800" b="1" dirty="0"/>
              <a:t>X1, X2</a:t>
            </a:r>
            <a:r>
              <a:rPr lang="zh-CN" altLang="en-US" sz="1800" b="1" dirty="0"/>
              <a:t>，</a:t>
            </a:r>
            <a:r>
              <a:rPr lang="en-US" altLang="zh-CN" sz="1800" b="1" dirty="0"/>
              <a:t>token</a:t>
            </a:r>
            <a:r>
              <a:rPr lang="zh-CN" altLang="en-US" sz="1800" dirty="0"/>
              <a:t>）</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第二步，为了让模型利用序列的顺序信息，</a:t>
            </a:r>
            <a:r>
              <a:rPr lang="zh-CN" altLang="en-US" sz="1800" b="1" kern="100" dirty="0">
                <a:effectLst/>
                <a:latin typeface="DengXian" panose="02010600030101010101" pitchFamily="2" charset="-122"/>
                <a:ea typeface="DengXian" panose="02010600030101010101" pitchFamily="2" charset="-122"/>
                <a:cs typeface="Times New Roman" panose="02020603050405020304" pitchFamily="18" charset="0"/>
              </a:rPr>
              <a:t>我们必须在序列中的标记</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token</a:t>
            </a:r>
            <a:r>
              <a:rPr lang="zh-CN" altLang="en-US" sz="1800" b="1" kern="100" dirty="0">
                <a:effectLst/>
                <a:latin typeface="DengXian" panose="02010600030101010101" pitchFamily="2" charset="-122"/>
                <a:ea typeface="DengXian" panose="02010600030101010101" pitchFamily="2" charset="-122"/>
                <a:cs typeface="Times New Roman" panose="02020603050405020304" pitchFamily="18" charset="0"/>
              </a:rPr>
              <a:t>上注入一些关于相对或绝对位置的信息</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。为此，我们在编码器和解码器堆栈的底部向输入嵌入添加“位置编码”。位置编码的维度与嵌入的维度</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d</a:t>
            </a:r>
            <a:r>
              <a:rPr lang="en-US" altLang="zh-CN" sz="1800" kern="100" baseline="-25000" dirty="0" err="1">
                <a:effectLst/>
                <a:latin typeface="DengXian" panose="02010600030101010101" pitchFamily="2" charset="-122"/>
                <a:ea typeface="DengXian" panose="02010600030101010101" pitchFamily="2" charset="-122"/>
                <a:cs typeface="Times New Roman" panose="02020603050405020304" pitchFamily="18" charset="0"/>
              </a:rPr>
              <a:t>model</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(512)</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相同，以便可以将两者相加。</a:t>
            </a: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关于位置编码，有多种选择，</a:t>
            </a:r>
            <a:r>
              <a:rPr lang="zh-CN" altLang="en-US" sz="1800" b="1" kern="100" dirty="0">
                <a:effectLst/>
                <a:latin typeface="DengXian" panose="02010600030101010101" pitchFamily="2" charset="-122"/>
                <a:ea typeface="DengXian" panose="02010600030101010101" pitchFamily="2" charset="-122"/>
                <a:cs typeface="Times New Roman" panose="02020603050405020304" pitchFamily="18" charset="0"/>
              </a:rPr>
              <a:t>包括学习得到的和固定地设置</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，这里</a:t>
            </a:r>
            <a:r>
              <a:rPr lang="zh-CN" altLang="en-US" sz="2800" b="0" i="0" dirty="0">
                <a:effectLst/>
                <a:latin typeface="system-ui"/>
              </a:rPr>
              <a:t>我们使用不同频率的正弦和余弦函数来生成位置编码：</a:t>
            </a:r>
            <a:r>
              <a:rPr lang="en-US" altLang="zh-CN" sz="2800" b="0" i="0" dirty="0">
                <a:effectLst/>
                <a:latin typeface="system-ui"/>
              </a:rPr>
              <a:t>xxx</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其中</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pos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是对应输入的位置，</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2i/2i+1</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是维度</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index</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索引位置，</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d</a:t>
            </a:r>
            <a:r>
              <a:rPr lang="en-US" altLang="zh-CN" sz="1800" kern="100" baseline="-25000" dirty="0" err="1">
                <a:effectLst/>
                <a:latin typeface="DengXian" panose="02010600030101010101" pitchFamily="2" charset="-122"/>
                <a:ea typeface="DengXian" panose="02010600030101010101" pitchFamily="2" charset="-122"/>
                <a:cs typeface="Times New Roman" panose="02020603050405020304" pitchFamily="18" charset="0"/>
              </a:rPr>
              <a:t>model</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是嵌入的维度。比如</a:t>
            </a:r>
            <a:r>
              <a:rPr lang="en-US" altLang="zh-CN" sz="2800" b="0" i="0" dirty="0">
                <a:solidFill>
                  <a:srgbClr val="4D4D4D"/>
                </a:solidFill>
                <a:effectLst/>
                <a:latin typeface="-apple-system"/>
              </a:rPr>
              <a:t>pos=3,d(model)=128</a:t>
            </a:r>
            <a:r>
              <a:rPr lang="zh-CN" altLang="en-US" sz="2800" b="0" i="0" dirty="0">
                <a:solidFill>
                  <a:srgbClr val="4D4D4D"/>
                </a:solidFill>
                <a:effectLst/>
                <a:latin typeface="-apple-system"/>
              </a:rPr>
              <a:t>，</a:t>
            </a:r>
            <a:r>
              <a:rPr lang="zh-CN" altLang="en-US" sz="2800" b="1" i="0" dirty="0">
                <a:solidFill>
                  <a:srgbClr val="4D4D4D"/>
                </a:solidFill>
                <a:effectLst/>
                <a:latin typeface="-apple-system"/>
              </a:rPr>
              <a:t>那么</a:t>
            </a:r>
            <a:r>
              <a:rPr lang="en-US" altLang="zh-CN" sz="2800" b="1" i="0" dirty="0">
                <a:solidFill>
                  <a:srgbClr val="4D4D4D"/>
                </a:solidFill>
                <a:effectLst/>
                <a:latin typeface="-apple-system"/>
              </a:rPr>
              <a:t>2i+1=3</a:t>
            </a:r>
            <a:r>
              <a:rPr lang="zh-CN" altLang="en-US" sz="2800" b="1" i="0" dirty="0">
                <a:solidFill>
                  <a:srgbClr val="4D4D4D"/>
                </a:solidFill>
                <a:effectLst/>
                <a:latin typeface="-apple-system"/>
              </a:rPr>
              <a:t>时对应的位置向量如下：</a:t>
            </a:r>
            <a:r>
              <a:rPr lang="en-US" altLang="zh-CN" sz="2800" b="0" i="0" dirty="0">
                <a:solidFill>
                  <a:srgbClr val="4D4D4D"/>
                </a:solidFill>
                <a:effectLst/>
                <a:latin typeface="-apple-system"/>
              </a:rPr>
              <a:t>xxx</a:t>
            </a: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这样</a:t>
            </a:r>
            <a:r>
              <a:rPr lang="zh-CN" altLang="en-US" sz="1800" b="1" kern="100" dirty="0">
                <a:effectLst/>
                <a:latin typeface="DengXian" panose="02010600030101010101" pitchFamily="2" charset="-122"/>
                <a:ea typeface="DengXian" panose="02010600030101010101" pitchFamily="2" charset="-122"/>
                <a:cs typeface="Times New Roman" panose="02020603050405020304" pitchFamily="18" charset="0"/>
              </a:rPr>
              <a:t>每个词的位置</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以及</a:t>
            </a:r>
            <a:r>
              <a:rPr lang="zh-CN" altLang="en-US" sz="1800" b="1" kern="100" dirty="0">
                <a:effectLst/>
                <a:latin typeface="DengXian" panose="02010600030101010101" pitchFamily="2" charset="-122"/>
                <a:ea typeface="DengXian" panose="02010600030101010101" pitchFamily="2" charset="-122"/>
                <a:cs typeface="Times New Roman" panose="02020603050405020304" pitchFamily="18" charset="0"/>
              </a:rPr>
              <a:t>词对应</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token</a:t>
            </a:r>
            <a:r>
              <a:rPr lang="zh-CN" altLang="en-US" sz="1800" b="1" kern="100" dirty="0">
                <a:effectLst/>
                <a:latin typeface="DengXian" panose="02010600030101010101" pitchFamily="2" charset="-122"/>
                <a:ea typeface="DengXian" panose="02010600030101010101" pitchFamily="2" charset="-122"/>
                <a:cs typeface="Times New Roman" panose="02020603050405020304" pitchFamily="18" charset="0"/>
              </a:rPr>
              <a:t>（词向量）中的索引位置</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都会映射到一个</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d</a:t>
            </a:r>
            <a:r>
              <a:rPr lang="en-US" altLang="zh-CN" sz="1800" kern="100" baseline="-25000" dirty="0" err="1">
                <a:effectLst/>
                <a:latin typeface="DengXian" panose="02010600030101010101" pitchFamily="2" charset="-122"/>
                <a:ea typeface="DengXian" panose="02010600030101010101" pitchFamily="2" charset="-122"/>
                <a:cs typeface="Times New Roman" panose="02020603050405020304" pitchFamily="18" charset="0"/>
              </a:rPr>
              <a:t>model</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维度的向量。其中</a:t>
            </a:r>
            <a:r>
              <a:rPr lang="zh-CN" altLang="en-US" sz="2800" b="0" i="0" dirty="0">
                <a:solidFill>
                  <a:srgbClr val="333333"/>
                </a:solidFill>
                <a:effectLst/>
                <a:latin typeface="Open Sans" panose="020B0606030504020204" pitchFamily="34" charset="0"/>
              </a:rPr>
              <a:t>偶数索引位置对应正弦函数，奇数索引位置对应余弦函数。</a:t>
            </a: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201460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在位置编码这里，我们就可以看到：比如对于</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  am a Robot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338343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在位置编码这里，我们就可以看到：比如对于</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  am a Robot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68911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图像理解中，</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各个</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object</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之间的</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relation</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也常用</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进行表示</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；知识图谱中也常用到</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结构。</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605021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于是，从输入序列到位置编码组件之后，输出就是词嵌入向量</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位置编码向量</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787710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于是，从输入序列到位置编码组件之后，输出就是</a:t>
            </a:r>
            <a:r>
              <a:rPr lang="zh-CN" altLang="en-US" sz="1800" b="1" kern="100" dirty="0">
                <a:effectLst/>
                <a:latin typeface="DengXian" panose="02010600030101010101" pitchFamily="2" charset="-122"/>
                <a:ea typeface="DengXian" panose="02010600030101010101" pitchFamily="2" charset="-122"/>
                <a:cs typeface="Times New Roman" panose="02020603050405020304" pitchFamily="18" charset="0"/>
              </a:rPr>
              <a:t>词嵌入向量</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en-US" sz="1800" b="1" kern="100" dirty="0">
                <a:effectLst/>
                <a:latin typeface="DengXian" panose="02010600030101010101" pitchFamily="2" charset="-122"/>
                <a:ea typeface="DengXian" panose="02010600030101010101" pitchFamily="2" charset="-122"/>
                <a:cs typeface="Times New Roman" panose="02020603050405020304" pitchFamily="18" charset="0"/>
              </a:rPr>
              <a:t>位置编码向量</a:t>
            </a:r>
            <a:endPar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044939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我们</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现在</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看下如何计算</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self-attention</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的向量。</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首先来看缩放点积注意力的过程：</a:t>
            </a: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得到位置编码组件的输出后，</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我们（</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第</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三</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步</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根据编码器</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经过词嵌入和位置编码后的</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输入向量</a:t>
            </a:r>
            <a:r>
              <a:rPr lang="en-US"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t1,t2…</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现在再</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生成三个向量</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q1,q2,…</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k1, k2,…</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v1, v2,…</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（查询向量</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query-</a:t>
            </a:r>
            <a:r>
              <a:rPr lang="en-US" altLang="zh-CN" sz="1800" kern="100" dirty="0" err="1">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vec</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r>
              <a:rPr lang="zh-CN" altLang="en-US"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键向量</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key-</a:t>
            </a:r>
            <a:r>
              <a:rPr lang="en-US" altLang="zh-CN" sz="1800" kern="100" dirty="0" err="1">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vec</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r>
              <a:rPr lang="zh-CN" altLang="en-US"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值向量</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value-</a:t>
            </a:r>
            <a:r>
              <a:rPr lang="en-US" altLang="zh-CN" sz="1800" kern="100" dirty="0" err="1">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vec</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生成方法为</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用</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t1</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t2</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向量</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分别乘以三个</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权重参数</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矩阵（</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WQ, WK, WV</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这些</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权重参数</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矩阵</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是</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在训练过程中</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通过</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学习</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得到最终值的</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。【注意：不是每个</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t1,t2,…</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向量</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分别对应自己的</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3</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个</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matrix</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，而是所有输入</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t1,t2,…</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共享</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3</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个</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权重参数</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矩阵；</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权重</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参数</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矩阵是基于输入位置的转换矩阵</a:t>
            </a:r>
            <a:r>
              <a:rPr lang="en-US"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也就是训练后跟位置相关</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注意：</a:t>
            </a:r>
            <a:r>
              <a:rPr lang="zh-CN" altLang="zh-CN" sz="1800" b="1"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这些新向量的维度比输入词向量的维度要小</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dirty="0">
                <a:solidFill>
                  <a:srgbClr val="000000"/>
                </a:solidFill>
                <a:effectLst/>
                <a:latin typeface="Arial" panose="020B0604020202020204" pitchFamily="34" charset="0"/>
                <a:ea typeface="DengXian" panose="02010600030101010101" pitchFamily="2" charset="-122"/>
              </a:rPr>
              <a:t>512–&gt;64</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。也就是我们</a:t>
            </a:r>
            <a:r>
              <a:rPr lang="zh-CN" altLang="en-US" sz="2800" b="0" i="0" dirty="0">
                <a:effectLst/>
                <a:latin typeface="system-ui"/>
              </a:rPr>
              <a:t>并没有使用单个</a:t>
            </a:r>
            <a:r>
              <a:rPr lang="en-US" altLang="zh-CN" sz="2800" b="0" i="0" dirty="0" err="1">
                <a:effectLst/>
                <a:latin typeface="system-ui"/>
              </a:rPr>
              <a:t>dmodel</a:t>
            </a:r>
            <a:r>
              <a:rPr lang="zh-CN" altLang="en-US" sz="2800" b="0" i="0" dirty="0">
                <a:effectLst/>
                <a:latin typeface="system-ui"/>
              </a:rPr>
              <a:t>维度（</a:t>
            </a:r>
            <a:r>
              <a:rPr lang="en-US" altLang="zh-CN" sz="2800" b="0" i="0" dirty="0">
                <a:effectLst/>
                <a:latin typeface="system-ui"/>
              </a:rPr>
              <a:t>512</a:t>
            </a:r>
            <a:r>
              <a:rPr lang="zh-CN" altLang="en-US" sz="2800" b="0" i="0" dirty="0">
                <a:effectLst/>
                <a:latin typeface="system-ui"/>
              </a:rPr>
              <a:t>）的键、值和查询来执行单一的</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缩放点积注意力过程</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942917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没有这么做的原因是，我们发现</a:t>
                </a:r>
                <a:r>
                  <a:rPr lang="zh-CN" altLang="en-US" b="0" i="0" dirty="0">
                    <a:effectLst/>
                    <a:latin typeface="system-ui"/>
                  </a:rPr>
                  <a:t>将查询、键和值分别通过</a:t>
                </a:r>
                <a:r>
                  <a:rPr lang="en-US" altLang="zh-CN" b="1" i="0" dirty="0">
                    <a:effectLst/>
                    <a:latin typeface="system-ui"/>
                  </a:rPr>
                  <a:t>h</a:t>
                </a:r>
                <a:r>
                  <a:rPr lang="zh-CN" altLang="en-US" b="1" i="0" dirty="0">
                    <a:effectLst/>
                    <a:latin typeface="system-ui"/>
                  </a:rPr>
                  <a:t>个不同的、学习得到的线性投影（</a:t>
                </a:r>
                <a:r>
                  <a:rPr lang="en-US" altLang="zh-CN" sz="12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WQ, WK, WV</a:t>
                </a:r>
                <a:r>
                  <a:rPr lang="zh-CN" altLang="en-US" b="1" i="0" dirty="0">
                    <a:effectLst/>
                    <a:latin typeface="system-ui"/>
                  </a:rPr>
                  <a:t>）</a:t>
                </a:r>
                <a:r>
                  <a:rPr lang="zh-CN" altLang="en-US" b="0" i="0" dirty="0">
                    <a:effectLst/>
                    <a:latin typeface="system-ui"/>
                  </a:rPr>
                  <a:t>，线性映射到</a:t>
                </a:r>
                <a:r>
                  <a:rPr lang="en-US" altLang="zh-CN" b="0" i="0" dirty="0">
                    <a:effectLst/>
                    <a:latin typeface="system-ui"/>
                  </a:rPr>
                  <a:t>dk</a:t>
                </a:r>
                <a:r>
                  <a:rPr lang="zh-CN" altLang="en-US" b="0" i="0" dirty="0">
                    <a:effectLst/>
                    <a:latin typeface="system-ui"/>
                  </a:rPr>
                  <a:t>和</a:t>
                </a:r>
                <a:r>
                  <a:rPr lang="en-US" altLang="zh-CN" b="0" i="0" dirty="0">
                    <a:effectLst/>
                    <a:latin typeface="system-ui"/>
                  </a:rPr>
                  <a:t>dv</a:t>
                </a:r>
                <a:r>
                  <a:rPr lang="zh-CN" altLang="en-US" b="0" i="0" dirty="0">
                    <a:effectLst/>
                    <a:latin typeface="system-ui"/>
                  </a:rPr>
                  <a:t>维度上是有益的。其中</a:t>
                </a:r>
                <a:r>
                  <a:rPr lang="en-US" altLang="zh-CN" b="0" i="0" dirty="0">
                    <a:effectLst/>
                    <a:latin typeface="system-ui"/>
                  </a:rPr>
                  <a:t>h</a:t>
                </a:r>
                <a:r>
                  <a:rPr lang="zh-CN" altLang="en-US" b="0" i="0" dirty="0">
                    <a:effectLst/>
                    <a:latin typeface="system-ui"/>
                  </a:rPr>
                  <a:t>就是注意力头的个数，</a:t>
                </a:r>
                <a:r>
                  <a:rPr lang="en-US" altLang="zh-CN" b="0" i="0" dirty="0">
                    <a:effectLst/>
                    <a:latin typeface="system-ui"/>
                  </a:rPr>
                  <a:t>h=8</a:t>
                </a:r>
                <a:r>
                  <a:rPr lang="zh-CN" altLang="en-US" b="0" i="0" dirty="0">
                    <a:effectLst/>
                    <a:latin typeface="system-ui"/>
                  </a:rPr>
                  <a:t>表示</a:t>
                </a:r>
                <a:r>
                  <a:rPr lang="en-US" altLang="zh-CN" b="0" i="0" dirty="0">
                    <a:effectLst/>
                    <a:latin typeface="system-ui"/>
                  </a:rPr>
                  <a:t>8</a:t>
                </a:r>
                <a:r>
                  <a:rPr lang="zh-CN" altLang="en-US" b="0" i="0" dirty="0">
                    <a:effectLst/>
                    <a:latin typeface="system-ui"/>
                  </a:rPr>
                  <a:t>个并行的注意力层或“头”。一般地，我们设置</a:t>
                </a:r>
                <a:r>
                  <a:rPr lang="en-US" altLang="zh-CN" b="0" i="0" dirty="0">
                    <a:effectLst/>
                    <a:latin typeface="system-ui"/>
                  </a:rPr>
                  <a:t>dk=dv=</a:t>
                </a:r>
                <a:r>
                  <a:rPr lang="en-US" altLang="zh-CN" b="0" i="0" dirty="0" err="1">
                    <a:effectLst/>
                    <a:latin typeface="system-ui"/>
                  </a:rPr>
                  <a:t>dmodel</a:t>
                </a:r>
                <a:r>
                  <a:rPr lang="en-US" altLang="zh-CN" b="0" i="0" dirty="0">
                    <a:effectLst/>
                    <a:latin typeface="system-ui"/>
                  </a:rPr>
                  <a:t>/h=64</a:t>
                </a:r>
                <a:r>
                  <a:rPr lang="zh-CN" altLang="en-US" b="0" i="0" dirty="0">
                    <a:effectLst/>
                    <a:latin typeface="system-ui"/>
                  </a:rPr>
                  <a:t>。这样我们</a:t>
                </a:r>
                <a:r>
                  <a:rPr lang="zh-CN" altLang="zh-CN"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计算</a:t>
                </a:r>
                <a:r>
                  <a:rPr lang="en-US" altLang="zh-CN" sz="12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self-attention</a:t>
                </a:r>
                <a:r>
                  <a:rPr lang="zh-CN" altLang="en-US" sz="12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时，也可以并行计算，提高计算效率。</a:t>
                </a:r>
                <a:endParaRPr lang="en-US" altLang="zh-CN" dirty="0"/>
              </a:p>
              <a:p>
                <a:pPr lvl="0"/>
                <a:endParaRPr lang="en-US" altLang="zh-CN" dirty="0"/>
              </a:p>
              <a:p>
                <a:pPr lvl="0"/>
                <a:r>
                  <a:rPr lang="zh-CN" altLang="en-US" dirty="0"/>
                  <a:t>在使用单个缩放点积注意力的过程中（前向传播），每个位置编码后的</a:t>
                </a:r>
                <a:r>
                  <a:rPr lang="en-US" altLang="zh-CN" dirty="0"/>
                  <a:t>token</a:t>
                </a:r>
                <a:r>
                  <a:rPr lang="zh-CN" altLang="en-US" dirty="0"/>
                  <a:t>与（训练过程中的）权重参数矩阵</a:t>
                </a:r>
                <a:r>
                  <a:rPr lang="en-US" altLang="zh-CN" dirty="0"/>
                  <a:t>WQ</a:t>
                </a:r>
                <a:r>
                  <a:rPr lang="zh-CN" altLang="en-US" dirty="0"/>
                  <a:t>相乘得到查询向量</a:t>
                </a:r>
                <a:r>
                  <a:rPr lang="en-US" altLang="zh-CN" dirty="0"/>
                  <a:t>q</a:t>
                </a:r>
                <a:r>
                  <a:rPr lang="zh-CN" altLang="en-US" dirty="0"/>
                  <a:t>，</a:t>
                </a:r>
                <a:r>
                  <a:rPr lang="zh-CN" altLang="en-US" b="1" dirty="0"/>
                  <a:t>查询向量</a:t>
                </a:r>
                <a:r>
                  <a:rPr lang="en-US" altLang="zh-CN" b="1" dirty="0"/>
                  <a:t>q</a:t>
                </a:r>
                <a:r>
                  <a:rPr lang="zh-CN" altLang="en-US" b="1" dirty="0"/>
                  <a:t>与同样方式得到的键向量</a:t>
                </a:r>
                <a:r>
                  <a:rPr lang="en-US" altLang="zh-CN" b="1" dirty="0"/>
                  <a:t>k</a:t>
                </a:r>
                <a:r>
                  <a:rPr lang="zh-CN" altLang="en-US" b="1" dirty="0"/>
                  <a:t>点积</a:t>
                </a:r>
                <a:r>
                  <a:rPr lang="zh-CN" altLang="en-US" dirty="0"/>
                  <a:t>，再除以</a:t>
                </a:r>
                <a14:m>
                  <m:oMath xmlns:m="http://schemas.openxmlformats.org/officeDocument/2006/math">
                    <m:rad>
                      <m:radPr>
                        <m:degHide m:val="on"/>
                        <m:ctrlPr>
                          <a:rPr lang="zh-CN" altLang="en-US" sz="120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ctrlPr>
                      </m:radPr>
                      <m:deg/>
                      <m:e>
                        <m:sSub>
                          <m:sSubPr>
                            <m:ctrlPr>
                              <a:rPr lang="en-US" altLang="zh-CN" sz="120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ctrlPr>
                          </m:sSubPr>
                          <m:e>
                            <m:r>
                              <a:rPr lang="en-US" altLang="zh-CN" sz="1200" b="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𝑑</m:t>
                            </m:r>
                          </m:e>
                          <m:sub>
                            <m:r>
                              <a:rPr lang="en-US" altLang="zh-CN" sz="1200" b="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m:t>
                            </m:r>
                          </m:sub>
                        </m:sSub>
                      </m:e>
                    </m:rad>
                  </m:oMath>
                </a14:m>
                <a:r>
                  <a:rPr lang="zh-CN" altLang="en-US" dirty="0"/>
                  <a:t>进行缩放，经过</a:t>
                </a:r>
                <a:r>
                  <a:rPr lang="en-US" altLang="zh-CN" dirty="0" err="1"/>
                  <a:t>softmax</a:t>
                </a:r>
                <a:r>
                  <a:rPr lang="zh-CN" altLang="en-US" dirty="0"/>
                  <a:t>归一化得到注意力权重，再将这些权重应用于值向量</a:t>
                </a:r>
                <a:r>
                  <a:rPr lang="en-US" altLang="zh-CN" dirty="0"/>
                  <a:t>v</a:t>
                </a:r>
                <a:r>
                  <a:rPr lang="zh-CN" altLang="en-US" dirty="0"/>
                  <a:t>，进行加权求和，从而生成每个</a:t>
                </a:r>
                <a:r>
                  <a:rPr lang="en-US" altLang="zh-CN" dirty="0"/>
                  <a:t>token</a:t>
                </a:r>
                <a:r>
                  <a:rPr lang="zh-CN" altLang="en-US" dirty="0"/>
                  <a:t>的自注意力输出表示。</a:t>
                </a:r>
                <a:r>
                  <a:rPr lang="en-US" altLang="zh-CN" dirty="0"/>
                  <a:t>1/</a:t>
                </a:r>
                <a14:m>
                  <m:oMath xmlns:m="http://schemas.openxmlformats.org/officeDocument/2006/math">
                    <m:rad>
                      <m:radPr>
                        <m:degHide m:val="on"/>
                        <m:ctrlPr>
                          <a:rPr lang="zh-CN" altLang="en-US" sz="120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ctrlPr>
                      </m:radPr>
                      <m:deg/>
                      <m:e>
                        <m:sSub>
                          <m:sSubPr>
                            <m:ctrlPr>
                              <a:rPr lang="en-US" altLang="zh-CN" sz="120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ctrlPr>
                          </m:sSubPr>
                          <m:e>
                            <m:r>
                              <a:rPr lang="en-US" altLang="zh-CN" sz="1200" b="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𝑑</m:t>
                            </m:r>
                          </m:e>
                          <m:sub>
                            <m:r>
                              <a:rPr lang="en-US" altLang="zh-CN" sz="1200" b="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m:t>
                            </m:r>
                          </m:sub>
                        </m:sSub>
                      </m:e>
                    </m:rad>
                  </m:oMath>
                </a14:m>
                <a:r>
                  <a:rPr lang="zh-CN" altLang="en-US" dirty="0"/>
                  <a:t>就是缩放因子。</a:t>
                </a:r>
                <a:endParaRPr lang="en-US" altLang="zh-CN" dirty="0"/>
              </a:p>
            </p:txBody>
          </p:sp>
        </mc:Choice>
        <mc:Fallback xmlns="">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没有这么做的原因是，我们发现</a:t>
                </a:r>
                <a:r>
                  <a:rPr lang="zh-CN" altLang="en-US" b="0" i="0" dirty="0">
                    <a:effectLst/>
                    <a:latin typeface="system-ui"/>
                  </a:rPr>
                  <a:t>将查询、键和值分别通过</a:t>
                </a:r>
                <a:r>
                  <a:rPr lang="en-US" altLang="zh-CN" b="1" i="0" dirty="0">
                    <a:effectLst/>
                    <a:latin typeface="system-ui"/>
                  </a:rPr>
                  <a:t>h</a:t>
                </a:r>
                <a:r>
                  <a:rPr lang="zh-CN" altLang="en-US" b="1" i="0" dirty="0">
                    <a:effectLst/>
                    <a:latin typeface="system-ui"/>
                  </a:rPr>
                  <a:t>个不同的、学习得到的线性投影</a:t>
                </a:r>
                <a:r>
                  <a:rPr lang="zh-CN" altLang="en-US" b="0" i="0" dirty="0">
                    <a:effectLst/>
                    <a:latin typeface="system-ui"/>
                  </a:rPr>
                  <a:t>，线性映射到</a:t>
                </a:r>
                <a:r>
                  <a:rPr lang="en-US" altLang="zh-CN" b="0" i="0" dirty="0">
                    <a:effectLst/>
                    <a:latin typeface="system-ui"/>
                  </a:rPr>
                  <a:t>dk</a:t>
                </a:r>
                <a:r>
                  <a:rPr lang="zh-CN" altLang="en-US" b="0" i="0" dirty="0">
                    <a:effectLst/>
                    <a:latin typeface="system-ui"/>
                  </a:rPr>
                  <a:t>和</a:t>
                </a:r>
                <a:r>
                  <a:rPr lang="en-US" altLang="zh-CN" b="0" i="0" dirty="0">
                    <a:effectLst/>
                    <a:latin typeface="system-ui"/>
                  </a:rPr>
                  <a:t>dv</a:t>
                </a:r>
                <a:r>
                  <a:rPr lang="zh-CN" altLang="en-US" b="0" i="0" dirty="0">
                    <a:effectLst/>
                    <a:latin typeface="system-ui"/>
                  </a:rPr>
                  <a:t>维度上是有益的。其中</a:t>
                </a:r>
                <a:r>
                  <a:rPr lang="en-US" altLang="zh-CN" b="0" i="0" dirty="0">
                    <a:effectLst/>
                    <a:latin typeface="system-ui"/>
                  </a:rPr>
                  <a:t>h</a:t>
                </a:r>
                <a:r>
                  <a:rPr lang="zh-CN" altLang="en-US" b="0" i="0" dirty="0">
                    <a:effectLst/>
                    <a:latin typeface="system-ui"/>
                  </a:rPr>
                  <a:t>就是注意力头的个数，</a:t>
                </a:r>
                <a:r>
                  <a:rPr lang="en-US" altLang="zh-CN" b="0" i="0" dirty="0">
                    <a:effectLst/>
                    <a:latin typeface="system-ui"/>
                  </a:rPr>
                  <a:t>h=8</a:t>
                </a:r>
                <a:r>
                  <a:rPr lang="zh-CN" altLang="en-US" b="0" i="0" dirty="0">
                    <a:effectLst/>
                    <a:latin typeface="system-ui"/>
                  </a:rPr>
                  <a:t>表示</a:t>
                </a:r>
                <a:r>
                  <a:rPr lang="en-US" altLang="zh-CN" b="0" i="0" dirty="0">
                    <a:effectLst/>
                    <a:latin typeface="system-ui"/>
                  </a:rPr>
                  <a:t>8</a:t>
                </a:r>
                <a:r>
                  <a:rPr lang="zh-CN" altLang="en-US" b="0" i="0" dirty="0">
                    <a:effectLst/>
                    <a:latin typeface="system-ui"/>
                  </a:rPr>
                  <a:t>个并行的注意力层或“头”。一般地，我们设置</a:t>
                </a:r>
                <a:r>
                  <a:rPr lang="en-US" altLang="zh-CN" b="0" i="0" dirty="0">
                    <a:effectLst/>
                    <a:latin typeface="system-ui"/>
                  </a:rPr>
                  <a:t>dk=dv=</a:t>
                </a:r>
                <a:r>
                  <a:rPr lang="en-US" altLang="zh-CN" b="0" i="0" dirty="0" err="1">
                    <a:effectLst/>
                    <a:latin typeface="system-ui"/>
                  </a:rPr>
                  <a:t>dmodel</a:t>
                </a:r>
                <a:r>
                  <a:rPr lang="en-US" altLang="zh-CN" b="0" i="0" dirty="0">
                    <a:effectLst/>
                    <a:latin typeface="system-ui"/>
                  </a:rPr>
                  <a:t>/h=64</a:t>
                </a:r>
                <a:r>
                  <a:rPr lang="zh-CN" altLang="en-US" b="0" i="0" dirty="0">
                    <a:effectLst/>
                    <a:latin typeface="system-ui"/>
                  </a:rPr>
                  <a:t>。这样我们</a:t>
                </a:r>
                <a:r>
                  <a:rPr lang="zh-CN" altLang="zh-CN"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计算</a:t>
                </a:r>
                <a:r>
                  <a:rPr lang="en-US" altLang="zh-CN" sz="12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self-attention</a:t>
                </a:r>
                <a:r>
                  <a:rPr lang="zh-CN" altLang="en-US" sz="12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时，也可以并行计算，提高计算效率。</a:t>
                </a:r>
                <a:endParaRPr lang="en-US" altLang="zh-CN" dirty="0"/>
              </a:p>
              <a:p>
                <a:pPr lvl="0"/>
                <a:endParaRPr lang="en-US" altLang="zh-CN" dirty="0"/>
              </a:p>
              <a:p>
                <a:pPr lvl="0"/>
                <a:r>
                  <a:rPr lang="zh-CN" altLang="en-US" dirty="0"/>
                  <a:t>在使用单个缩放点积注意力的过程中（前向传播），每个位置编码后的</a:t>
                </a:r>
                <a:r>
                  <a:rPr lang="en-US" altLang="zh-CN" dirty="0"/>
                  <a:t>token</a:t>
                </a:r>
                <a:r>
                  <a:rPr lang="zh-CN" altLang="en-US" dirty="0"/>
                  <a:t>与（训练过程中的）权重参数矩阵</a:t>
                </a:r>
                <a:r>
                  <a:rPr lang="en-US" altLang="zh-CN" dirty="0"/>
                  <a:t>WQ</a:t>
                </a:r>
                <a:r>
                  <a:rPr lang="zh-CN" altLang="en-US" dirty="0"/>
                  <a:t>相乘得到查询向量</a:t>
                </a:r>
                <a:r>
                  <a:rPr lang="en-US" altLang="zh-CN" dirty="0"/>
                  <a:t>q</a:t>
                </a:r>
                <a:r>
                  <a:rPr lang="zh-CN" altLang="en-US" dirty="0"/>
                  <a:t>，</a:t>
                </a:r>
                <a:r>
                  <a:rPr lang="zh-CN" altLang="en-US" b="1" dirty="0"/>
                  <a:t>查询向量</a:t>
                </a:r>
                <a:r>
                  <a:rPr lang="en-US" altLang="zh-CN" b="1" dirty="0"/>
                  <a:t>q</a:t>
                </a:r>
                <a:r>
                  <a:rPr lang="zh-CN" altLang="en-US" b="1" dirty="0"/>
                  <a:t>与同样方式得到的键向量</a:t>
                </a:r>
                <a:r>
                  <a:rPr lang="en-US" altLang="zh-CN" b="1" dirty="0"/>
                  <a:t>k</a:t>
                </a:r>
                <a:r>
                  <a:rPr lang="zh-CN" altLang="en-US" b="1" dirty="0"/>
                  <a:t>点积</a:t>
                </a:r>
                <a:r>
                  <a:rPr lang="zh-CN" altLang="en-US" dirty="0"/>
                  <a:t>，再除以</a:t>
                </a:r>
                <a:r>
                  <a:rPr lang="zh-CN" altLang="en-US" sz="120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a:t>
                </a:r>
                <a:r>
                  <a:rPr lang="en-US" altLang="zh-CN" sz="1200" b="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𝑑_𝑘 </a:t>
                </a:r>
                <a:r>
                  <a:rPr lang="zh-CN" altLang="en-US" sz="1200" b="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a:t>
                </a:r>
                <a:r>
                  <a:rPr lang="zh-CN" altLang="en-US" dirty="0"/>
                  <a:t>进行缩放，经过</a:t>
                </a:r>
                <a:r>
                  <a:rPr lang="en-US" altLang="zh-CN" dirty="0" err="1"/>
                  <a:t>softmax</a:t>
                </a:r>
                <a:r>
                  <a:rPr lang="zh-CN" altLang="en-US" dirty="0"/>
                  <a:t>归一化得到注意力权重，再将这些权重应用于值向量</a:t>
                </a:r>
                <a:r>
                  <a:rPr lang="en-US" altLang="zh-CN" dirty="0"/>
                  <a:t>v</a:t>
                </a:r>
                <a:r>
                  <a:rPr lang="zh-CN" altLang="en-US" dirty="0"/>
                  <a:t>，进行加权求和，从而生成每个</a:t>
                </a:r>
                <a:r>
                  <a:rPr lang="en-US" altLang="zh-CN" dirty="0"/>
                  <a:t>token</a:t>
                </a:r>
                <a:r>
                  <a:rPr lang="zh-CN" altLang="en-US" dirty="0"/>
                  <a:t>的自注意力输出表示。</a:t>
                </a:r>
                <a:r>
                  <a:rPr lang="en-US" altLang="zh-CN" dirty="0"/>
                  <a:t>1/</a:t>
                </a:r>
                <a:r>
                  <a:rPr lang="zh-CN" altLang="en-US" sz="120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a:t>
                </a:r>
                <a:r>
                  <a:rPr lang="en-US" altLang="zh-CN" sz="1200" b="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𝑑_𝑘 </a:t>
                </a:r>
                <a:r>
                  <a:rPr lang="zh-CN" altLang="en-US" sz="1200" b="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a:t>
                </a:r>
                <a:r>
                  <a:rPr lang="zh-CN" altLang="en-US" dirty="0"/>
                  <a:t>就是缩放因子。</a:t>
                </a:r>
                <a:endParaRPr lang="en-US" altLang="zh-CN" dirty="0"/>
              </a:p>
            </p:txBody>
          </p:sp>
        </mc:Fallback>
      </mc:AlternateContent>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868012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因此，</a:t>
            </a:r>
            <a:r>
              <a:rPr lang="zh-CN" altLang="en-US" b="1" dirty="0"/>
              <a:t>第四步</a:t>
            </a:r>
            <a:r>
              <a:rPr lang="zh-CN" altLang="en-US" dirty="0"/>
              <a:t>就是：计算每个查询向量与所有键向量的点积，也就是计算</a:t>
            </a:r>
            <a:r>
              <a:rPr lang="zh-CN" altLang="en-US" sz="12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每个</a:t>
            </a:r>
            <a:r>
              <a:rPr lang="en-US" altLang="zh-CN" sz="12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token</a:t>
            </a:r>
            <a:r>
              <a:rPr lang="zh-CN" altLang="en-US" sz="12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对其他</a:t>
            </a:r>
            <a:r>
              <a:rPr lang="en-US" altLang="zh-CN" sz="12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token</a:t>
            </a:r>
            <a:r>
              <a:rPr lang="zh-CN" altLang="en-US" sz="12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的“关注”程度，以建立所有</a:t>
            </a:r>
            <a:r>
              <a:rPr lang="en-US" altLang="zh-CN" sz="12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token</a:t>
            </a:r>
            <a:r>
              <a:rPr lang="zh-CN" altLang="en-US" sz="12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之间的关系。这个“关注”程度，我们称为</a:t>
            </a:r>
            <a:r>
              <a:rPr lang="en-US" altLang="zh-CN" sz="1200" dirty="0">
                <a:solidFill>
                  <a:srgbClr val="000000"/>
                </a:solidFill>
                <a:effectLst/>
                <a:latin typeface="Arial" panose="020B0604020202020204" pitchFamily="34" charset="0"/>
                <a:ea typeface="DengXian" panose="02010600030101010101" pitchFamily="2" charset="-122"/>
              </a:rPr>
              <a:t>attention </a:t>
            </a:r>
            <a:r>
              <a:rPr lang="zh-CN" altLang="en-US" sz="1200" dirty="0">
                <a:solidFill>
                  <a:srgbClr val="000000"/>
                </a:solidFill>
                <a:effectLst/>
                <a:latin typeface="Arial" panose="020B0604020202020204" pitchFamily="34" charset="0"/>
                <a:ea typeface="DengXian" panose="02010600030101010101" pitchFamily="2" charset="-122"/>
              </a:rPr>
              <a:t>注意力</a:t>
            </a:r>
            <a:r>
              <a:rPr lang="zh-CN" altLang="zh-CN" sz="12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分值</a:t>
            </a:r>
            <a:r>
              <a:rPr lang="zh-CN" altLang="en-US" sz="12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en-US" altLang="zh-CN" dirty="0"/>
          </a:p>
          <a:p>
            <a:pPr lvl="0"/>
            <a:endParaRPr lang="en-US" altLang="zh-CN" dirty="0"/>
          </a:p>
          <a:p>
            <a:pPr lvl="0"/>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对</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于</a:t>
            </a:r>
            <a:r>
              <a:rPr lang="en-US" altLang="zh-CN" sz="1800" dirty="0">
                <a:solidFill>
                  <a:srgbClr val="000000"/>
                </a:solidFill>
                <a:effectLst/>
                <a:latin typeface="Arial" panose="020B0604020202020204" pitchFamily="34" charset="0"/>
                <a:ea typeface="DengXian" panose="02010600030101010101" pitchFamily="2" charset="-122"/>
              </a:rPr>
              <a:t>“Thinking Machines”</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这句话</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来说</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就是</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对</a:t>
            </a:r>
            <a:r>
              <a:rPr lang="en-US" altLang="zh-CN" sz="1800" dirty="0">
                <a:solidFill>
                  <a:srgbClr val="000000"/>
                </a:solidFill>
                <a:effectLst/>
                <a:latin typeface="Arial" panose="020B0604020202020204" pitchFamily="34" charset="0"/>
                <a:ea typeface="DengXian" panose="02010600030101010101" pitchFamily="2" charset="-122"/>
              </a:rPr>
              <a:t>“Thinking”</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dirty="0">
                <a:solidFill>
                  <a:srgbClr val="000000"/>
                </a:solidFill>
                <a:effectLst/>
                <a:latin typeface="Arial" panose="020B0604020202020204" pitchFamily="34" charset="0"/>
                <a:ea typeface="DengXian" panose="02010600030101010101" pitchFamily="2" charset="-122"/>
              </a:rPr>
              <a:t>pos#1</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）计算</a:t>
            </a:r>
            <a:r>
              <a:rPr lang="en-US" altLang="zh-CN" sz="1800" dirty="0">
                <a:solidFill>
                  <a:srgbClr val="000000"/>
                </a:solidFill>
                <a:effectLst/>
                <a:latin typeface="Arial" panose="020B0604020202020204" pitchFamily="34" charset="0"/>
                <a:ea typeface="DengXian" panose="02010600030101010101" pitchFamily="2" charset="-122"/>
              </a:rPr>
              <a:t>attention </a:t>
            </a:r>
            <a:r>
              <a:rPr lang="zh-CN" altLang="en-US" sz="1800" dirty="0">
                <a:solidFill>
                  <a:srgbClr val="000000"/>
                </a:solidFill>
                <a:effectLst/>
                <a:latin typeface="Arial" panose="020B0604020202020204" pitchFamily="34" charset="0"/>
                <a:ea typeface="DengXian" panose="02010600030101010101" pitchFamily="2" charset="-122"/>
              </a:rPr>
              <a:t>注意力</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分值。</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具体地，我们是计算每个词对“</a:t>
            </a:r>
            <a:r>
              <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Thinking”</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的评估分，这个分决定着编码“</a:t>
            </a:r>
            <a:r>
              <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Thinking”</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时（某个固定位置时），每个输入词需要对</a:t>
            </a:r>
            <a:r>
              <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Thinking”</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这个编码过程</a:t>
            </a:r>
            <a:r>
              <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集中多少关注度。</a:t>
            </a:r>
            <a:endPar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lvl="0"/>
            <a:endPar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lvl="0"/>
            <a:r>
              <a:rPr lang="zh-CN" altLang="zh-CN" sz="1800" b="1"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这个分，通过</a:t>
            </a:r>
            <a:r>
              <a:rPr lang="en-US" altLang="zh-CN" sz="1800" b="1" dirty="0">
                <a:solidFill>
                  <a:srgbClr val="000000"/>
                </a:solidFill>
                <a:effectLst/>
                <a:latin typeface="Arial" panose="020B0604020202020204" pitchFamily="34" charset="0"/>
                <a:ea typeface="DengXian" panose="02010600030101010101" pitchFamily="2" charset="-122"/>
              </a:rPr>
              <a:t>“Thinking”</a:t>
            </a:r>
            <a:r>
              <a:rPr lang="zh-CN" altLang="zh-CN" sz="1800" b="1" dirty="0">
                <a:solidFill>
                  <a:srgbClr val="000000"/>
                </a:solidFill>
                <a:effectLst/>
                <a:latin typeface="Arial" panose="020B0604020202020204" pitchFamily="34" charset="0"/>
                <a:ea typeface="DengXian" panose="02010600030101010101" pitchFamily="2" charset="-122"/>
                <a:cs typeface="Arial" panose="020B0604020202020204" pitchFamily="34" charset="0"/>
              </a:rPr>
              <a:t>对应</a:t>
            </a:r>
            <a:r>
              <a:rPr lang="en-US" altLang="zh-CN" sz="1800" b="1" dirty="0">
                <a:solidFill>
                  <a:srgbClr val="000000"/>
                </a:solidFill>
                <a:effectLst/>
                <a:latin typeface="Arial" panose="020B0604020202020204" pitchFamily="34" charset="0"/>
                <a:ea typeface="DengXian" panose="02010600030101010101" pitchFamily="2" charset="-122"/>
              </a:rPr>
              <a:t>query-vector</a:t>
            </a:r>
            <a:r>
              <a:rPr lang="zh-CN" altLang="zh-CN" sz="1800" b="1"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与所有词的</a:t>
            </a:r>
            <a:r>
              <a:rPr lang="en-US" altLang="zh-CN" sz="1800" b="1" dirty="0">
                <a:solidFill>
                  <a:srgbClr val="000000"/>
                </a:solidFill>
                <a:effectLst/>
                <a:latin typeface="Arial" panose="020B0604020202020204" pitchFamily="34" charset="0"/>
                <a:ea typeface="DengXian" panose="02010600030101010101" pitchFamily="2" charset="-122"/>
              </a:rPr>
              <a:t>key-</a:t>
            </a:r>
            <a:r>
              <a:rPr lang="en-US" altLang="zh-CN" sz="1800" b="1" dirty="0" err="1">
                <a:solidFill>
                  <a:srgbClr val="000000"/>
                </a:solidFill>
                <a:effectLst/>
                <a:latin typeface="Arial" panose="020B0604020202020204" pitchFamily="34" charset="0"/>
                <a:ea typeface="DengXian" panose="02010600030101010101" pitchFamily="2" charset="-122"/>
              </a:rPr>
              <a:t>vec</a:t>
            </a:r>
            <a:r>
              <a:rPr lang="zh-CN" altLang="zh-CN" sz="1800" b="1" dirty="0">
                <a:solidFill>
                  <a:srgbClr val="000000"/>
                </a:solidFill>
                <a:effectLst/>
                <a:latin typeface="Arial" panose="020B0604020202020204" pitchFamily="34" charset="0"/>
                <a:ea typeface="DengXian" panose="02010600030101010101" pitchFamily="2" charset="-122"/>
                <a:cs typeface="Arial" panose="020B0604020202020204" pitchFamily="34" charset="0"/>
              </a:rPr>
              <a:t>依次点积得到</a:t>
            </a:r>
            <a:r>
              <a:rPr lang="zh-CN" altLang="en-US" sz="1800" b="1" dirty="0">
                <a:solidFill>
                  <a:srgbClr val="000000"/>
                </a:solidFill>
                <a:effectLst/>
                <a:latin typeface="Arial" panose="020B0604020202020204" pitchFamily="34" charset="0"/>
                <a:ea typeface="DengXian" panose="02010600030101010101" pitchFamily="2" charset="-122"/>
                <a:cs typeface="Arial" panose="020B0604020202020204" pitchFamily="34" charset="0"/>
              </a:rPr>
              <a:t>（绿色框）</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。所以当我们处理位置（</a:t>
            </a:r>
            <a:r>
              <a:rPr lang="en-US" altLang="zh-CN" sz="1800" dirty="0">
                <a:solidFill>
                  <a:srgbClr val="000000"/>
                </a:solidFill>
                <a:effectLst/>
                <a:latin typeface="Arial" panose="020B0604020202020204" pitchFamily="34" charset="0"/>
                <a:ea typeface="DengXian" panose="02010600030101010101" pitchFamily="2" charset="-122"/>
              </a:rPr>
              <a:t>pos#1</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）时，第一个分值是</a:t>
            </a:r>
            <a:r>
              <a:rPr lang="en-US" altLang="zh-CN" sz="1800" dirty="0">
                <a:solidFill>
                  <a:srgbClr val="000000"/>
                </a:solidFill>
                <a:effectLst/>
                <a:latin typeface="Arial" panose="020B0604020202020204" pitchFamily="34" charset="0"/>
                <a:ea typeface="DengXian" panose="02010600030101010101" pitchFamily="2" charset="-122"/>
              </a:rPr>
              <a:t>q1</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和</a:t>
            </a:r>
            <a:r>
              <a:rPr lang="en-US" altLang="zh-CN" sz="1800" dirty="0">
                <a:solidFill>
                  <a:srgbClr val="000000"/>
                </a:solidFill>
                <a:effectLst/>
                <a:latin typeface="Arial" panose="020B0604020202020204" pitchFamily="34" charset="0"/>
                <a:ea typeface="DengXian" panose="02010600030101010101" pitchFamily="2" charset="-122"/>
              </a:rPr>
              <a:t>k1</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的点积</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112</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，第二个分值是</a:t>
            </a:r>
            <a:r>
              <a:rPr lang="en-US" altLang="zh-CN" sz="1800" dirty="0">
                <a:solidFill>
                  <a:srgbClr val="000000"/>
                </a:solidFill>
                <a:effectLst/>
                <a:latin typeface="Arial" panose="020B0604020202020204" pitchFamily="34" charset="0"/>
                <a:ea typeface="DengXian" panose="02010600030101010101" pitchFamily="2" charset="-122"/>
              </a:rPr>
              <a:t>q1</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和</a:t>
            </a:r>
            <a:r>
              <a:rPr lang="en-US" altLang="zh-CN" sz="1800" dirty="0">
                <a:solidFill>
                  <a:srgbClr val="000000"/>
                </a:solidFill>
                <a:effectLst/>
                <a:latin typeface="Arial" panose="020B0604020202020204" pitchFamily="34" charset="0"/>
                <a:ea typeface="DengXian" panose="02010600030101010101" pitchFamily="2" charset="-122"/>
              </a:rPr>
              <a:t>k2</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的点积</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96</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976851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第</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五、六</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步</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，是先对</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评估分</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缩放，</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除以</a:t>
                </a:r>
                <a14:m>
                  <m:oMath xmlns:m="http://schemas.openxmlformats.org/officeDocument/2006/math">
                    <m:rad>
                      <m:radPr>
                        <m:degHide m:val="on"/>
                        <m:ctrlPr>
                          <a:rPr lang="zh-CN" altLang="en-US" sz="180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ctrlPr>
                      </m:radPr>
                      <m:deg/>
                      <m:e>
                        <m:sSub>
                          <m:sSubPr>
                            <m:ctrlPr>
                              <a:rPr lang="en-US" altLang="zh-CN" sz="180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ctrlPr>
                          </m:sSubPr>
                          <m:e>
                            <m:r>
                              <a:rPr lang="en-US" altLang="zh-CN" sz="1800" b="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𝑑</m:t>
                            </m:r>
                          </m:e>
                          <m:sub>
                            <m:r>
                              <a:rPr lang="en-US" altLang="zh-CN" sz="1800" b="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m:t>
                            </m:r>
                          </m:sub>
                        </m:sSub>
                      </m:e>
                    </m:rad>
                  </m:oMath>
                </a14:m>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或</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8</a:t>
                </a:r>
                <a14:m>
                  <m:oMath xmlns:m="http://schemas.openxmlformats.org/officeDocument/2006/math">
                    <m:rad>
                      <m:radPr>
                        <m:degHide m:val="on"/>
                        <m:ctrlPr>
                          <a:rPr lang="zh-CN" altLang="en-US" sz="180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ctrlPr>
                      </m:radPr>
                      <m:deg/>
                      <m:e>
                        <m:sSub>
                          <m:sSubPr>
                            <m:ctrlPr>
                              <a:rPr lang="en-US" altLang="zh-CN" sz="180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ctrlPr>
                          </m:sSubPr>
                          <m:e>
                            <m:r>
                              <a:rPr lang="en-US" altLang="zh-CN" sz="1800" b="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𝑑</m:t>
                            </m:r>
                          </m:e>
                          <m:sub>
                            <m:r>
                              <a:rPr lang="en-US" altLang="zh-CN" sz="1800" b="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m:t>
                            </m:r>
                          </m:sub>
                        </m:sSub>
                      </m:e>
                    </m:rad>
                    <m:r>
                      <a:rPr lang="zh-CN" altLang="en-US" sz="1800" b="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t>，</m:t>
                    </m:r>
                  </m:oMath>
                </a14:m>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得到</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14</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和</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12</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。用</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8</a:t>
                </a:r>
                <a14:m>
                  <m:oMath xmlns:m="http://schemas.openxmlformats.org/officeDocument/2006/math">
                    <m:rad>
                      <m:radPr>
                        <m:degHide m:val="on"/>
                        <m:ctrlPr>
                          <a:rPr lang="zh-CN" altLang="en-US" sz="180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ctrlPr>
                      </m:radPr>
                      <m:deg/>
                      <m:e>
                        <m:sSub>
                          <m:sSubPr>
                            <m:ctrlPr>
                              <a:rPr lang="en-US" altLang="zh-CN" sz="180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ctrlPr>
                          </m:sSubPr>
                          <m:e>
                            <m:r>
                              <a:rPr lang="en-US" altLang="zh-CN" sz="1800" b="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𝑑</m:t>
                            </m:r>
                          </m:e>
                          <m:sub>
                            <m:r>
                              <a:rPr lang="en-US" altLang="zh-CN" sz="1800" b="0" i="1" kern="100" smtClean="0">
                                <a:solidFill>
                                  <a:srgbClr val="000000"/>
                                </a:solidFill>
                                <a:effectLst/>
                                <a:latin typeface="Cambria Math" panose="02040503050406030204" pitchFamily="18" charset="0"/>
                                <a:ea typeface="DengXian" panose="02010600030101010101" pitchFamily="2" charset="-122"/>
                                <a:cs typeface="Arial" panose="020B0604020202020204" pitchFamily="34" charset="0"/>
                              </a:rPr>
                              <m:t>𝑘</m:t>
                            </m:r>
                          </m:sub>
                        </m:sSub>
                      </m:e>
                    </m:rad>
                  </m:oMath>
                </a14:m>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这样梯度下降会更稳定（</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否则</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这个数值会相对其他参数太大</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词嵌入向量维度</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512】</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，影响计算精度，</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缩放</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是一个类似于归一化的过程）。</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然后加上</a:t>
                </a:r>
                <a:r>
                  <a:rPr lang="en-US" altLang="zh-CN" sz="1800" kern="100" dirty="0" err="1">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softmax</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分类操作，归一化分值使得全为正数且加和为</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1</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kern="10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softmax</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函数将点积结果转换为</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0</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到</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之间的值，这些值表示了每个</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token</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相对于其他所有</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token</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的注意力权重。这里是</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0.88</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和</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0.12</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err="1">
                    <a:solidFill>
                      <a:srgbClr val="000000"/>
                    </a:solidFill>
                    <a:effectLst/>
                    <a:latin typeface="Arial" panose="020B0604020202020204" pitchFamily="34" charset="0"/>
                    <a:ea typeface="DengXian" panose="02010600030101010101" pitchFamily="2" charset="-122"/>
                  </a:rPr>
                  <a:t>softmax</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分值决定着在这个位置，每个词对【</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Thinking”</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这个编码过程】集中多少关注度</a:t>
                </a:r>
                <a:r>
                  <a:rPr lang="zh-CN" altLang="zh-CN" sz="1800" strike="sngStrike"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。很明显，这个位置的词</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对于自己的评分，</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应该有最高的归一化分数，但大部分时候总是涉及到关注该词的相关词。</a:t>
                </a:r>
                <a:endParaRPr lang="en-US" altLang="zh-CN" dirty="0"/>
              </a:p>
            </p:txBody>
          </p:sp>
        </mc:Choice>
        <mc:Fallback xmlns="">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第</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五、六</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步</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，是先对</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评估分</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缩放，</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除以</a:t>
                </a:r>
                <a:r>
                  <a:rPr lang="zh-CN" altLang="en-US" sz="180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a:t>
                </a:r>
                <a:r>
                  <a:rPr lang="en-US" altLang="zh-CN" sz="1800" b="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𝑑_𝑘</a:t>
                </a:r>
                <a:r>
                  <a:rPr lang="zh-CN" altLang="en-US" sz="1800" b="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 )</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或</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8</a:t>
                </a:r>
                <a:r>
                  <a:rPr lang="zh-CN" altLang="en-US" sz="180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a:t>
                </a:r>
                <a:r>
                  <a:rPr lang="en-US" altLang="zh-CN" sz="1800" b="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𝑑_𝑘 </a:t>
                </a:r>
                <a:r>
                  <a:rPr lang="zh-CN" altLang="en-US" sz="1800" b="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得到</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14</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和</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12</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。用</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8</a:t>
                </a:r>
                <a:r>
                  <a:rPr lang="zh-CN" altLang="en-US" sz="180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a:t>
                </a:r>
                <a:r>
                  <a:rPr lang="en-US" altLang="zh-CN" sz="1800" b="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𝑑_𝑘 </a:t>
                </a:r>
                <a:r>
                  <a:rPr lang="zh-CN" altLang="en-US" sz="1800" b="0" i="0" kern="100">
                    <a:solidFill>
                      <a:srgbClr val="000000"/>
                    </a:solidFill>
                    <a:effectLst/>
                    <a:latin typeface="Cambria Math" panose="02040503050406030204" pitchFamily="18" charset="0"/>
                    <a:ea typeface="DengXian" panose="02010600030101010101" pitchFamily="2" charset="-122"/>
                    <a:cs typeface="Arial" panose="020B0604020202020204" pitchFamily="34" charset="0"/>
                  </a:rPr>
                  <a:t>)</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这样梯度下降会更稳定（</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否则</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这个数值会相对其他参数太大</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词嵌入向量维度</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512】</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，影响计算精度，</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缩放</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是一个类似于归一化的过程）。</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然后加上</a:t>
                </a:r>
                <a:r>
                  <a:rPr lang="en-US" altLang="zh-CN" sz="1800" kern="100" dirty="0" err="1">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softmax</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分类操作，归一化分值使得全为正数且加和为</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1</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kern="10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softmax</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函数将点积结果转换为</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0</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到</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之间的值，这些值表示了每个</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token</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相对于其他所有</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token</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的注意力权重。这里是</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0.88</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和</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0.12</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sz="1800" dirty="0" err="1">
                    <a:solidFill>
                      <a:srgbClr val="000000"/>
                    </a:solidFill>
                    <a:effectLst/>
                    <a:latin typeface="Arial" panose="020B0604020202020204" pitchFamily="34" charset="0"/>
                    <a:ea typeface="DengXian" panose="02010600030101010101" pitchFamily="2" charset="-122"/>
                  </a:rPr>
                  <a:t>softmax</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分值决定着在这个位置，每个词对【</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Thinking”</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这个编码过程】集中多少关注度</a:t>
                </a:r>
                <a:r>
                  <a:rPr lang="zh-CN" altLang="zh-CN" sz="1800" strike="sngStrike"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。很明显，这个位置的词</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对于自己的评分，</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应该有最高的归一化分数，但大部分时候总是涉及到关注该词的相关词。</a:t>
                </a:r>
                <a:endParaRPr lang="en-US" altLang="zh-CN" dirty="0"/>
              </a:p>
            </p:txBody>
          </p:sp>
        </mc:Fallback>
      </mc:AlternateContent>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164840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第</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七</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步</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，将</a:t>
            </a:r>
            <a:r>
              <a:rPr lang="en-US" altLang="zh-CN" sz="1800" kern="100" dirty="0" err="1">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softmax</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后得到的分值</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0.88</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0.12…</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，一个</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2x2</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矩阵，</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Attention</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矩阵）</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与</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value-</a:t>
            </a:r>
            <a:r>
              <a:rPr lang="en-US" altLang="zh-CN" sz="1800" kern="100" dirty="0" err="1">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vec</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按位相乘。这样</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就可以通过</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Attention</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矩阵</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保留关注词的</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value</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值</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（对应的归一化后的</a:t>
            </a:r>
            <a:r>
              <a:rPr lang="en-US" altLang="zh-CN" sz="1800" dirty="0">
                <a:solidFill>
                  <a:srgbClr val="000000"/>
                </a:solidFill>
                <a:effectLst/>
                <a:latin typeface="Arial" panose="020B0604020202020204" pitchFamily="34" charset="0"/>
                <a:ea typeface="DengXian" panose="02010600030101010101" pitchFamily="2" charset="-122"/>
              </a:rPr>
              <a:t>attention </a:t>
            </a:r>
            <a:r>
              <a:rPr lang="zh-CN" altLang="en-US" sz="1800" dirty="0">
                <a:solidFill>
                  <a:srgbClr val="000000"/>
                </a:solidFill>
                <a:effectLst/>
                <a:latin typeface="Arial" panose="020B0604020202020204" pitchFamily="34" charset="0"/>
                <a:ea typeface="DengXian" panose="02010600030101010101" pitchFamily="2" charset="-122"/>
              </a:rPr>
              <a:t>注意力</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分值</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大</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，削弱非相关词的</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value</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值。</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b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b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第</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八</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步</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，将所有加权向量加和（</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0.88*v1+0.12*v2+…</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），产生该位置的</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self-attention</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的输出结果</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（按位相乘，再相加，对应了上图中矩阵乘法）</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spcAft>
                <a:spcPts val="1200"/>
              </a:spcAft>
            </a:pP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上述就是</a:t>
            </a:r>
            <a:r>
              <a:rPr lang="en-US" altLang="zh-CN"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self-attention</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的计算过程，</a:t>
            </a:r>
            <a:r>
              <a:rPr lang="zh-CN" altLang="en-US"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最后</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生成的向量流入前向网络。在实际应用中，上述计算是以速度更快的矩阵形式进行的。</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32608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因此，缩放点积注意力过程的矩阵计算形式就是我们给出来的形式</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304729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前边我们使用的是</a:t>
            </a:r>
            <a:r>
              <a:rPr lang="en-US" altLang="zh-CN" dirty="0"/>
              <a:t>dk</a:t>
            </a:r>
            <a:r>
              <a:rPr lang="zh-CN" altLang="en-US" dirty="0"/>
              <a:t>，</a:t>
            </a:r>
            <a:r>
              <a:rPr lang="en-US" altLang="zh-CN" dirty="0"/>
              <a:t>dv</a:t>
            </a:r>
            <a:r>
              <a:rPr lang="zh-CN" altLang="en-US" dirty="0"/>
              <a:t>维度（</a:t>
            </a:r>
            <a:r>
              <a:rPr lang="en-US" altLang="zh-CN" dirty="0" err="1"/>
              <a:t>dmodel</a:t>
            </a:r>
            <a:r>
              <a:rPr lang="en-US" altLang="zh-CN" dirty="0"/>
              <a:t>/h=64</a:t>
            </a:r>
            <a:r>
              <a:rPr lang="zh-CN" altLang="en-US" dirty="0"/>
              <a:t>）的</a:t>
            </a:r>
            <a:r>
              <a:rPr lang="zh-CN" altLang="en-US" b="0" i="0" dirty="0">
                <a:effectLst/>
                <a:latin typeface="system-ui"/>
              </a:rPr>
              <a:t>键、值和查询来执行单一的</a:t>
            </a:r>
            <a:r>
              <a:rPr lang="zh-CN" altLang="en-US" dirty="0"/>
              <a:t>缩放点积注意力过程。多头注意力机制将缩放点积注意力过程并行执行</a:t>
            </a:r>
            <a:r>
              <a:rPr lang="en-US" altLang="zh-CN" dirty="0"/>
              <a:t>8</a:t>
            </a:r>
            <a:r>
              <a:rPr lang="zh-CN" altLang="en-US" dirty="0"/>
              <a:t>次，</a:t>
            </a:r>
            <a:r>
              <a:rPr lang="zh-CN" altLang="en-US" b="1" dirty="0"/>
              <a:t>这样可以允许模型在不同的表示子空间中联合关注不同位置的信息</a:t>
            </a:r>
            <a:r>
              <a:rPr lang="zh-CN" altLang="en-US" dirty="0"/>
              <a:t>。</a:t>
            </a:r>
            <a:endParaRPr lang="en-US" altLang="zh-CN" dirty="0"/>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具体地，多头注意力机制可以</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在如下两个方面提高了</a:t>
            </a:r>
            <a:r>
              <a:rPr lang="en-US" altLang="zh-CN"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attention</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层的效果：</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1</a:t>
            </a:r>
            <a:r>
              <a:rPr lang="zh-CN" altLang="en-US" sz="1800" b="1"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r>
              <a:rPr lang="zh-CN" altLang="zh-CN" sz="1800" b="1"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多头机制扩展了模型对不同位置信息的关注能力</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。在上面的例子中，</a:t>
            </a:r>
            <a:r>
              <a:rPr lang="en-US" altLang="zh-CN"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z1</a:t>
            </a:r>
            <a:r>
              <a:rPr lang="zh-CN" altLang="en-US"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（对应</a:t>
            </a:r>
            <a:r>
              <a:rPr lang="en-US" altLang="zh-CN"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0.88</a:t>
            </a:r>
            <a:r>
              <a:rPr lang="zh-CN" altLang="en-US"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只包含了其他词的很少信息，实际仅由该词自身决定。但是，在很多情况下，比如翻译</a:t>
            </a:r>
            <a:r>
              <a:rPr lang="en-US" altLang="zh-CN"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 “The animal didn’t cross the street because it was too tired”</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时，我们想知道单词</a:t>
            </a:r>
            <a:r>
              <a:rPr lang="en-US" altLang="zh-CN"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"it"</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指的是什么。</a:t>
            </a:r>
            <a:endParaRPr lang="en-US"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2</a:t>
            </a:r>
            <a:r>
              <a:rPr lang="zh-CN" altLang="en-US" sz="1800" b="1"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r>
              <a:rPr lang="zh-CN" altLang="zh-CN" sz="1800" b="1"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多头机制赋予</a:t>
            </a:r>
            <a:r>
              <a:rPr lang="en-US" altLang="zh-CN" sz="1800" b="1"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attention</a:t>
            </a:r>
            <a:r>
              <a:rPr lang="zh-CN" altLang="zh-CN" sz="1800" b="1"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多种子表达方式。</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像下面的例子所示，在多头下有多组</a:t>
            </a:r>
            <a:r>
              <a:rPr lang="en-US" altLang="zh-CN"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query/key/value-matrix</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（也对</a:t>
            </a:r>
            <a:r>
              <a:rPr lang="zh-CN" altLang="en-US"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应</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有</a:t>
            </a:r>
            <a:r>
              <a:rPr lang="en-US" altLang="zh-CN"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8</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组（</a:t>
            </a:r>
            <a:r>
              <a:rPr lang="en-US" altLang="zh-CN"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WQ, WK, WV</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）），而非仅仅一组（该论文工作中使用</a:t>
            </a:r>
            <a:r>
              <a:rPr lang="en-US" altLang="zh-CN"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8-heads</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）。每一组（</a:t>
            </a:r>
            <a:r>
              <a:rPr lang="en-US" altLang="zh-CN" sz="1800" kern="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WQ, WK, WV</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）都是随机初始化，经过训练之后，输入向量可以</a:t>
            </a:r>
            <a:r>
              <a:rPr lang="zh-CN" altLang="en-US"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就</a:t>
            </a:r>
            <a:r>
              <a:rPr lang="zh-CN"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rPr>
              <a:t>被映射到不同的子表达空间中。</a:t>
            </a:r>
            <a:endParaRPr lang="en-US"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因此，如果我们采用</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multi-headed self-attention</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机制计算，会分别有八组不同的</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Q/K/V matrix</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，得到八个不同的矩阵</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Z0, Z1, …, Z7</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957993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多头注意力机制会扩展模型对不同位置信息的关注能力。但这也会带来点麻烦。</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我们的</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前向网络</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并不能接收八个矩阵，而是希望输入是一个矩阵，所以要有种方式处理下八个矩阵。通常的做法就是把他们</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合并</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起来并乘上一个权重矩阵</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WO</a:t>
            </a:r>
            <a:r>
              <a:rPr lang="zh-CN" altLang="en-US"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（训练得到）</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，最后得到一个矩阵</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Z</a:t>
            </a:r>
            <a:r>
              <a:rPr lang="zh-CN" altLang="en-US"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Z</a:t>
            </a:r>
            <a:r>
              <a:rPr lang="zh-CN" altLang="en-US"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的维度满足前向网络的处理要求）</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61150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推荐系统</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，可以通过构造图来描述推荐系统中用户或</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item</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之间相似性。</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客户通过收集信息，基于其他用户如何评价特定服务或项目，做出决策。</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推荐系统根据他们已知的偏好以及其他用户表达的偏好，通过使用带有社交关系的图表，向用户推荐他们可能喜欢的项目（例如电影）。</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其中的假设是：用户在社交图中连接的人，更有可能具有相似的兴趣和偏好。</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所以</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推荐算法的关键在于图结构的构造</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graph learning</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506621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上述就是多头自注意机制的内容（仅包括了一部分矩阵）。</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这个图是尝试着将它们放到一个图上进行可视化</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介绍（上侧是总结的</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5</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个步骤</a:t>
            </a:r>
            <a:r>
              <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xxx</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682538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现在我们已经了解了编码器侧的</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计算过程。</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下面看下编码器和解码器是如何共同工作的。</a:t>
            </a: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编码器从输入序列的处理开始，</a:t>
            </a:r>
            <a:r>
              <a:rPr lang="zh-CN" altLang="zh-CN" sz="1800" b="1" kern="100" dirty="0">
                <a:solidFill>
                  <a:srgbClr val="000000"/>
                </a:solidFill>
                <a:effectLst/>
                <a:highlight>
                  <a:srgbClr val="FFFF00"/>
                </a:highlight>
                <a:latin typeface="Arial" panose="020B0604020202020204" pitchFamily="34" charset="0"/>
                <a:ea typeface="DengXian" panose="02010600030101010101" pitchFamily="2" charset="-122"/>
                <a:cs typeface="Arial" panose="020B0604020202020204" pitchFamily="34" charset="0"/>
              </a:rPr>
              <a:t>最后的编码器的输出中的</a:t>
            </a:r>
            <a:r>
              <a:rPr lang="en-US" altLang="zh-CN" sz="1800" b="1" kern="100" dirty="0">
                <a:solidFill>
                  <a:srgbClr val="000000"/>
                </a:solidFill>
                <a:effectLst/>
                <a:highlight>
                  <a:srgbClr val="FFFF00"/>
                </a:highlight>
                <a:latin typeface="Arial" panose="020B0604020202020204" pitchFamily="34" charset="0"/>
                <a:ea typeface="DengXian" panose="02010600030101010101" pitchFamily="2" charset="-122"/>
                <a:cs typeface="Times New Roman" panose="02020603050405020304" pitchFamily="18" charset="0"/>
              </a:rPr>
              <a:t>K</a:t>
            </a:r>
            <a:r>
              <a:rPr lang="zh-CN" altLang="zh-CN" sz="1800" b="1" kern="100" dirty="0">
                <a:solidFill>
                  <a:srgbClr val="000000"/>
                </a:solidFill>
                <a:effectLst/>
                <a:highlight>
                  <a:srgbClr val="FFFF00"/>
                </a:highlight>
                <a:latin typeface="Arial" panose="020B0604020202020204" pitchFamily="34" charset="0"/>
                <a:ea typeface="DengXian" panose="02010600030101010101" pitchFamily="2" charset="-122"/>
                <a:cs typeface="Arial" panose="020B0604020202020204" pitchFamily="34" charset="0"/>
              </a:rPr>
              <a:t>和</a:t>
            </a:r>
            <a:r>
              <a:rPr lang="en-US" altLang="zh-CN" sz="1800" b="1" kern="100" dirty="0">
                <a:solidFill>
                  <a:srgbClr val="000000"/>
                </a:solidFill>
                <a:effectLst/>
                <a:highlight>
                  <a:srgbClr val="FFFF00"/>
                </a:highlight>
                <a:latin typeface="Arial" panose="020B0604020202020204" pitchFamily="34" charset="0"/>
                <a:ea typeface="DengXian" panose="02010600030101010101" pitchFamily="2" charset="-122"/>
                <a:cs typeface="Times New Roman" panose="02020603050405020304" pitchFamily="18" charset="0"/>
              </a:rPr>
              <a:t>V</a:t>
            </a:r>
            <a:r>
              <a:rPr lang="zh-CN" altLang="zh-CN" sz="1800" b="1" kern="100" dirty="0">
                <a:solidFill>
                  <a:srgbClr val="000000"/>
                </a:solidFill>
                <a:effectLst/>
                <a:highlight>
                  <a:srgbClr val="FFFF00"/>
                </a:highlight>
                <a:latin typeface="Arial" panose="020B0604020202020204" pitchFamily="34" charset="0"/>
                <a:ea typeface="DengXian" panose="02010600030101010101" pitchFamily="2" charset="-122"/>
                <a:cs typeface="Arial" panose="020B0604020202020204" pitchFamily="34" charset="0"/>
              </a:rPr>
              <a:t>矩阵</a:t>
            </a:r>
            <a:r>
              <a:rPr lang="zh-CN" altLang="zh-CN" sz="1800" kern="100" dirty="0">
                <a:solidFill>
                  <a:srgbClr val="000000"/>
                </a:solidFill>
                <a:effectLst/>
                <a:highlight>
                  <a:srgbClr val="FFFF00"/>
                </a:highlight>
                <a:latin typeface="Arial" panose="020B0604020202020204" pitchFamily="34" charset="0"/>
                <a:ea typeface="DengXian" panose="02010600030101010101" pitchFamily="2" charset="-122"/>
                <a:cs typeface="Arial" panose="020B0604020202020204" pitchFamily="34" charset="0"/>
              </a:rPr>
              <a:t>，</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会被每个解码器的</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“encoder-decoder attention”</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层使用（右</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下</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侧图给出了</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decoder</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的总体结构）</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。解码器中的自注意力允许解码器中的每个位置关注解码器中包括该位置在内的所有位置。</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但我们为了防止解码器中信息向左流动并保持自回归属性，我们会通过将</a:t>
            </a:r>
            <a:r>
              <a:rPr lang="en-US" altLang="zh-CN" sz="1800" b="1" kern="10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softmax</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（缩放点注意力过程中的</a:t>
            </a:r>
            <a:r>
              <a:rPr lang="en-US" altLang="zh-CN" sz="1800" b="1" kern="10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softmax</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）输入中对应非法连接的所有值掩盖掉（设为</a:t>
            </a:r>
            <a:r>
              <a:rPr lang="en-US"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）来实现。</a:t>
            </a:r>
            <a:endParaRPr lang="en-US"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639317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正如编码器的输入所做的处理，</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也</a:t>
            </a:r>
            <a:r>
              <a:rPr lang="zh-CN" altLang="zh-CN" sz="18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需要对解码器的输入增加位置向量</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这需要解码器部分的词嵌入、位置编码组件实现。</a:t>
            </a: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algn="just"/>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algn="just"/>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已知输出通过</a:t>
            </a:r>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解码器部分的词嵌入、位置编码组件后</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解码器中的</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掩蔽自注意力层</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(Masked Self-Attention)</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与</a:t>
            </a:r>
            <a:r>
              <a:rPr lang="zh-CN" altLang="en-US" sz="1800" dirty="0">
                <a:solidFill>
                  <a:srgbClr val="000000"/>
                </a:solidFill>
                <a:effectLst/>
                <a:latin typeface="Arial" panose="020B0604020202020204" pitchFamily="34" charset="0"/>
                <a:ea typeface="DengXian" panose="02010600030101010101" pitchFamily="2" charset="-122"/>
              </a:rPr>
              <a:t>编码器</a:t>
            </a:r>
            <a:r>
              <a:rPr lang="en-US" altLang="zh-CN" sz="1800" dirty="0">
                <a:solidFill>
                  <a:srgbClr val="000000"/>
                </a:solidFill>
                <a:effectLst/>
                <a:latin typeface="Arial" panose="020B0604020202020204" pitchFamily="34" charset="0"/>
                <a:ea typeface="DengXian" panose="02010600030101010101" pitchFamily="2" charset="-122"/>
              </a:rPr>
              <a:t>self-attention</a:t>
            </a:r>
            <a:r>
              <a:rPr lang="zh-CN" altLang="en-US" sz="1800" dirty="0">
                <a:solidFill>
                  <a:srgbClr val="000000"/>
                </a:solidFill>
                <a:effectLst/>
                <a:latin typeface="Arial" panose="020B0604020202020204" pitchFamily="34" charset="0"/>
                <a:ea typeface="DengXian" panose="02010600030101010101" pitchFamily="2" charset="-122"/>
              </a:rPr>
              <a:t>层的工作方式是一样的。但是，这层只允许</a:t>
            </a:r>
            <a:r>
              <a:rPr lang="zh-CN" altLang="zh-CN" sz="1800" b="1" dirty="0">
                <a:solidFill>
                  <a:srgbClr val="000000"/>
                </a:solidFill>
                <a:effectLst/>
                <a:latin typeface="Arial" panose="020B0604020202020204" pitchFamily="34" charset="0"/>
                <a:ea typeface="DengXian" panose="02010600030101010101" pitchFamily="2" charset="-122"/>
                <a:cs typeface="Arial" panose="020B0604020202020204" pitchFamily="34" charset="0"/>
              </a:rPr>
              <a:t>关注早于当前输出的位置</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这层中，对应未来位置的</a:t>
            </a:r>
            <a:r>
              <a:rPr lang="en-US" altLang="zh-CN" sz="180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softmax</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的输入值会被设置为</a:t>
            </a:r>
            <a:r>
              <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algn="just"/>
            <a:endParaRPr lang="en-US"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algn="just"/>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解码器的</a:t>
            </a:r>
            <a:r>
              <a:rPr lang="en-US" altLang="zh-CN" sz="1800" dirty="0">
                <a:solidFill>
                  <a:srgbClr val="000000"/>
                </a:solidFill>
                <a:effectLst/>
                <a:latin typeface="Arial" panose="020B0604020202020204" pitchFamily="34" charset="0"/>
                <a:ea typeface="DengXian" panose="02010600030101010101" pitchFamily="2" charset="-122"/>
              </a:rPr>
              <a:t>multi-headed self-attention</a:t>
            </a:r>
            <a:r>
              <a:rPr lang="zh-CN" altLang="en-US" sz="1800" dirty="0">
                <a:solidFill>
                  <a:srgbClr val="000000"/>
                </a:solidFill>
                <a:effectLst/>
                <a:latin typeface="Arial" panose="020B0604020202020204" pitchFamily="34" charset="0"/>
                <a:ea typeface="DengXian" panose="02010600030101010101" pitchFamily="2" charset="-122"/>
              </a:rPr>
              <a:t>，也叫</a:t>
            </a:r>
            <a:r>
              <a:rPr lang="en-US" altLang="zh-CN" sz="1800" dirty="0">
                <a:solidFill>
                  <a:srgbClr val="000000"/>
                </a:solidFill>
                <a:effectLst/>
                <a:latin typeface="Arial" panose="020B0604020202020204" pitchFamily="34" charset="0"/>
                <a:ea typeface="DengXian" panose="02010600030101010101" pitchFamily="2" charset="-122"/>
              </a:rPr>
              <a:t>“Encoder-Decoder Attention ”</a:t>
            </a:r>
            <a:r>
              <a:rPr lang="zh-CN" altLang="zh-CN"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层</a:t>
            </a:r>
            <a:r>
              <a:rPr lang="zh-CN" alt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，它的</a:t>
            </a:r>
            <a:r>
              <a:rPr lang="zh-CN" altLang="en-US" sz="2800" b="0" i="0" dirty="0">
                <a:effectLst/>
                <a:latin typeface="system-ui"/>
              </a:rPr>
              <a:t>查询</a:t>
            </a:r>
            <a:r>
              <a:rPr lang="en-US" altLang="zh-CN" sz="2800" b="0" i="0" dirty="0">
                <a:effectLst/>
                <a:latin typeface="system-ui"/>
              </a:rPr>
              <a:t>Q</a:t>
            </a:r>
            <a:r>
              <a:rPr lang="zh-CN" altLang="en-US" sz="2800" b="0" i="0" dirty="0">
                <a:effectLst/>
                <a:latin typeface="system-ui"/>
              </a:rPr>
              <a:t>矩阵来自前一层解码器，而记忆键</a:t>
            </a:r>
            <a:r>
              <a:rPr lang="en-US" altLang="zh-CN" sz="2800" b="0" i="0" dirty="0">
                <a:effectLst/>
                <a:latin typeface="system-ui"/>
              </a:rPr>
              <a:t>K</a:t>
            </a:r>
            <a:r>
              <a:rPr lang="zh-CN" altLang="en-US" sz="2800" b="0" i="0" dirty="0">
                <a:effectLst/>
                <a:latin typeface="system-ui"/>
              </a:rPr>
              <a:t>矩阵和值</a:t>
            </a:r>
            <a:r>
              <a:rPr lang="en-US" altLang="zh-CN" sz="2800" b="0" i="0" dirty="0">
                <a:effectLst/>
                <a:latin typeface="system-ui"/>
              </a:rPr>
              <a:t>V</a:t>
            </a:r>
            <a:r>
              <a:rPr lang="zh-CN" altLang="en-US" sz="2800" b="0" i="0" dirty="0">
                <a:effectLst/>
                <a:latin typeface="system-ui"/>
              </a:rPr>
              <a:t>矩阵则来自编码器的输出。</a:t>
            </a:r>
            <a:endParaRPr lang="en-US" altLang="zh-CN" sz="2800" b="0" i="0" dirty="0">
              <a:effectLst/>
              <a:latin typeface="system-ui"/>
            </a:endParaRPr>
          </a:p>
          <a:p>
            <a:pPr algn="just"/>
            <a:endParaRPr lang="en-US" altLang="zh-CN" sz="2800" b="0" i="0" kern="100" dirty="0">
              <a:solidFill>
                <a:srgbClr val="000000"/>
              </a:solidFill>
              <a:effectLst/>
              <a:latin typeface="system-ui"/>
              <a:ea typeface="DengXian" panose="02010600030101010101" pitchFamily="2" charset="-122"/>
              <a:cs typeface="Arial" panose="020B0604020202020204" pitchFamily="34" charset="0"/>
            </a:endParaRPr>
          </a:p>
          <a:p>
            <a:pPr algn="just"/>
            <a:r>
              <a:rPr lang="zh-CN" altLang="en-US"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编解码的步骤会一直重复直到一个特殊符号出现为止，这就表示解码器完成了翻译输出。</a:t>
            </a:r>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algn="just"/>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这就是大致的</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transformer</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流程。</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en-US"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endParaRPr>
          </a:p>
          <a:p>
            <a:pPr algn="just"/>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48316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上述</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transformer</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原理讲解中未提及的若干细节如下，时间关系在课上不详细讲述。</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Add &amp; Normalization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其次，编码器结构中值得提出注意的一个细节是，在每个子层中（</a:t>
            </a:r>
            <a:r>
              <a:rPr lang="en-US" altLang="zh-CN" sz="1800" kern="100" dirty="0" err="1">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slef</a:t>
            </a:r>
            <a:r>
              <a:rPr lang="en-US" altLang="zh-CN" sz="1800"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-attention, </a:t>
            </a:r>
            <a:r>
              <a:rPr lang="en-US" altLang="zh-CN" sz="1800" kern="100" dirty="0" err="1">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ffnn</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），都有残差连接，并且紧跟着一个层内归一化步骤</a:t>
            </a:r>
            <a:r>
              <a:rPr lang="en-US" altLang="zh-CN" sz="1800" u="sng" kern="1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hlinkClick r:id="rId3"/>
              </a:rPr>
              <a:t>layer-normalization</a:t>
            </a:r>
            <a:r>
              <a:rPr lang="zh-CN" altLang="zh-CN" sz="18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lvl="0"/>
            <a:endParaRPr lang="en-US" altLang="zh-CN" dirty="0"/>
          </a:p>
          <a:p>
            <a:pPr lvl="0"/>
            <a:r>
              <a:rPr lang="en-US" altLang="zh-CN" dirty="0"/>
              <a:t>Final layer and </a:t>
            </a:r>
            <a:r>
              <a:rPr lang="en-US" altLang="zh-CN" dirty="0" err="1"/>
              <a:t>softmax</a:t>
            </a:r>
            <a:r>
              <a:rPr lang="en-US" altLang="zh-CN" dirty="0"/>
              <a:t> layer</a:t>
            </a:r>
          </a:p>
          <a:p>
            <a:pPr lvl="0"/>
            <a:r>
              <a:rPr lang="zh-CN" altLang="en-US" dirty="0"/>
              <a:t>解码器最后输出的是浮点向量，如何将它转成词？这是最后的线性层和</a:t>
            </a:r>
            <a:r>
              <a:rPr lang="en-US" altLang="zh-CN" dirty="0" err="1"/>
              <a:t>softmax</a:t>
            </a:r>
            <a:r>
              <a:rPr lang="zh-CN" altLang="en-US" dirty="0"/>
              <a:t>层的主要工作。</a:t>
            </a:r>
          </a:p>
          <a:p>
            <a:pPr lvl="0"/>
            <a:r>
              <a:rPr lang="zh-CN" altLang="en-US" dirty="0"/>
              <a:t>线性层是个简单的全连接层，</a:t>
            </a:r>
            <a:r>
              <a:rPr lang="zh-CN" altLang="en-US" b="1" dirty="0"/>
              <a:t>将解码器的最后输出映射到一个非常大的</a:t>
            </a:r>
            <a:r>
              <a:rPr lang="en-US" altLang="zh-CN" b="1" dirty="0"/>
              <a:t>logits</a:t>
            </a:r>
            <a:r>
              <a:rPr lang="zh-CN" altLang="en-US" b="1" dirty="0"/>
              <a:t>向量</a:t>
            </a:r>
            <a:r>
              <a:rPr lang="zh-CN" altLang="en-US" dirty="0"/>
              <a:t>（最终的全连接层的输出）上。假设模型已知有</a:t>
            </a:r>
            <a:r>
              <a:rPr lang="en-US" altLang="zh-CN" dirty="0"/>
              <a:t>1</a:t>
            </a:r>
            <a:r>
              <a:rPr lang="zh-CN" altLang="en-US" dirty="0"/>
              <a:t>万个单词（输出的词表）（从训练集中学习得到）。那么，</a:t>
            </a:r>
            <a:r>
              <a:rPr lang="en-US" altLang="zh-CN" dirty="0"/>
              <a:t>logits</a:t>
            </a:r>
            <a:r>
              <a:rPr lang="zh-CN" altLang="en-US" dirty="0"/>
              <a:t>向量就有</a:t>
            </a:r>
            <a:r>
              <a:rPr lang="en-US" altLang="zh-CN" dirty="0"/>
              <a:t>1</a:t>
            </a:r>
            <a:r>
              <a:rPr lang="zh-CN" altLang="en-US" dirty="0"/>
              <a:t>万维，每个值表示是某个词的可能倾向值。</a:t>
            </a:r>
          </a:p>
          <a:p>
            <a:pPr lvl="0"/>
            <a:r>
              <a:rPr lang="en-US" altLang="zh-CN" dirty="0" err="1"/>
              <a:t>softmax</a:t>
            </a:r>
            <a:r>
              <a:rPr lang="zh-CN" altLang="en-US" dirty="0"/>
              <a:t>层将这些分数转换成概率值（都是正值，且加和为</a:t>
            </a:r>
            <a:r>
              <a:rPr lang="en-US" altLang="zh-CN" dirty="0"/>
              <a:t>1</a:t>
            </a:r>
            <a:r>
              <a:rPr lang="zh-CN" altLang="en-US" dirty="0"/>
              <a:t>），最高值对应（的维上）的词就是要输出的单词。</a:t>
            </a:r>
            <a:endParaRPr lang="en-US" altLang="zh-CN" dirty="0"/>
          </a:p>
          <a:p>
            <a:pPr lvl="0"/>
            <a:endParaRPr lang="en-US" altLang="zh-CN" dirty="0"/>
          </a:p>
          <a:p>
            <a:pPr lvl="0"/>
            <a:r>
              <a:rPr lang="zh-CN" altLang="en-US" dirty="0"/>
              <a:t>最后，同样的为防止过拟合，通常会把数据集划分为：训练数据集、 测试数据集、验证数据集。</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91060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246164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350555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在了解了</a:t>
            </a:r>
            <a:r>
              <a:rPr lang="en-US" altLang="zh-CN" dirty="0"/>
              <a:t>GNN</a:t>
            </a:r>
            <a:r>
              <a:rPr lang="zh-CN" altLang="en-US" dirty="0"/>
              <a:t>和</a:t>
            </a:r>
            <a:r>
              <a:rPr lang="en-US" altLang="zh-CN" dirty="0"/>
              <a:t>transformer</a:t>
            </a:r>
            <a:r>
              <a:rPr lang="zh-CN" altLang="en-US" dirty="0"/>
              <a:t>之后，我们来看一下目前</a:t>
            </a:r>
            <a:r>
              <a:rPr lang="en-US" altLang="zh-CN" dirty="0"/>
              <a:t>GNN</a:t>
            </a:r>
            <a:r>
              <a:rPr lang="zh-CN" altLang="en-US" dirty="0"/>
              <a:t>领域的</a:t>
            </a:r>
            <a:r>
              <a:rPr lang="en-US" altLang="zh-CN" dirty="0"/>
              <a:t>challenges</a:t>
            </a:r>
            <a:r>
              <a:rPr lang="zh-CN" altLang="en-US" dirty="0"/>
              <a:t>，也是目前前沿的研究课题。</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245114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首先是</a:t>
            </a:r>
            <a:r>
              <a:rPr lang="en-US" altLang="zh-CN" dirty="0"/>
              <a:t>graph learning</a:t>
            </a:r>
            <a:r>
              <a:rPr lang="zh-CN" altLang="en-US" dirty="0"/>
              <a:t>问题，先前提到</a:t>
            </a:r>
            <a:r>
              <a:rPr lang="en-US" altLang="zh-CN" dirty="0"/>
              <a:t>graph</a:t>
            </a:r>
            <a:r>
              <a:rPr lang="zh-CN" altLang="en-US" dirty="0"/>
              <a:t>结构可以是给定的，但在某些场景中</a:t>
            </a:r>
            <a:r>
              <a:rPr lang="en-US" altLang="zh-CN" dirty="0"/>
              <a:t>graph</a:t>
            </a:r>
            <a:r>
              <a:rPr lang="zh-CN" altLang="en-US" dirty="0"/>
              <a:t>是未知的，需要从</a:t>
            </a:r>
            <a:r>
              <a:rPr lang="en-US" altLang="zh-CN" dirty="0"/>
              <a:t>data</a:t>
            </a:r>
            <a:r>
              <a:rPr lang="zh-CN" altLang="en-US" dirty="0"/>
              <a:t>中学习，或者是在原有</a:t>
            </a:r>
            <a:r>
              <a:rPr lang="en-US" altLang="zh-CN" dirty="0"/>
              <a:t>graph</a:t>
            </a:r>
            <a:r>
              <a:rPr lang="zh-CN" altLang="en-US" dirty="0"/>
              <a:t>基础上进行改变，从而获得需要的</a:t>
            </a:r>
            <a:r>
              <a:rPr lang="en-US" altLang="zh-CN" dirty="0"/>
              <a:t>graph property</a:t>
            </a:r>
            <a:r>
              <a:rPr lang="zh-CN" altLang="en-US" dirty="0"/>
              <a:t>。这是很值得研究的点。</a:t>
            </a:r>
            <a:endParaRPr lang="en-US" altLang="zh-CN" dirty="0"/>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接着，</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GNN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overfitting</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过拟合和</a:t>
            </a:r>
            <a:r>
              <a:rPr lang="en-US" altLang="zh-CN" sz="1800" kern="100" dirty="0" err="1">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oversmoothing</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过平滑问题。目前在</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GNN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中的一个问题是，</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当我们叠加很多层</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stack multiple layers</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时，</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GNN</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performance</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并没有提升</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(GPT3</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是一个</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96</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层的</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Transformer</a:t>
            </a:r>
            <a:r>
              <a:rPr lang="zh-CN"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模型</a:t>
            </a:r>
            <a:r>
              <a:rPr lang="en-US" altLang="zh-CN" sz="1800" b="1"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，反而因为</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overfitting</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err="1">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overmsmoothing</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问题，导致结果变差。这极大限制了</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GNN</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的提升。而</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DL</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的关键优势在于利用</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deep structure</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提取</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global scale</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的特征。</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lvl="0"/>
            <a:r>
              <a:rPr lang="zh-CN" altLang="en-US" dirty="0"/>
              <a:t>此外，在</a:t>
            </a:r>
            <a:r>
              <a:rPr lang="en-US" altLang="zh-CN" dirty="0"/>
              <a:t>graph</a:t>
            </a:r>
            <a:r>
              <a:rPr lang="zh-CN" altLang="en-US" dirty="0"/>
              <a:t>规模较大时，如何进行高效计算也是</a:t>
            </a:r>
            <a:r>
              <a:rPr lang="en-US" altLang="zh-CN" dirty="0"/>
              <a:t>GNN</a:t>
            </a:r>
            <a:r>
              <a:rPr lang="zh-CN" altLang="en-US" dirty="0"/>
              <a:t>的一个研究课题。可以利用图结构稀疏、权重量化等方式从理论上进行计算量降低，或者从硬件实现角度，加速</a:t>
            </a:r>
            <a:r>
              <a:rPr lang="en-US" altLang="zh-CN" dirty="0"/>
              <a:t>GNN</a:t>
            </a:r>
            <a:r>
              <a:rPr lang="zh-CN" altLang="en-US" dirty="0"/>
              <a:t>的计算效率。</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49764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除了上述</a:t>
            </a:r>
            <a:r>
              <a:rPr lang="en-US" altLang="zh-CN" dirty="0"/>
              <a:t>challenges</a:t>
            </a:r>
            <a:r>
              <a:rPr lang="zh-CN" altLang="en-US" dirty="0"/>
              <a:t>成为</a:t>
            </a:r>
            <a:r>
              <a:rPr lang="en-US" altLang="zh-CN" dirty="0"/>
              <a:t>GNN</a:t>
            </a:r>
            <a:r>
              <a:rPr lang="zh-CN" altLang="en-US" dirty="0"/>
              <a:t>的瓶颈问题，此外</a:t>
            </a:r>
            <a:r>
              <a:rPr lang="en-US" altLang="zh-CN" dirty="0"/>
              <a:t>GNN</a:t>
            </a:r>
            <a:r>
              <a:rPr lang="zh-CN" altLang="en-US" dirty="0"/>
              <a:t>还有如下</a:t>
            </a:r>
            <a:r>
              <a:rPr lang="en-US" altLang="zh-CN" dirty="0"/>
              <a:t>future directions</a:t>
            </a:r>
            <a:r>
              <a:rPr lang="zh-CN" altLang="en-US" dirty="0"/>
              <a:t>，这主要来自于现实场景中的需求，但目前的</a:t>
            </a:r>
            <a:r>
              <a:rPr lang="en-US" altLang="zh-CN" dirty="0"/>
              <a:t>GNN</a:t>
            </a:r>
            <a:r>
              <a:rPr lang="zh-CN" altLang="en-US" dirty="0"/>
              <a:t>网络未必能很好的解决如下问题：</a:t>
            </a:r>
          </a:p>
          <a:p>
            <a:pPr lvl="0"/>
            <a:endParaRPr lang="zh-CN" altLang="en-US" dirty="0"/>
          </a:p>
          <a:p>
            <a:pPr lvl="0"/>
            <a:r>
              <a:rPr lang="zh-CN" altLang="en-US" dirty="0"/>
              <a:t>例如时序信号，有向图，</a:t>
            </a:r>
            <a:r>
              <a:rPr lang="en-US" altLang="zh-CN" dirty="0"/>
              <a:t>graph</a:t>
            </a:r>
            <a:r>
              <a:rPr lang="zh-CN" altLang="en-US" dirty="0"/>
              <a:t>的生成式模型，以及</a:t>
            </a:r>
            <a:r>
              <a:rPr lang="en-US" altLang="zh-CN" dirty="0"/>
              <a:t>graph</a:t>
            </a:r>
            <a:r>
              <a:rPr lang="zh-CN" altLang="en-US" dirty="0"/>
              <a:t>上的强化学习等。</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0555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76479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2024/4/8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1042716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2024/4/8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57743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2024/4/8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4069320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6">
            <a:extLst>
              <a:ext uri="{FF2B5EF4-FFF2-40B4-BE49-F238E27FC236}">
                <a16:creationId xmlns:a16="http://schemas.microsoft.com/office/drawing/2014/main" id="{D5C054E8-7249-4EDB-A45D-4A70482FF690}"/>
              </a:ext>
            </a:extLst>
          </p:cNvPr>
          <p:cNvSpPr>
            <a:spLocks noChangeArrowheads="1"/>
          </p:cNvSpPr>
          <p:nvPr userDrawn="1"/>
        </p:nvSpPr>
        <p:spPr bwMode="auto">
          <a:xfrm flipV="1">
            <a:off x="1371600" y="3181350"/>
            <a:ext cx="7391400" cy="44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楷体_GB2312"/>
                <a:cs typeface="楷体_GB2312"/>
              </a:defRPr>
            </a:lvl1pPr>
            <a:lvl2pPr marL="742950" indent="-285750">
              <a:defRPr>
                <a:solidFill>
                  <a:schemeClr val="tx1"/>
                </a:solidFill>
                <a:latin typeface="Arial" panose="020B0604020202020204" pitchFamily="34" charset="0"/>
                <a:ea typeface="楷体_GB2312"/>
                <a:cs typeface="楷体_GB2312"/>
              </a:defRPr>
            </a:lvl2pPr>
            <a:lvl3pPr marL="1143000" indent="-228600">
              <a:defRPr>
                <a:solidFill>
                  <a:schemeClr val="tx1"/>
                </a:solidFill>
                <a:latin typeface="Arial" panose="020B0604020202020204" pitchFamily="34" charset="0"/>
                <a:ea typeface="楷体_GB2312"/>
                <a:cs typeface="楷体_GB2312"/>
              </a:defRPr>
            </a:lvl3pPr>
            <a:lvl4pPr marL="1600200" indent="-228600">
              <a:defRPr>
                <a:solidFill>
                  <a:schemeClr val="tx1"/>
                </a:solidFill>
                <a:latin typeface="Arial" panose="020B0604020202020204" pitchFamily="34" charset="0"/>
                <a:ea typeface="楷体_GB2312"/>
                <a:cs typeface="楷体_GB2312"/>
              </a:defRPr>
            </a:lvl4pPr>
            <a:lvl5pPr marL="2057400" indent="-228600">
              <a:defRPr>
                <a:solidFill>
                  <a:schemeClr val="tx1"/>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9pPr>
          </a:lstStyle>
          <a:p>
            <a:pPr algn="ctr">
              <a:defRPr/>
            </a:pPr>
            <a:endParaRPr kumimoji="1" lang="zh-CN" altLang="zh-CN" sz="2400">
              <a:ea typeface="宋体" panose="02010600030101010101" pitchFamily="2" charset="-122"/>
            </a:endParaRPr>
          </a:p>
        </p:txBody>
      </p:sp>
      <p:pic>
        <p:nvPicPr>
          <p:cNvPr id="5" name="图片 11">
            <a:extLst>
              <a:ext uri="{FF2B5EF4-FFF2-40B4-BE49-F238E27FC236}">
                <a16:creationId xmlns:a16="http://schemas.microsoft.com/office/drawing/2014/main" id="{41736DBA-9058-4A6B-A5BB-058986041E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2063750"/>
            <a:ext cx="10668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1371600" y="2060520"/>
            <a:ext cx="7048500" cy="1062304"/>
          </a:xfrm>
        </p:spPr>
        <p:txBody>
          <a:bodyPr/>
          <a:lstStyle>
            <a:lvl1pPr>
              <a:defRPr>
                <a:solidFill>
                  <a:schemeClr val="accent2"/>
                </a:solidFill>
              </a:defRPr>
            </a:lvl1pPr>
          </a:lstStyle>
          <a:p>
            <a:r>
              <a:rPr lang="zh-CN" altLang="en-US" dirty="0"/>
              <a:t>单击此处编辑母版标题样式</a:t>
            </a:r>
          </a:p>
        </p:txBody>
      </p:sp>
      <p:sp>
        <p:nvSpPr>
          <p:cNvPr id="9219" name="Rectangle 3"/>
          <p:cNvSpPr>
            <a:spLocks noGrp="1" noChangeArrowheads="1"/>
          </p:cNvSpPr>
          <p:nvPr>
            <p:ph type="subTitle" idx="1"/>
          </p:nvPr>
        </p:nvSpPr>
        <p:spPr>
          <a:xfrm>
            <a:off x="1752600" y="3733800"/>
            <a:ext cx="6400800" cy="1752600"/>
          </a:xfrm>
        </p:spPr>
        <p:txBody>
          <a:bodyPr/>
          <a:lstStyle>
            <a:lvl1pPr marL="0" indent="0" algn="ctr">
              <a:buFont typeface="Wingdings 2" pitchFamily="18" charset="2"/>
              <a:buNone/>
              <a:defRPr/>
            </a:lvl1pPr>
          </a:lstStyle>
          <a:p>
            <a:endParaRPr lang="en-US" altLang="zh-CN" dirty="0"/>
          </a:p>
          <a:p>
            <a:r>
              <a:rPr lang="zh-CN" altLang="en-US" dirty="0"/>
              <a:t>单击此处编辑母版副标题样式</a:t>
            </a:r>
          </a:p>
        </p:txBody>
      </p:sp>
    </p:spTree>
    <p:extLst>
      <p:ext uri="{BB962C8B-B14F-4D97-AF65-F5344CB8AC3E}">
        <p14:creationId xmlns:p14="http://schemas.microsoft.com/office/powerpoint/2010/main" val="41343732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lnSpc>
                <a:spcPct val="100000"/>
              </a:lnSpc>
              <a:buClr>
                <a:srgbClr val="FF0000"/>
              </a:buClr>
              <a:defRPr sz="3200">
                <a:latin typeface="Times New Roman" panose="02020603050405020304" pitchFamily="18" charset="0"/>
                <a:ea typeface="+mj-ea"/>
                <a:cs typeface="Times New Roman" panose="02020603050405020304" pitchFamily="18" charset="0"/>
              </a:defRPr>
            </a:lvl1pPr>
            <a:lvl2pPr>
              <a:lnSpc>
                <a:spcPct val="150000"/>
              </a:lnSpc>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a:extLst>
              <a:ext uri="{FF2B5EF4-FFF2-40B4-BE49-F238E27FC236}">
                <a16:creationId xmlns:a16="http://schemas.microsoft.com/office/drawing/2014/main" id="{7BD090D0-8C4F-4CED-B0DE-E60D11F1ACE6}"/>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5" name="Rectangle 6">
            <a:extLst>
              <a:ext uri="{FF2B5EF4-FFF2-40B4-BE49-F238E27FC236}">
                <a16:creationId xmlns:a16="http://schemas.microsoft.com/office/drawing/2014/main" id="{9D8255D9-CE6B-4F94-A748-D0E4B9670186}"/>
              </a:ext>
            </a:extLst>
          </p:cNvPr>
          <p:cNvSpPr>
            <a:spLocks noGrp="1" noChangeArrowheads="1"/>
          </p:cNvSpPr>
          <p:nvPr>
            <p:ph type="sldNum" sz="quarter" idx="11"/>
          </p:nvPr>
        </p:nvSpPr>
        <p:spPr/>
        <p:txBody>
          <a:bodyPr/>
          <a:lstStyle>
            <a:lvl1pPr>
              <a:defRPr/>
            </a:lvl1pPr>
          </a:lstStyle>
          <a:p>
            <a:pPr>
              <a:defRPr/>
            </a:pPr>
            <a:fld id="{6FFC8AFD-5598-4A8F-A77E-5219EEEB66AF}" type="slidenum">
              <a:rPr lang="en-US" altLang="zh-CN"/>
              <a:pPr>
                <a:defRPr/>
              </a:pPr>
              <a:t>‹#›</a:t>
            </a:fld>
            <a:endParaRPr lang="en-US" altLang="zh-CN"/>
          </a:p>
        </p:txBody>
      </p:sp>
      <p:sp>
        <p:nvSpPr>
          <p:cNvPr id="6" name="Rectangle 4">
            <a:extLst>
              <a:ext uri="{FF2B5EF4-FFF2-40B4-BE49-F238E27FC236}">
                <a16:creationId xmlns:a16="http://schemas.microsoft.com/office/drawing/2014/main" id="{5B7F2402-19E3-41A3-9E7F-D404FED6FDFB}"/>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33107530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59467CFE-0171-49C1-A5D3-6FA7D8AE912E}"/>
              </a:ext>
            </a:extLst>
          </p:cNvPr>
          <p:cNvSpPr>
            <a:spLocks noGrp="1" noChangeArrowheads="1"/>
          </p:cNvSpPr>
          <p:nvPr>
            <p:ph type="sldNum" sz="quarter" idx="10"/>
          </p:nvPr>
        </p:nvSpPr>
        <p:spPr/>
        <p:txBody>
          <a:bodyPr/>
          <a:lstStyle>
            <a:lvl1pPr>
              <a:defRPr/>
            </a:lvl1pPr>
          </a:lstStyle>
          <a:p>
            <a:pPr>
              <a:defRPr/>
            </a:pPr>
            <a:fld id="{03386305-9EB6-44B6-8B55-3DDAA32CA2F2}" type="slidenum">
              <a:rPr lang="en-US" altLang="zh-CN"/>
              <a:pPr>
                <a:defRPr/>
              </a:pPr>
              <a:t>‹#›</a:t>
            </a:fld>
            <a:endParaRPr lang="en-US" altLang="zh-CN"/>
          </a:p>
        </p:txBody>
      </p:sp>
      <p:sp>
        <p:nvSpPr>
          <p:cNvPr id="5" name="Rectangle 5">
            <a:extLst>
              <a:ext uri="{FF2B5EF4-FFF2-40B4-BE49-F238E27FC236}">
                <a16:creationId xmlns:a16="http://schemas.microsoft.com/office/drawing/2014/main" id="{41D59440-7BE5-4CE1-8D86-BD18F0C71FDB}"/>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6" name="Rectangle 4">
            <a:extLst>
              <a:ext uri="{FF2B5EF4-FFF2-40B4-BE49-F238E27FC236}">
                <a16:creationId xmlns:a16="http://schemas.microsoft.com/office/drawing/2014/main" id="{54B141BE-EE61-4BD0-BDED-B1115A3A9B4F}"/>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5918011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A97DCBE2-1576-4D09-AB30-AA966792BDEA}"/>
              </a:ext>
            </a:extLst>
          </p:cNvPr>
          <p:cNvSpPr>
            <a:spLocks noGrp="1" noChangeArrowheads="1"/>
          </p:cNvSpPr>
          <p:nvPr>
            <p:ph type="sldNum" sz="quarter" idx="10"/>
          </p:nvPr>
        </p:nvSpPr>
        <p:spPr/>
        <p:txBody>
          <a:bodyPr/>
          <a:lstStyle>
            <a:lvl1pPr>
              <a:defRPr/>
            </a:lvl1pPr>
          </a:lstStyle>
          <a:p>
            <a:pPr>
              <a:defRPr/>
            </a:pPr>
            <a:fld id="{4E445159-345F-4A38-AD63-D3CF7D249A4A}" type="slidenum">
              <a:rPr lang="en-US" altLang="zh-CN"/>
              <a:pPr>
                <a:defRPr/>
              </a:pPr>
              <a:t>‹#›</a:t>
            </a:fld>
            <a:endParaRPr lang="en-US" altLang="zh-CN"/>
          </a:p>
        </p:txBody>
      </p:sp>
      <p:sp>
        <p:nvSpPr>
          <p:cNvPr id="6" name="Rectangle 5">
            <a:extLst>
              <a:ext uri="{FF2B5EF4-FFF2-40B4-BE49-F238E27FC236}">
                <a16:creationId xmlns:a16="http://schemas.microsoft.com/office/drawing/2014/main" id="{FE6822D8-75FB-4EE5-9F3F-E5C2A7D6DC07}"/>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7" name="Rectangle 4">
            <a:extLst>
              <a:ext uri="{FF2B5EF4-FFF2-40B4-BE49-F238E27FC236}">
                <a16:creationId xmlns:a16="http://schemas.microsoft.com/office/drawing/2014/main" id="{779BE8E3-4098-4A46-B608-1C5B54972370}"/>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350051410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F71D95E3-7562-4630-B403-F405F3C770DC}"/>
              </a:ext>
            </a:extLst>
          </p:cNvPr>
          <p:cNvSpPr>
            <a:spLocks noGrp="1" noChangeArrowheads="1"/>
          </p:cNvSpPr>
          <p:nvPr>
            <p:ph type="sldNum" sz="quarter" idx="10"/>
          </p:nvPr>
        </p:nvSpPr>
        <p:spPr/>
        <p:txBody>
          <a:bodyPr/>
          <a:lstStyle>
            <a:lvl1pPr>
              <a:defRPr/>
            </a:lvl1pPr>
          </a:lstStyle>
          <a:p>
            <a:pPr>
              <a:defRPr/>
            </a:pPr>
            <a:fld id="{C058BE3C-27FF-4D5C-8E2A-D518C8C83994}" type="slidenum">
              <a:rPr lang="en-US" altLang="zh-CN"/>
              <a:pPr>
                <a:defRPr/>
              </a:pPr>
              <a:t>‹#›</a:t>
            </a:fld>
            <a:endParaRPr lang="en-US" altLang="zh-CN"/>
          </a:p>
        </p:txBody>
      </p:sp>
      <p:sp>
        <p:nvSpPr>
          <p:cNvPr id="8" name="Rectangle 5">
            <a:extLst>
              <a:ext uri="{FF2B5EF4-FFF2-40B4-BE49-F238E27FC236}">
                <a16:creationId xmlns:a16="http://schemas.microsoft.com/office/drawing/2014/main" id="{86751532-8E8A-4221-B09D-5F21D4F34711}"/>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9" name="Rectangle 4">
            <a:extLst>
              <a:ext uri="{FF2B5EF4-FFF2-40B4-BE49-F238E27FC236}">
                <a16:creationId xmlns:a16="http://schemas.microsoft.com/office/drawing/2014/main" id="{9D9B459B-C5BF-42AB-AABF-159031C272C4}"/>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2498871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9D37E850-09CD-4F95-9130-678B484773F4}"/>
              </a:ext>
            </a:extLst>
          </p:cNvPr>
          <p:cNvSpPr>
            <a:spLocks noGrp="1" noChangeArrowheads="1"/>
          </p:cNvSpPr>
          <p:nvPr>
            <p:ph type="sldNum" sz="quarter" idx="10"/>
          </p:nvPr>
        </p:nvSpPr>
        <p:spPr/>
        <p:txBody>
          <a:bodyPr/>
          <a:lstStyle>
            <a:lvl1pPr>
              <a:defRPr/>
            </a:lvl1pPr>
          </a:lstStyle>
          <a:p>
            <a:pPr>
              <a:defRPr/>
            </a:pPr>
            <a:fld id="{88773202-64A4-434D-BE17-072EEA6EDD28}" type="slidenum">
              <a:rPr lang="en-US" altLang="zh-CN"/>
              <a:pPr>
                <a:defRPr/>
              </a:pPr>
              <a:t>‹#›</a:t>
            </a:fld>
            <a:endParaRPr lang="en-US" altLang="zh-CN"/>
          </a:p>
        </p:txBody>
      </p:sp>
      <p:sp>
        <p:nvSpPr>
          <p:cNvPr id="4" name="Rectangle 5">
            <a:extLst>
              <a:ext uri="{FF2B5EF4-FFF2-40B4-BE49-F238E27FC236}">
                <a16:creationId xmlns:a16="http://schemas.microsoft.com/office/drawing/2014/main" id="{5630F080-55F8-48D3-9A88-F975CB9F4627}"/>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5" name="Rectangle 4">
            <a:extLst>
              <a:ext uri="{FF2B5EF4-FFF2-40B4-BE49-F238E27FC236}">
                <a16:creationId xmlns:a16="http://schemas.microsoft.com/office/drawing/2014/main" id="{22A5552F-9AF1-40D4-BE27-D7F37DFD208F}"/>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30761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43F61F5-7D21-49CD-805C-299A54B87DDA}"/>
              </a:ext>
            </a:extLst>
          </p:cNvPr>
          <p:cNvSpPr>
            <a:spLocks noGrp="1" noChangeArrowheads="1"/>
          </p:cNvSpPr>
          <p:nvPr>
            <p:ph type="sldNum" sz="quarter" idx="10"/>
          </p:nvPr>
        </p:nvSpPr>
        <p:spPr/>
        <p:txBody>
          <a:bodyPr/>
          <a:lstStyle>
            <a:lvl1pPr>
              <a:defRPr/>
            </a:lvl1pPr>
          </a:lstStyle>
          <a:p>
            <a:pPr>
              <a:defRPr/>
            </a:pPr>
            <a:fld id="{EAE8E7A5-9D4A-4256-82B2-9DE200EEE286}" type="slidenum">
              <a:rPr lang="en-US" altLang="zh-CN"/>
              <a:pPr>
                <a:defRPr/>
              </a:pPr>
              <a:t>‹#›</a:t>
            </a:fld>
            <a:endParaRPr lang="en-US" altLang="zh-CN"/>
          </a:p>
        </p:txBody>
      </p:sp>
      <p:sp>
        <p:nvSpPr>
          <p:cNvPr id="3" name="Rectangle 5">
            <a:extLst>
              <a:ext uri="{FF2B5EF4-FFF2-40B4-BE49-F238E27FC236}">
                <a16:creationId xmlns:a16="http://schemas.microsoft.com/office/drawing/2014/main" id="{14501894-8D2D-43C7-B240-52D94F691491}"/>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4" name="Rectangle 4">
            <a:extLst>
              <a:ext uri="{FF2B5EF4-FFF2-40B4-BE49-F238E27FC236}">
                <a16:creationId xmlns:a16="http://schemas.microsoft.com/office/drawing/2014/main" id="{82993AAE-1747-439F-AF83-F8FD96823D4C}"/>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1367574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a:extLst>
              <a:ext uri="{FF2B5EF4-FFF2-40B4-BE49-F238E27FC236}">
                <a16:creationId xmlns:a16="http://schemas.microsoft.com/office/drawing/2014/main" id="{7241BE2C-3ED8-483D-A397-501023833805}"/>
              </a:ext>
            </a:extLst>
          </p:cNvPr>
          <p:cNvSpPr>
            <a:spLocks noGrp="1" noChangeArrowheads="1"/>
          </p:cNvSpPr>
          <p:nvPr>
            <p:ph type="sldNum" sz="quarter" idx="10"/>
          </p:nvPr>
        </p:nvSpPr>
        <p:spPr/>
        <p:txBody>
          <a:bodyPr/>
          <a:lstStyle>
            <a:lvl1pPr>
              <a:defRPr/>
            </a:lvl1pPr>
          </a:lstStyle>
          <a:p>
            <a:pPr>
              <a:defRPr/>
            </a:pPr>
            <a:fld id="{5A98C3E2-4C0F-4210-BEA5-48ED9B643C50}" type="slidenum">
              <a:rPr lang="en-US" altLang="zh-CN"/>
              <a:pPr>
                <a:defRPr/>
              </a:pPr>
              <a:t>‹#›</a:t>
            </a:fld>
            <a:endParaRPr lang="en-US" altLang="zh-CN"/>
          </a:p>
        </p:txBody>
      </p:sp>
      <p:sp>
        <p:nvSpPr>
          <p:cNvPr id="7" name="Rectangle 5">
            <a:extLst>
              <a:ext uri="{FF2B5EF4-FFF2-40B4-BE49-F238E27FC236}">
                <a16:creationId xmlns:a16="http://schemas.microsoft.com/office/drawing/2014/main" id="{3CC65BBA-E67D-4766-B7C1-E999D06B37E3}"/>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8" name="Rectangle 4">
            <a:extLst>
              <a:ext uri="{FF2B5EF4-FFF2-40B4-BE49-F238E27FC236}">
                <a16:creationId xmlns:a16="http://schemas.microsoft.com/office/drawing/2014/main" id="{2DD49236-E975-4F8A-B63D-79CD6844FF23}"/>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3889207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2024/4/8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3424592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F590FB5B-0997-4201-9A17-5F3CDC452FC7}"/>
              </a:ext>
            </a:extLst>
          </p:cNvPr>
          <p:cNvSpPr>
            <a:spLocks noGrp="1" noChangeArrowheads="1"/>
          </p:cNvSpPr>
          <p:nvPr>
            <p:ph type="sldNum" sz="quarter" idx="10"/>
          </p:nvPr>
        </p:nvSpPr>
        <p:spPr/>
        <p:txBody>
          <a:bodyPr/>
          <a:lstStyle>
            <a:lvl1pPr>
              <a:defRPr/>
            </a:lvl1pPr>
          </a:lstStyle>
          <a:p>
            <a:pPr>
              <a:defRPr/>
            </a:pPr>
            <a:fld id="{0D0B89FF-B55C-458C-8DD8-43699F861E7E}" type="slidenum">
              <a:rPr lang="en-US" altLang="zh-CN"/>
              <a:pPr>
                <a:defRPr/>
              </a:pPr>
              <a:t>‹#›</a:t>
            </a:fld>
            <a:endParaRPr lang="en-US" altLang="zh-CN"/>
          </a:p>
        </p:txBody>
      </p:sp>
      <p:sp>
        <p:nvSpPr>
          <p:cNvPr id="6" name="Rectangle 5">
            <a:extLst>
              <a:ext uri="{FF2B5EF4-FFF2-40B4-BE49-F238E27FC236}">
                <a16:creationId xmlns:a16="http://schemas.microsoft.com/office/drawing/2014/main" id="{464F0BBE-2923-4928-AEF0-10D041FB22C3}"/>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7" name="Rectangle 4">
            <a:extLst>
              <a:ext uri="{FF2B5EF4-FFF2-40B4-BE49-F238E27FC236}">
                <a16:creationId xmlns:a16="http://schemas.microsoft.com/office/drawing/2014/main" id="{6401E522-0F34-451B-8722-D1E9E557808A}"/>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5198143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3362DCA-7833-44E6-81EA-F9DD5EFB5C5A}"/>
              </a:ext>
            </a:extLst>
          </p:cNvPr>
          <p:cNvGrpSpPr/>
          <p:nvPr userDrawn="1"/>
        </p:nvGrpSpPr>
        <p:grpSpPr>
          <a:xfrm>
            <a:off x="7465063" y="5158168"/>
            <a:ext cx="1698372" cy="1699833"/>
            <a:chOff x="7255986" y="2773363"/>
            <a:chExt cx="1843088" cy="1844674"/>
          </a:xfrm>
          <a:solidFill>
            <a:srgbClr val="585858">
              <a:alpha val="25000"/>
            </a:srgbClr>
          </a:solidFill>
        </p:grpSpPr>
        <p:sp>
          <p:nvSpPr>
            <p:cNvPr id="3" name="Freeform 5">
              <a:extLst>
                <a:ext uri="{FF2B5EF4-FFF2-40B4-BE49-F238E27FC236}">
                  <a16:creationId xmlns:a16="http://schemas.microsoft.com/office/drawing/2014/main" id="{8AC377B9-019B-475B-A53D-AE48CEE4B604}"/>
                </a:ext>
              </a:extLst>
            </p:cNvPr>
            <p:cNvSpPr>
              <a:spLocks/>
            </p:cNvSpPr>
            <p:nvPr/>
          </p:nvSpPr>
          <p:spPr bwMode="auto">
            <a:xfrm>
              <a:off x="7506811" y="3117850"/>
              <a:ext cx="160338" cy="166687"/>
            </a:xfrm>
            <a:custGeom>
              <a:avLst/>
              <a:gdLst>
                <a:gd name="T0" fmla="*/ 36 w 157"/>
                <a:gd name="T1" fmla="*/ 105 h 163"/>
                <a:gd name="T2" fmla="*/ 24 w 157"/>
                <a:gd name="T3" fmla="*/ 56 h 163"/>
                <a:gd name="T4" fmla="*/ 58 w 157"/>
                <a:gd name="T5" fmla="*/ 18 h 163"/>
                <a:gd name="T6" fmla="*/ 67 w 157"/>
                <a:gd name="T7" fmla="*/ 9 h 163"/>
                <a:gd name="T8" fmla="*/ 145 w 157"/>
                <a:gd name="T9" fmla="*/ 67 h 163"/>
                <a:gd name="T10" fmla="*/ 152 w 157"/>
                <a:gd name="T11" fmla="*/ 111 h 163"/>
                <a:gd name="T12" fmla="*/ 137 w 157"/>
                <a:gd name="T13" fmla="*/ 82 h 163"/>
                <a:gd name="T14" fmla="*/ 74 w 157"/>
                <a:gd name="T15" fmla="*/ 29 h 163"/>
                <a:gd name="T16" fmla="*/ 44 w 157"/>
                <a:gd name="T17" fmla="*/ 67 h 163"/>
                <a:gd name="T18" fmla="*/ 107 w 157"/>
                <a:gd name="T19" fmla="*/ 158 h 163"/>
                <a:gd name="T20" fmla="*/ 91 w 157"/>
                <a:gd name="T21" fmla="*/ 161 h 163"/>
                <a:gd name="T22" fmla="*/ 36 w 157"/>
                <a:gd name="T23" fmla="*/ 10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63">
                  <a:moveTo>
                    <a:pt x="36" y="105"/>
                  </a:moveTo>
                  <a:cubicBezTo>
                    <a:pt x="26" y="92"/>
                    <a:pt x="0" y="68"/>
                    <a:pt x="24" y="56"/>
                  </a:cubicBezTo>
                  <a:cubicBezTo>
                    <a:pt x="24" y="65"/>
                    <a:pt x="68" y="22"/>
                    <a:pt x="58" y="18"/>
                  </a:cubicBezTo>
                  <a:cubicBezTo>
                    <a:pt x="63" y="12"/>
                    <a:pt x="65" y="10"/>
                    <a:pt x="67" y="9"/>
                  </a:cubicBezTo>
                  <a:cubicBezTo>
                    <a:pt x="94" y="0"/>
                    <a:pt x="130" y="47"/>
                    <a:pt x="145" y="67"/>
                  </a:cubicBezTo>
                  <a:cubicBezTo>
                    <a:pt x="148" y="79"/>
                    <a:pt x="157" y="105"/>
                    <a:pt x="152" y="111"/>
                  </a:cubicBezTo>
                  <a:cubicBezTo>
                    <a:pt x="109" y="90"/>
                    <a:pt x="137" y="92"/>
                    <a:pt x="137" y="82"/>
                  </a:cubicBezTo>
                  <a:cubicBezTo>
                    <a:pt x="126" y="58"/>
                    <a:pt x="88" y="24"/>
                    <a:pt x="74" y="29"/>
                  </a:cubicBezTo>
                  <a:cubicBezTo>
                    <a:pt x="67" y="35"/>
                    <a:pt x="55" y="60"/>
                    <a:pt x="44" y="67"/>
                  </a:cubicBezTo>
                  <a:cubicBezTo>
                    <a:pt x="34" y="87"/>
                    <a:pt x="92" y="139"/>
                    <a:pt x="107" y="158"/>
                  </a:cubicBezTo>
                  <a:cubicBezTo>
                    <a:pt x="99" y="163"/>
                    <a:pt x="97" y="162"/>
                    <a:pt x="91" y="161"/>
                  </a:cubicBezTo>
                  <a:cubicBezTo>
                    <a:pt x="76" y="145"/>
                    <a:pt x="42" y="111"/>
                    <a:pt x="36" y="10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4" name="Freeform 6">
              <a:extLst>
                <a:ext uri="{FF2B5EF4-FFF2-40B4-BE49-F238E27FC236}">
                  <a16:creationId xmlns:a16="http://schemas.microsoft.com/office/drawing/2014/main" id="{0DD8D48A-7EA4-4BAF-8A01-DAC85B0F0272}"/>
                </a:ext>
              </a:extLst>
            </p:cNvPr>
            <p:cNvSpPr>
              <a:spLocks/>
            </p:cNvSpPr>
            <p:nvPr/>
          </p:nvSpPr>
          <p:spPr bwMode="auto">
            <a:xfrm>
              <a:off x="7563961" y="3175000"/>
              <a:ext cx="26988" cy="25400"/>
            </a:xfrm>
            <a:custGeom>
              <a:avLst/>
              <a:gdLst>
                <a:gd name="T0" fmla="*/ 2 w 25"/>
                <a:gd name="T1" fmla="*/ 21 h 25"/>
                <a:gd name="T2" fmla="*/ 8 w 25"/>
                <a:gd name="T3" fmla="*/ 24 h 25"/>
                <a:gd name="T4" fmla="*/ 22 w 25"/>
                <a:gd name="T5" fmla="*/ 4 h 25"/>
                <a:gd name="T6" fmla="*/ 16 w 25"/>
                <a:gd name="T7" fmla="*/ 1 h 25"/>
                <a:gd name="T8" fmla="*/ 7 w 25"/>
                <a:gd name="T9" fmla="*/ 9 h 25"/>
                <a:gd name="T10" fmla="*/ 2 w 25"/>
                <a:gd name="T11" fmla="*/ 21 h 25"/>
              </a:gdLst>
              <a:ahLst/>
              <a:cxnLst>
                <a:cxn ang="0">
                  <a:pos x="T0" y="T1"/>
                </a:cxn>
                <a:cxn ang="0">
                  <a:pos x="T2" y="T3"/>
                </a:cxn>
                <a:cxn ang="0">
                  <a:pos x="T4" y="T5"/>
                </a:cxn>
                <a:cxn ang="0">
                  <a:pos x="T6" y="T7"/>
                </a:cxn>
                <a:cxn ang="0">
                  <a:pos x="T8" y="T9"/>
                </a:cxn>
                <a:cxn ang="0">
                  <a:pos x="T10" y="T11"/>
                </a:cxn>
              </a:cxnLst>
              <a:rect l="0" t="0" r="r" b="b"/>
              <a:pathLst>
                <a:path w="25" h="25">
                  <a:moveTo>
                    <a:pt x="2" y="21"/>
                  </a:moveTo>
                  <a:cubicBezTo>
                    <a:pt x="2" y="21"/>
                    <a:pt x="6" y="25"/>
                    <a:pt x="8" y="24"/>
                  </a:cubicBezTo>
                  <a:cubicBezTo>
                    <a:pt x="19" y="14"/>
                    <a:pt x="25" y="7"/>
                    <a:pt x="22" y="4"/>
                  </a:cubicBezTo>
                  <a:cubicBezTo>
                    <a:pt x="19" y="2"/>
                    <a:pt x="18" y="0"/>
                    <a:pt x="16" y="1"/>
                  </a:cubicBezTo>
                  <a:cubicBezTo>
                    <a:pt x="14" y="1"/>
                    <a:pt x="10" y="6"/>
                    <a:pt x="7" y="9"/>
                  </a:cubicBezTo>
                  <a:cubicBezTo>
                    <a:pt x="4" y="13"/>
                    <a:pt x="0" y="16"/>
                    <a:pt x="2" y="2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5" name="Freeform 7">
              <a:extLst>
                <a:ext uri="{FF2B5EF4-FFF2-40B4-BE49-F238E27FC236}">
                  <a16:creationId xmlns:a16="http://schemas.microsoft.com/office/drawing/2014/main" id="{10328BF3-DC02-4B46-8377-57B592476BCD}"/>
                </a:ext>
              </a:extLst>
            </p:cNvPr>
            <p:cNvSpPr>
              <a:spLocks/>
            </p:cNvSpPr>
            <p:nvPr/>
          </p:nvSpPr>
          <p:spPr bwMode="auto">
            <a:xfrm>
              <a:off x="7560786" y="3175000"/>
              <a:ext cx="76200" cy="63500"/>
            </a:xfrm>
            <a:custGeom>
              <a:avLst/>
              <a:gdLst>
                <a:gd name="T0" fmla="*/ 42 w 75"/>
                <a:gd name="T1" fmla="*/ 46 h 63"/>
                <a:gd name="T2" fmla="*/ 26 w 75"/>
                <a:gd name="T3" fmla="*/ 58 h 63"/>
                <a:gd name="T4" fmla="*/ 62 w 75"/>
                <a:gd name="T5" fmla="*/ 40 h 63"/>
                <a:gd name="T6" fmla="*/ 42 w 75"/>
                <a:gd name="T7" fmla="*/ 46 h 63"/>
              </a:gdLst>
              <a:ahLst/>
              <a:cxnLst>
                <a:cxn ang="0">
                  <a:pos x="T0" y="T1"/>
                </a:cxn>
                <a:cxn ang="0">
                  <a:pos x="T2" y="T3"/>
                </a:cxn>
                <a:cxn ang="0">
                  <a:pos x="T4" y="T5"/>
                </a:cxn>
                <a:cxn ang="0">
                  <a:pos x="T6" y="T7"/>
                </a:cxn>
              </a:cxnLst>
              <a:rect l="0" t="0" r="r" b="b"/>
              <a:pathLst>
                <a:path w="75" h="63">
                  <a:moveTo>
                    <a:pt x="42" y="46"/>
                  </a:moveTo>
                  <a:cubicBezTo>
                    <a:pt x="61" y="63"/>
                    <a:pt x="36" y="63"/>
                    <a:pt x="26" y="58"/>
                  </a:cubicBezTo>
                  <a:cubicBezTo>
                    <a:pt x="0" y="32"/>
                    <a:pt x="75" y="0"/>
                    <a:pt x="62" y="40"/>
                  </a:cubicBezTo>
                  <a:cubicBezTo>
                    <a:pt x="57" y="58"/>
                    <a:pt x="40" y="31"/>
                    <a:pt x="42" y="4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6" name="Freeform 8">
              <a:extLst>
                <a:ext uri="{FF2B5EF4-FFF2-40B4-BE49-F238E27FC236}">
                  <a16:creationId xmlns:a16="http://schemas.microsoft.com/office/drawing/2014/main" id="{5E873BAE-DEEF-4FA1-AA68-8CB4AC998E3E}"/>
                </a:ext>
              </a:extLst>
            </p:cNvPr>
            <p:cNvSpPr>
              <a:spLocks/>
            </p:cNvSpPr>
            <p:nvPr/>
          </p:nvSpPr>
          <p:spPr bwMode="auto">
            <a:xfrm>
              <a:off x="7908449" y="2894013"/>
              <a:ext cx="34925" cy="23812"/>
            </a:xfrm>
            <a:custGeom>
              <a:avLst/>
              <a:gdLst>
                <a:gd name="T0" fmla="*/ 8 w 34"/>
                <a:gd name="T1" fmla="*/ 3 h 24"/>
                <a:gd name="T2" fmla="*/ 25 w 34"/>
                <a:gd name="T3" fmla="*/ 20 h 24"/>
                <a:gd name="T4" fmla="*/ 19 w 34"/>
                <a:gd name="T5" fmla="*/ 7 h 24"/>
                <a:gd name="T6" fmla="*/ 16 w 34"/>
                <a:gd name="T7" fmla="*/ 0 h 24"/>
                <a:gd name="T8" fmla="*/ 8 w 34"/>
                <a:gd name="T9" fmla="*/ 3 h 24"/>
              </a:gdLst>
              <a:ahLst/>
              <a:cxnLst>
                <a:cxn ang="0">
                  <a:pos x="T0" y="T1"/>
                </a:cxn>
                <a:cxn ang="0">
                  <a:pos x="T2" y="T3"/>
                </a:cxn>
                <a:cxn ang="0">
                  <a:pos x="T4" y="T5"/>
                </a:cxn>
                <a:cxn ang="0">
                  <a:pos x="T6" y="T7"/>
                </a:cxn>
                <a:cxn ang="0">
                  <a:pos x="T8" y="T9"/>
                </a:cxn>
              </a:cxnLst>
              <a:rect l="0" t="0" r="r" b="b"/>
              <a:pathLst>
                <a:path w="34" h="24">
                  <a:moveTo>
                    <a:pt x="8" y="3"/>
                  </a:moveTo>
                  <a:cubicBezTo>
                    <a:pt x="0" y="13"/>
                    <a:pt x="12" y="24"/>
                    <a:pt x="25" y="20"/>
                  </a:cubicBezTo>
                  <a:cubicBezTo>
                    <a:pt x="34" y="18"/>
                    <a:pt x="20" y="11"/>
                    <a:pt x="19" y="7"/>
                  </a:cubicBezTo>
                  <a:cubicBezTo>
                    <a:pt x="19" y="6"/>
                    <a:pt x="18" y="0"/>
                    <a:pt x="16" y="0"/>
                  </a:cubicBezTo>
                  <a:cubicBezTo>
                    <a:pt x="15" y="0"/>
                    <a:pt x="7" y="1"/>
                    <a:pt x="8" y="3"/>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7" name="Freeform 9">
              <a:extLst>
                <a:ext uri="{FF2B5EF4-FFF2-40B4-BE49-F238E27FC236}">
                  <a16:creationId xmlns:a16="http://schemas.microsoft.com/office/drawing/2014/main" id="{030A02B1-C702-4569-94F6-F28894ED7504}"/>
                </a:ext>
              </a:extLst>
            </p:cNvPr>
            <p:cNvSpPr>
              <a:spLocks/>
            </p:cNvSpPr>
            <p:nvPr/>
          </p:nvSpPr>
          <p:spPr bwMode="auto">
            <a:xfrm>
              <a:off x="7914799" y="2919413"/>
              <a:ext cx="19050" cy="31750"/>
            </a:xfrm>
            <a:custGeom>
              <a:avLst/>
              <a:gdLst>
                <a:gd name="T0" fmla="*/ 12 w 18"/>
                <a:gd name="T1" fmla="*/ 2 h 32"/>
                <a:gd name="T2" fmla="*/ 15 w 18"/>
                <a:gd name="T3" fmla="*/ 19 h 32"/>
                <a:gd name="T4" fmla="*/ 5 w 18"/>
                <a:gd name="T5" fmla="*/ 18 h 32"/>
                <a:gd name="T6" fmla="*/ 2 w 18"/>
                <a:gd name="T7" fmla="*/ 3 h 32"/>
                <a:gd name="T8" fmla="*/ 12 w 18"/>
                <a:gd name="T9" fmla="*/ 2 h 32"/>
              </a:gdLst>
              <a:ahLst/>
              <a:cxnLst>
                <a:cxn ang="0">
                  <a:pos x="T0" y="T1"/>
                </a:cxn>
                <a:cxn ang="0">
                  <a:pos x="T2" y="T3"/>
                </a:cxn>
                <a:cxn ang="0">
                  <a:pos x="T4" y="T5"/>
                </a:cxn>
                <a:cxn ang="0">
                  <a:pos x="T6" y="T7"/>
                </a:cxn>
                <a:cxn ang="0">
                  <a:pos x="T8" y="T9"/>
                </a:cxn>
              </a:cxnLst>
              <a:rect l="0" t="0" r="r" b="b"/>
              <a:pathLst>
                <a:path w="18" h="32">
                  <a:moveTo>
                    <a:pt x="12" y="2"/>
                  </a:moveTo>
                  <a:cubicBezTo>
                    <a:pt x="17" y="8"/>
                    <a:pt x="18" y="13"/>
                    <a:pt x="15" y="19"/>
                  </a:cubicBezTo>
                  <a:cubicBezTo>
                    <a:pt x="11" y="28"/>
                    <a:pt x="0" y="32"/>
                    <a:pt x="5" y="18"/>
                  </a:cubicBezTo>
                  <a:cubicBezTo>
                    <a:pt x="6" y="16"/>
                    <a:pt x="3" y="6"/>
                    <a:pt x="2" y="3"/>
                  </a:cubicBezTo>
                  <a:cubicBezTo>
                    <a:pt x="0" y="0"/>
                    <a:pt x="12" y="0"/>
                    <a:pt x="12" y="2"/>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8" name="Freeform 10">
              <a:extLst>
                <a:ext uri="{FF2B5EF4-FFF2-40B4-BE49-F238E27FC236}">
                  <a16:creationId xmlns:a16="http://schemas.microsoft.com/office/drawing/2014/main" id="{2D3F2B28-40C4-43E5-8A8A-CCF41148DA47}"/>
                </a:ext>
              </a:extLst>
            </p:cNvPr>
            <p:cNvSpPr>
              <a:spLocks/>
            </p:cNvSpPr>
            <p:nvPr/>
          </p:nvSpPr>
          <p:spPr bwMode="auto">
            <a:xfrm>
              <a:off x="7917974" y="2952750"/>
              <a:ext cx="28575" cy="101600"/>
            </a:xfrm>
            <a:custGeom>
              <a:avLst/>
              <a:gdLst>
                <a:gd name="T0" fmla="*/ 24 w 29"/>
                <a:gd name="T1" fmla="*/ 98 h 99"/>
                <a:gd name="T2" fmla="*/ 9 w 29"/>
                <a:gd name="T3" fmla="*/ 82 h 99"/>
                <a:gd name="T4" fmla="*/ 0 w 29"/>
                <a:gd name="T5" fmla="*/ 1 h 99"/>
                <a:gd name="T6" fmla="*/ 6 w 29"/>
                <a:gd name="T7" fmla="*/ 1 h 99"/>
                <a:gd name="T8" fmla="*/ 20 w 29"/>
                <a:gd name="T9" fmla="*/ 51 h 99"/>
                <a:gd name="T10" fmla="*/ 27 w 29"/>
                <a:gd name="T11" fmla="*/ 80 h 99"/>
                <a:gd name="T12" fmla="*/ 24 w 29"/>
                <a:gd name="T13" fmla="*/ 98 h 99"/>
              </a:gdLst>
              <a:ahLst/>
              <a:cxnLst>
                <a:cxn ang="0">
                  <a:pos x="T0" y="T1"/>
                </a:cxn>
                <a:cxn ang="0">
                  <a:pos x="T2" y="T3"/>
                </a:cxn>
                <a:cxn ang="0">
                  <a:pos x="T4" y="T5"/>
                </a:cxn>
                <a:cxn ang="0">
                  <a:pos x="T6" y="T7"/>
                </a:cxn>
                <a:cxn ang="0">
                  <a:pos x="T8" y="T9"/>
                </a:cxn>
                <a:cxn ang="0">
                  <a:pos x="T10" y="T11"/>
                </a:cxn>
                <a:cxn ang="0">
                  <a:pos x="T12" y="T13"/>
                </a:cxn>
              </a:cxnLst>
              <a:rect l="0" t="0" r="r" b="b"/>
              <a:pathLst>
                <a:path w="29" h="99">
                  <a:moveTo>
                    <a:pt x="24" y="98"/>
                  </a:moveTo>
                  <a:cubicBezTo>
                    <a:pt x="17" y="96"/>
                    <a:pt x="15" y="92"/>
                    <a:pt x="9" y="82"/>
                  </a:cubicBezTo>
                  <a:cubicBezTo>
                    <a:pt x="7" y="58"/>
                    <a:pt x="14" y="40"/>
                    <a:pt x="0" y="1"/>
                  </a:cubicBezTo>
                  <a:cubicBezTo>
                    <a:pt x="0" y="1"/>
                    <a:pt x="6" y="0"/>
                    <a:pt x="6" y="1"/>
                  </a:cubicBezTo>
                  <a:cubicBezTo>
                    <a:pt x="12" y="16"/>
                    <a:pt x="23" y="39"/>
                    <a:pt x="20" y="51"/>
                  </a:cubicBezTo>
                  <a:cubicBezTo>
                    <a:pt x="18" y="55"/>
                    <a:pt x="25" y="75"/>
                    <a:pt x="27" y="80"/>
                  </a:cubicBezTo>
                  <a:cubicBezTo>
                    <a:pt x="29" y="91"/>
                    <a:pt x="29" y="99"/>
                    <a:pt x="24" y="98"/>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9" name="Freeform 11">
              <a:extLst>
                <a:ext uri="{FF2B5EF4-FFF2-40B4-BE49-F238E27FC236}">
                  <a16:creationId xmlns:a16="http://schemas.microsoft.com/office/drawing/2014/main" id="{C96A690E-4270-45BD-98B7-E1B877EC7E40}"/>
                </a:ext>
              </a:extLst>
            </p:cNvPr>
            <p:cNvSpPr>
              <a:spLocks/>
            </p:cNvSpPr>
            <p:nvPr/>
          </p:nvSpPr>
          <p:spPr bwMode="auto">
            <a:xfrm>
              <a:off x="7944961" y="2855913"/>
              <a:ext cx="92075" cy="133350"/>
            </a:xfrm>
            <a:custGeom>
              <a:avLst/>
              <a:gdLst>
                <a:gd name="T0" fmla="*/ 12 w 89"/>
                <a:gd name="T1" fmla="*/ 60 h 131"/>
                <a:gd name="T2" fmla="*/ 17 w 89"/>
                <a:gd name="T3" fmla="*/ 79 h 131"/>
                <a:gd name="T4" fmla="*/ 4 w 89"/>
                <a:gd name="T5" fmla="*/ 112 h 131"/>
                <a:gd name="T6" fmla="*/ 7 w 89"/>
                <a:gd name="T7" fmla="*/ 131 h 131"/>
                <a:gd name="T8" fmla="*/ 25 w 89"/>
                <a:gd name="T9" fmla="*/ 111 h 131"/>
                <a:gd name="T10" fmla="*/ 31 w 89"/>
                <a:gd name="T11" fmla="*/ 81 h 131"/>
                <a:gd name="T12" fmla="*/ 42 w 89"/>
                <a:gd name="T13" fmla="*/ 67 h 131"/>
                <a:gd name="T14" fmla="*/ 39 w 89"/>
                <a:gd name="T15" fmla="*/ 94 h 131"/>
                <a:gd name="T16" fmla="*/ 49 w 89"/>
                <a:gd name="T17" fmla="*/ 71 h 131"/>
                <a:gd name="T18" fmla="*/ 60 w 89"/>
                <a:gd name="T19" fmla="*/ 58 h 131"/>
                <a:gd name="T20" fmla="*/ 73 w 89"/>
                <a:gd name="T21" fmla="*/ 80 h 131"/>
                <a:gd name="T22" fmla="*/ 82 w 89"/>
                <a:gd name="T23" fmla="*/ 70 h 131"/>
                <a:gd name="T24" fmla="*/ 64 w 89"/>
                <a:gd name="T25" fmla="*/ 49 h 131"/>
                <a:gd name="T26" fmla="*/ 72 w 89"/>
                <a:gd name="T27" fmla="*/ 39 h 131"/>
                <a:gd name="T28" fmla="*/ 67 w 89"/>
                <a:gd name="T29" fmla="*/ 31 h 131"/>
                <a:gd name="T30" fmla="*/ 42 w 89"/>
                <a:gd name="T31" fmla="*/ 54 h 131"/>
                <a:gd name="T32" fmla="*/ 55 w 89"/>
                <a:gd name="T33" fmla="*/ 27 h 131"/>
                <a:gd name="T34" fmla="*/ 56 w 89"/>
                <a:gd name="T35" fmla="*/ 16 h 131"/>
                <a:gd name="T36" fmla="*/ 39 w 89"/>
                <a:gd name="T37" fmla="*/ 7 h 131"/>
                <a:gd name="T38" fmla="*/ 21 w 89"/>
                <a:gd name="T39" fmla="*/ 12 h 131"/>
                <a:gd name="T40" fmla="*/ 5 w 89"/>
                <a:gd name="T41" fmla="*/ 42 h 131"/>
                <a:gd name="T42" fmla="*/ 20 w 89"/>
                <a:gd name="T43" fmla="*/ 45 h 131"/>
                <a:gd name="T44" fmla="*/ 35 w 89"/>
                <a:gd name="T45" fmla="*/ 28 h 131"/>
                <a:gd name="T46" fmla="*/ 33 w 89"/>
                <a:gd name="T47" fmla="*/ 58 h 131"/>
                <a:gd name="T48" fmla="*/ 34 w 89"/>
                <a:gd name="T49" fmla="*/ 68 h 131"/>
                <a:gd name="T50" fmla="*/ 12 w 89"/>
                <a:gd name="T51"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 h="131">
                  <a:moveTo>
                    <a:pt x="12" y="60"/>
                  </a:moveTo>
                  <a:cubicBezTo>
                    <a:pt x="7" y="72"/>
                    <a:pt x="13" y="76"/>
                    <a:pt x="17" y="79"/>
                  </a:cubicBezTo>
                  <a:cubicBezTo>
                    <a:pt x="20" y="87"/>
                    <a:pt x="8" y="104"/>
                    <a:pt x="4" y="112"/>
                  </a:cubicBezTo>
                  <a:cubicBezTo>
                    <a:pt x="2" y="117"/>
                    <a:pt x="0" y="126"/>
                    <a:pt x="7" y="131"/>
                  </a:cubicBezTo>
                  <a:cubicBezTo>
                    <a:pt x="20" y="129"/>
                    <a:pt x="23" y="122"/>
                    <a:pt x="25" y="111"/>
                  </a:cubicBezTo>
                  <a:cubicBezTo>
                    <a:pt x="26" y="105"/>
                    <a:pt x="29" y="92"/>
                    <a:pt x="31" y="81"/>
                  </a:cubicBezTo>
                  <a:cubicBezTo>
                    <a:pt x="30" y="82"/>
                    <a:pt x="36" y="68"/>
                    <a:pt x="42" y="67"/>
                  </a:cubicBezTo>
                  <a:cubicBezTo>
                    <a:pt x="49" y="76"/>
                    <a:pt x="33" y="81"/>
                    <a:pt x="39" y="94"/>
                  </a:cubicBezTo>
                  <a:cubicBezTo>
                    <a:pt x="50" y="99"/>
                    <a:pt x="49" y="74"/>
                    <a:pt x="49" y="71"/>
                  </a:cubicBezTo>
                  <a:cubicBezTo>
                    <a:pt x="50" y="60"/>
                    <a:pt x="55" y="45"/>
                    <a:pt x="60" y="58"/>
                  </a:cubicBezTo>
                  <a:cubicBezTo>
                    <a:pt x="65" y="70"/>
                    <a:pt x="66" y="74"/>
                    <a:pt x="73" y="80"/>
                  </a:cubicBezTo>
                  <a:cubicBezTo>
                    <a:pt x="80" y="85"/>
                    <a:pt x="89" y="77"/>
                    <a:pt x="82" y="70"/>
                  </a:cubicBezTo>
                  <a:cubicBezTo>
                    <a:pt x="74" y="66"/>
                    <a:pt x="71" y="71"/>
                    <a:pt x="64" y="49"/>
                  </a:cubicBezTo>
                  <a:cubicBezTo>
                    <a:pt x="63" y="46"/>
                    <a:pt x="66" y="48"/>
                    <a:pt x="72" y="39"/>
                  </a:cubicBezTo>
                  <a:cubicBezTo>
                    <a:pt x="70" y="39"/>
                    <a:pt x="77" y="28"/>
                    <a:pt x="67" y="31"/>
                  </a:cubicBezTo>
                  <a:cubicBezTo>
                    <a:pt x="66" y="32"/>
                    <a:pt x="48" y="60"/>
                    <a:pt x="42" y="54"/>
                  </a:cubicBezTo>
                  <a:cubicBezTo>
                    <a:pt x="36" y="48"/>
                    <a:pt x="52" y="34"/>
                    <a:pt x="55" y="27"/>
                  </a:cubicBezTo>
                  <a:cubicBezTo>
                    <a:pt x="56" y="24"/>
                    <a:pt x="58" y="22"/>
                    <a:pt x="56" y="16"/>
                  </a:cubicBezTo>
                  <a:cubicBezTo>
                    <a:pt x="49" y="18"/>
                    <a:pt x="32" y="28"/>
                    <a:pt x="39" y="7"/>
                  </a:cubicBezTo>
                  <a:cubicBezTo>
                    <a:pt x="39" y="0"/>
                    <a:pt x="22" y="10"/>
                    <a:pt x="21" y="12"/>
                  </a:cubicBezTo>
                  <a:cubicBezTo>
                    <a:pt x="15" y="18"/>
                    <a:pt x="7" y="32"/>
                    <a:pt x="5" y="42"/>
                  </a:cubicBezTo>
                  <a:cubicBezTo>
                    <a:pt x="5" y="59"/>
                    <a:pt x="13" y="50"/>
                    <a:pt x="20" y="45"/>
                  </a:cubicBezTo>
                  <a:cubicBezTo>
                    <a:pt x="23" y="40"/>
                    <a:pt x="26" y="31"/>
                    <a:pt x="35" y="28"/>
                  </a:cubicBezTo>
                  <a:cubicBezTo>
                    <a:pt x="47" y="26"/>
                    <a:pt x="32" y="54"/>
                    <a:pt x="33" y="58"/>
                  </a:cubicBezTo>
                  <a:cubicBezTo>
                    <a:pt x="33" y="63"/>
                    <a:pt x="35" y="66"/>
                    <a:pt x="34" y="68"/>
                  </a:cubicBezTo>
                  <a:cubicBezTo>
                    <a:pt x="24" y="80"/>
                    <a:pt x="18" y="54"/>
                    <a:pt x="12" y="6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0" name="Freeform 12">
              <a:extLst>
                <a:ext uri="{FF2B5EF4-FFF2-40B4-BE49-F238E27FC236}">
                  <a16:creationId xmlns:a16="http://schemas.microsoft.com/office/drawing/2014/main" id="{62353A48-AD65-43A5-8133-E7C1BA08C23B}"/>
                </a:ext>
              </a:extLst>
            </p:cNvPr>
            <p:cNvSpPr>
              <a:spLocks/>
            </p:cNvSpPr>
            <p:nvPr/>
          </p:nvSpPr>
          <p:spPr bwMode="auto">
            <a:xfrm>
              <a:off x="8016399" y="2894013"/>
              <a:ext cx="73025" cy="39687"/>
            </a:xfrm>
            <a:custGeom>
              <a:avLst/>
              <a:gdLst>
                <a:gd name="T0" fmla="*/ 16 w 72"/>
                <a:gd name="T1" fmla="*/ 0 h 39"/>
                <a:gd name="T2" fmla="*/ 20 w 72"/>
                <a:gd name="T3" fmla="*/ 14 h 39"/>
                <a:gd name="T4" fmla="*/ 39 w 72"/>
                <a:gd name="T5" fmla="*/ 16 h 39"/>
                <a:gd name="T6" fmla="*/ 63 w 72"/>
                <a:gd name="T7" fmla="*/ 25 h 39"/>
                <a:gd name="T8" fmla="*/ 19 w 72"/>
                <a:gd name="T9" fmla="*/ 30 h 39"/>
                <a:gd name="T10" fmla="*/ 3 w 72"/>
                <a:gd name="T11" fmla="*/ 18 h 39"/>
                <a:gd name="T12" fmla="*/ 16 w 7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2" h="39">
                  <a:moveTo>
                    <a:pt x="16" y="0"/>
                  </a:moveTo>
                  <a:cubicBezTo>
                    <a:pt x="26" y="5"/>
                    <a:pt x="25" y="3"/>
                    <a:pt x="20" y="14"/>
                  </a:cubicBezTo>
                  <a:cubicBezTo>
                    <a:pt x="18" y="19"/>
                    <a:pt x="38" y="16"/>
                    <a:pt x="39" y="16"/>
                  </a:cubicBezTo>
                  <a:cubicBezTo>
                    <a:pt x="44" y="19"/>
                    <a:pt x="72" y="6"/>
                    <a:pt x="63" y="25"/>
                  </a:cubicBezTo>
                  <a:cubicBezTo>
                    <a:pt x="57" y="39"/>
                    <a:pt x="27" y="34"/>
                    <a:pt x="19" y="30"/>
                  </a:cubicBezTo>
                  <a:cubicBezTo>
                    <a:pt x="16" y="29"/>
                    <a:pt x="0" y="24"/>
                    <a:pt x="3" y="18"/>
                  </a:cubicBezTo>
                  <a:cubicBezTo>
                    <a:pt x="5" y="12"/>
                    <a:pt x="10" y="3"/>
                    <a:pt x="16" y="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1" name="Freeform 13">
              <a:extLst>
                <a:ext uri="{FF2B5EF4-FFF2-40B4-BE49-F238E27FC236}">
                  <a16:creationId xmlns:a16="http://schemas.microsoft.com/office/drawing/2014/main" id="{C92BE9B6-4527-4640-8F06-34CE96185B28}"/>
                </a:ext>
              </a:extLst>
            </p:cNvPr>
            <p:cNvSpPr>
              <a:spLocks/>
            </p:cNvSpPr>
            <p:nvPr/>
          </p:nvSpPr>
          <p:spPr bwMode="auto">
            <a:xfrm>
              <a:off x="7979886" y="2941638"/>
              <a:ext cx="73025" cy="77787"/>
            </a:xfrm>
            <a:custGeom>
              <a:avLst/>
              <a:gdLst>
                <a:gd name="T0" fmla="*/ 4 w 72"/>
                <a:gd name="T1" fmla="*/ 17 h 77"/>
                <a:gd name="T2" fmla="*/ 3 w 72"/>
                <a:gd name="T3" fmla="*/ 43 h 77"/>
                <a:gd name="T4" fmla="*/ 10 w 72"/>
                <a:gd name="T5" fmla="*/ 67 h 77"/>
                <a:gd name="T6" fmla="*/ 20 w 72"/>
                <a:gd name="T7" fmla="*/ 65 h 77"/>
                <a:gd name="T8" fmla="*/ 15 w 72"/>
                <a:gd name="T9" fmla="*/ 41 h 77"/>
                <a:gd name="T10" fmla="*/ 28 w 72"/>
                <a:gd name="T11" fmla="*/ 47 h 77"/>
                <a:gd name="T12" fmla="*/ 41 w 72"/>
                <a:gd name="T13" fmla="*/ 38 h 77"/>
                <a:gd name="T14" fmla="*/ 56 w 72"/>
                <a:gd name="T15" fmla="*/ 20 h 77"/>
                <a:gd name="T16" fmla="*/ 60 w 72"/>
                <a:gd name="T17" fmla="*/ 68 h 77"/>
                <a:gd name="T18" fmla="*/ 72 w 72"/>
                <a:gd name="T19" fmla="*/ 33 h 77"/>
                <a:gd name="T20" fmla="*/ 58 w 72"/>
                <a:gd name="T21" fmla="*/ 3 h 77"/>
                <a:gd name="T22" fmla="*/ 41 w 72"/>
                <a:gd name="T23" fmla="*/ 11 h 77"/>
                <a:gd name="T24" fmla="*/ 36 w 72"/>
                <a:gd name="T25" fmla="*/ 29 h 77"/>
                <a:gd name="T26" fmla="*/ 27 w 72"/>
                <a:gd name="T27" fmla="*/ 17 h 77"/>
                <a:gd name="T28" fmla="*/ 14 w 72"/>
                <a:gd name="T29" fmla="*/ 32 h 77"/>
                <a:gd name="T30" fmla="*/ 9 w 72"/>
                <a:gd name="T31" fmla="*/ 20 h 77"/>
                <a:gd name="T32" fmla="*/ 4 w 72"/>
                <a:gd name="T3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7">
                  <a:moveTo>
                    <a:pt x="4" y="17"/>
                  </a:moveTo>
                  <a:cubicBezTo>
                    <a:pt x="0" y="19"/>
                    <a:pt x="2" y="38"/>
                    <a:pt x="3" y="43"/>
                  </a:cubicBezTo>
                  <a:cubicBezTo>
                    <a:pt x="5" y="53"/>
                    <a:pt x="6" y="58"/>
                    <a:pt x="10" y="67"/>
                  </a:cubicBezTo>
                  <a:cubicBezTo>
                    <a:pt x="13" y="77"/>
                    <a:pt x="23" y="74"/>
                    <a:pt x="20" y="65"/>
                  </a:cubicBezTo>
                  <a:cubicBezTo>
                    <a:pt x="17" y="57"/>
                    <a:pt x="14" y="48"/>
                    <a:pt x="15" y="41"/>
                  </a:cubicBezTo>
                  <a:cubicBezTo>
                    <a:pt x="16" y="32"/>
                    <a:pt x="25" y="34"/>
                    <a:pt x="28" y="47"/>
                  </a:cubicBezTo>
                  <a:cubicBezTo>
                    <a:pt x="33" y="68"/>
                    <a:pt x="36" y="48"/>
                    <a:pt x="41" y="38"/>
                  </a:cubicBezTo>
                  <a:cubicBezTo>
                    <a:pt x="42" y="36"/>
                    <a:pt x="46" y="7"/>
                    <a:pt x="56" y="20"/>
                  </a:cubicBezTo>
                  <a:cubicBezTo>
                    <a:pt x="66" y="27"/>
                    <a:pt x="56" y="67"/>
                    <a:pt x="60" y="68"/>
                  </a:cubicBezTo>
                  <a:cubicBezTo>
                    <a:pt x="68" y="72"/>
                    <a:pt x="71" y="40"/>
                    <a:pt x="72" y="33"/>
                  </a:cubicBezTo>
                  <a:cubicBezTo>
                    <a:pt x="71" y="21"/>
                    <a:pt x="67" y="9"/>
                    <a:pt x="58" y="3"/>
                  </a:cubicBezTo>
                  <a:cubicBezTo>
                    <a:pt x="50" y="0"/>
                    <a:pt x="45" y="3"/>
                    <a:pt x="41" y="11"/>
                  </a:cubicBezTo>
                  <a:cubicBezTo>
                    <a:pt x="41" y="12"/>
                    <a:pt x="41" y="31"/>
                    <a:pt x="36" y="29"/>
                  </a:cubicBezTo>
                  <a:cubicBezTo>
                    <a:pt x="32" y="26"/>
                    <a:pt x="33" y="16"/>
                    <a:pt x="27" y="17"/>
                  </a:cubicBezTo>
                  <a:cubicBezTo>
                    <a:pt x="24" y="19"/>
                    <a:pt x="20" y="33"/>
                    <a:pt x="14" y="32"/>
                  </a:cubicBezTo>
                  <a:cubicBezTo>
                    <a:pt x="13" y="31"/>
                    <a:pt x="9" y="22"/>
                    <a:pt x="9" y="20"/>
                  </a:cubicBezTo>
                  <a:cubicBezTo>
                    <a:pt x="9" y="15"/>
                    <a:pt x="6" y="17"/>
                    <a:pt x="4" y="1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2" name="Freeform 14">
              <a:extLst>
                <a:ext uri="{FF2B5EF4-FFF2-40B4-BE49-F238E27FC236}">
                  <a16:creationId xmlns:a16="http://schemas.microsoft.com/office/drawing/2014/main" id="{64B33B83-549A-4B55-86CE-1BFB6A3D2B53}"/>
                </a:ext>
              </a:extLst>
            </p:cNvPr>
            <p:cNvSpPr>
              <a:spLocks/>
            </p:cNvSpPr>
            <p:nvPr/>
          </p:nvSpPr>
          <p:spPr bwMode="auto">
            <a:xfrm>
              <a:off x="8381524" y="2916238"/>
              <a:ext cx="107950" cy="112712"/>
            </a:xfrm>
            <a:custGeom>
              <a:avLst/>
              <a:gdLst>
                <a:gd name="T0" fmla="*/ 94 w 106"/>
                <a:gd name="T1" fmla="*/ 1 h 111"/>
                <a:gd name="T2" fmla="*/ 65 w 106"/>
                <a:gd name="T3" fmla="*/ 27 h 111"/>
                <a:gd name="T4" fmla="*/ 50 w 106"/>
                <a:gd name="T5" fmla="*/ 46 h 111"/>
                <a:gd name="T6" fmla="*/ 26 w 106"/>
                <a:gd name="T7" fmla="*/ 41 h 111"/>
                <a:gd name="T8" fmla="*/ 11 w 106"/>
                <a:gd name="T9" fmla="*/ 57 h 111"/>
                <a:gd name="T10" fmla="*/ 32 w 106"/>
                <a:gd name="T11" fmla="*/ 59 h 111"/>
                <a:gd name="T12" fmla="*/ 41 w 106"/>
                <a:gd name="T13" fmla="*/ 67 h 111"/>
                <a:gd name="T14" fmla="*/ 15 w 106"/>
                <a:gd name="T15" fmla="*/ 92 h 111"/>
                <a:gd name="T16" fmla="*/ 9 w 106"/>
                <a:gd name="T17" fmla="*/ 111 h 111"/>
                <a:gd name="T18" fmla="*/ 46 w 106"/>
                <a:gd name="T19" fmla="*/ 90 h 111"/>
                <a:gd name="T20" fmla="*/ 61 w 106"/>
                <a:gd name="T21" fmla="*/ 71 h 111"/>
                <a:gd name="T22" fmla="*/ 81 w 106"/>
                <a:gd name="T23" fmla="*/ 72 h 111"/>
                <a:gd name="T24" fmla="*/ 103 w 106"/>
                <a:gd name="T25" fmla="*/ 62 h 111"/>
                <a:gd name="T26" fmla="*/ 88 w 106"/>
                <a:gd name="T27" fmla="*/ 61 h 111"/>
                <a:gd name="T28" fmla="*/ 71 w 106"/>
                <a:gd name="T29" fmla="*/ 54 h 111"/>
                <a:gd name="T30" fmla="*/ 103 w 106"/>
                <a:gd name="T31" fmla="*/ 8 h 111"/>
                <a:gd name="T32" fmla="*/ 94 w 106"/>
                <a:gd name="T33" fmla="*/ 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11">
                  <a:moveTo>
                    <a:pt x="94" y="1"/>
                  </a:moveTo>
                  <a:cubicBezTo>
                    <a:pt x="84" y="8"/>
                    <a:pt x="74" y="14"/>
                    <a:pt x="65" y="27"/>
                  </a:cubicBezTo>
                  <a:cubicBezTo>
                    <a:pt x="60" y="37"/>
                    <a:pt x="57" y="48"/>
                    <a:pt x="50" y="46"/>
                  </a:cubicBezTo>
                  <a:cubicBezTo>
                    <a:pt x="42" y="43"/>
                    <a:pt x="32" y="38"/>
                    <a:pt x="26" y="41"/>
                  </a:cubicBezTo>
                  <a:cubicBezTo>
                    <a:pt x="21" y="39"/>
                    <a:pt x="2" y="54"/>
                    <a:pt x="11" y="57"/>
                  </a:cubicBezTo>
                  <a:cubicBezTo>
                    <a:pt x="19" y="60"/>
                    <a:pt x="26" y="62"/>
                    <a:pt x="32" y="59"/>
                  </a:cubicBezTo>
                  <a:cubicBezTo>
                    <a:pt x="46" y="58"/>
                    <a:pt x="49" y="61"/>
                    <a:pt x="41" y="67"/>
                  </a:cubicBezTo>
                  <a:cubicBezTo>
                    <a:pt x="32" y="76"/>
                    <a:pt x="25" y="83"/>
                    <a:pt x="15" y="92"/>
                  </a:cubicBezTo>
                  <a:cubicBezTo>
                    <a:pt x="8" y="99"/>
                    <a:pt x="0" y="106"/>
                    <a:pt x="9" y="111"/>
                  </a:cubicBezTo>
                  <a:cubicBezTo>
                    <a:pt x="17" y="111"/>
                    <a:pt x="40" y="93"/>
                    <a:pt x="46" y="90"/>
                  </a:cubicBezTo>
                  <a:cubicBezTo>
                    <a:pt x="52" y="86"/>
                    <a:pt x="57" y="78"/>
                    <a:pt x="61" y="71"/>
                  </a:cubicBezTo>
                  <a:cubicBezTo>
                    <a:pt x="64" y="62"/>
                    <a:pt x="67" y="68"/>
                    <a:pt x="81" y="72"/>
                  </a:cubicBezTo>
                  <a:cubicBezTo>
                    <a:pt x="96" y="76"/>
                    <a:pt x="94" y="80"/>
                    <a:pt x="103" y="62"/>
                  </a:cubicBezTo>
                  <a:cubicBezTo>
                    <a:pt x="103" y="54"/>
                    <a:pt x="91" y="61"/>
                    <a:pt x="88" y="61"/>
                  </a:cubicBezTo>
                  <a:cubicBezTo>
                    <a:pt x="80" y="58"/>
                    <a:pt x="72" y="57"/>
                    <a:pt x="71" y="54"/>
                  </a:cubicBezTo>
                  <a:cubicBezTo>
                    <a:pt x="71" y="44"/>
                    <a:pt x="98" y="20"/>
                    <a:pt x="103" y="8"/>
                  </a:cubicBezTo>
                  <a:cubicBezTo>
                    <a:pt x="106" y="0"/>
                    <a:pt x="98" y="0"/>
                    <a:pt x="94" y="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3" name="Freeform 15">
              <a:extLst>
                <a:ext uri="{FF2B5EF4-FFF2-40B4-BE49-F238E27FC236}">
                  <a16:creationId xmlns:a16="http://schemas.microsoft.com/office/drawing/2014/main" id="{7B3E1C09-D4A6-40C4-84A2-F164DCBFAA50}"/>
                </a:ext>
              </a:extLst>
            </p:cNvPr>
            <p:cNvSpPr>
              <a:spLocks/>
            </p:cNvSpPr>
            <p:nvPr/>
          </p:nvSpPr>
          <p:spPr bwMode="auto">
            <a:xfrm>
              <a:off x="8446611" y="2997200"/>
              <a:ext cx="33338" cy="53975"/>
            </a:xfrm>
            <a:custGeom>
              <a:avLst/>
              <a:gdLst>
                <a:gd name="T0" fmla="*/ 8 w 34"/>
                <a:gd name="T1" fmla="*/ 36 h 53"/>
                <a:gd name="T2" fmla="*/ 23 w 34"/>
                <a:gd name="T3" fmla="*/ 51 h 53"/>
                <a:gd name="T4" fmla="*/ 31 w 34"/>
                <a:gd name="T5" fmla="*/ 30 h 53"/>
                <a:gd name="T6" fmla="*/ 21 w 34"/>
                <a:gd name="T7" fmla="*/ 17 h 53"/>
                <a:gd name="T8" fmla="*/ 8 w 34"/>
                <a:gd name="T9" fmla="*/ 36 h 53"/>
              </a:gdLst>
              <a:ahLst/>
              <a:cxnLst>
                <a:cxn ang="0">
                  <a:pos x="T0" y="T1"/>
                </a:cxn>
                <a:cxn ang="0">
                  <a:pos x="T2" y="T3"/>
                </a:cxn>
                <a:cxn ang="0">
                  <a:pos x="T4" y="T5"/>
                </a:cxn>
                <a:cxn ang="0">
                  <a:pos x="T6" y="T7"/>
                </a:cxn>
                <a:cxn ang="0">
                  <a:pos x="T8" y="T9"/>
                </a:cxn>
              </a:cxnLst>
              <a:rect l="0" t="0" r="r" b="b"/>
              <a:pathLst>
                <a:path w="34" h="53">
                  <a:moveTo>
                    <a:pt x="8" y="36"/>
                  </a:moveTo>
                  <a:cubicBezTo>
                    <a:pt x="11" y="42"/>
                    <a:pt x="18" y="49"/>
                    <a:pt x="23" y="51"/>
                  </a:cubicBezTo>
                  <a:cubicBezTo>
                    <a:pt x="27" y="53"/>
                    <a:pt x="34" y="32"/>
                    <a:pt x="31" y="30"/>
                  </a:cubicBezTo>
                  <a:cubicBezTo>
                    <a:pt x="27" y="27"/>
                    <a:pt x="22" y="19"/>
                    <a:pt x="21" y="17"/>
                  </a:cubicBezTo>
                  <a:cubicBezTo>
                    <a:pt x="7" y="0"/>
                    <a:pt x="0" y="22"/>
                    <a:pt x="8" y="3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4" name="Freeform 16">
              <a:extLst>
                <a:ext uri="{FF2B5EF4-FFF2-40B4-BE49-F238E27FC236}">
                  <a16:creationId xmlns:a16="http://schemas.microsoft.com/office/drawing/2014/main" id="{4616EE16-FB87-488C-B4DC-07F4E1D0041D}"/>
                </a:ext>
              </a:extLst>
            </p:cNvPr>
            <p:cNvSpPr>
              <a:spLocks/>
            </p:cNvSpPr>
            <p:nvPr/>
          </p:nvSpPr>
          <p:spPr bwMode="auto">
            <a:xfrm>
              <a:off x="8724424" y="3140075"/>
              <a:ext cx="149225" cy="114300"/>
            </a:xfrm>
            <a:custGeom>
              <a:avLst/>
              <a:gdLst>
                <a:gd name="T0" fmla="*/ 56 w 147"/>
                <a:gd name="T1" fmla="*/ 45 h 112"/>
                <a:gd name="T2" fmla="*/ 92 w 147"/>
                <a:gd name="T3" fmla="*/ 5 h 112"/>
                <a:gd name="T4" fmla="*/ 53 w 147"/>
                <a:gd name="T5" fmla="*/ 34 h 112"/>
                <a:gd name="T6" fmla="*/ 37 w 147"/>
                <a:gd name="T7" fmla="*/ 23 h 112"/>
                <a:gd name="T8" fmla="*/ 21 w 147"/>
                <a:gd name="T9" fmla="*/ 39 h 112"/>
                <a:gd name="T10" fmla="*/ 31 w 147"/>
                <a:gd name="T11" fmla="*/ 48 h 112"/>
                <a:gd name="T12" fmla="*/ 65 w 147"/>
                <a:gd name="T13" fmla="*/ 67 h 112"/>
                <a:gd name="T14" fmla="*/ 98 w 147"/>
                <a:gd name="T15" fmla="*/ 96 h 112"/>
                <a:gd name="T16" fmla="*/ 104 w 147"/>
                <a:gd name="T17" fmla="*/ 111 h 112"/>
                <a:gd name="T18" fmla="*/ 124 w 147"/>
                <a:gd name="T19" fmla="*/ 104 h 112"/>
                <a:gd name="T20" fmla="*/ 99 w 147"/>
                <a:gd name="T21" fmla="*/ 82 h 112"/>
                <a:gd name="T22" fmla="*/ 130 w 147"/>
                <a:gd name="T23" fmla="*/ 71 h 112"/>
                <a:gd name="T24" fmla="*/ 146 w 147"/>
                <a:gd name="T25" fmla="*/ 56 h 112"/>
                <a:gd name="T26" fmla="*/ 134 w 147"/>
                <a:gd name="T27" fmla="*/ 45 h 112"/>
                <a:gd name="T28" fmla="*/ 116 w 147"/>
                <a:gd name="T29" fmla="*/ 41 h 112"/>
                <a:gd name="T30" fmla="*/ 120 w 147"/>
                <a:gd name="T31" fmla="*/ 35 h 112"/>
                <a:gd name="T32" fmla="*/ 107 w 147"/>
                <a:gd name="T33" fmla="*/ 31 h 112"/>
                <a:gd name="T34" fmla="*/ 106 w 147"/>
                <a:gd name="T35" fmla="*/ 20 h 112"/>
                <a:gd name="T36" fmla="*/ 93 w 147"/>
                <a:gd name="T37" fmla="*/ 22 h 112"/>
                <a:gd name="T38" fmla="*/ 88 w 147"/>
                <a:gd name="T39" fmla="*/ 21 h 112"/>
                <a:gd name="T40" fmla="*/ 88 w 147"/>
                <a:gd name="T41" fmla="*/ 29 h 112"/>
                <a:gd name="T42" fmla="*/ 74 w 147"/>
                <a:gd name="T43" fmla="*/ 37 h 112"/>
                <a:gd name="T44" fmla="*/ 79 w 147"/>
                <a:gd name="T45" fmla="*/ 44 h 112"/>
                <a:gd name="T46" fmla="*/ 100 w 147"/>
                <a:gd name="T47" fmla="*/ 41 h 112"/>
                <a:gd name="T48" fmla="*/ 87 w 147"/>
                <a:gd name="T49" fmla="*/ 58 h 112"/>
                <a:gd name="T50" fmla="*/ 102 w 147"/>
                <a:gd name="T51" fmla="*/ 55 h 112"/>
                <a:gd name="T52" fmla="*/ 130 w 147"/>
                <a:gd name="T53" fmla="*/ 56 h 112"/>
                <a:gd name="T54" fmla="*/ 95 w 147"/>
                <a:gd name="T55" fmla="*/ 64 h 112"/>
                <a:gd name="T56" fmla="*/ 56 w 147"/>
                <a:gd name="T57"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112">
                  <a:moveTo>
                    <a:pt x="56" y="45"/>
                  </a:moveTo>
                  <a:cubicBezTo>
                    <a:pt x="62" y="35"/>
                    <a:pt x="103" y="12"/>
                    <a:pt x="92" y="5"/>
                  </a:cubicBezTo>
                  <a:cubicBezTo>
                    <a:pt x="83" y="0"/>
                    <a:pt x="62" y="33"/>
                    <a:pt x="53" y="34"/>
                  </a:cubicBezTo>
                  <a:cubicBezTo>
                    <a:pt x="46" y="32"/>
                    <a:pt x="48" y="15"/>
                    <a:pt x="37" y="23"/>
                  </a:cubicBezTo>
                  <a:cubicBezTo>
                    <a:pt x="31" y="28"/>
                    <a:pt x="27" y="34"/>
                    <a:pt x="21" y="39"/>
                  </a:cubicBezTo>
                  <a:cubicBezTo>
                    <a:pt x="0" y="54"/>
                    <a:pt x="21" y="53"/>
                    <a:pt x="31" y="48"/>
                  </a:cubicBezTo>
                  <a:cubicBezTo>
                    <a:pt x="41" y="40"/>
                    <a:pt x="54" y="59"/>
                    <a:pt x="65" y="67"/>
                  </a:cubicBezTo>
                  <a:cubicBezTo>
                    <a:pt x="78" y="82"/>
                    <a:pt x="90" y="82"/>
                    <a:pt x="98" y="96"/>
                  </a:cubicBezTo>
                  <a:cubicBezTo>
                    <a:pt x="103" y="100"/>
                    <a:pt x="77" y="99"/>
                    <a:pt x="104" y="111"/>
                  </a:cubicBezTo>
                  <a:cubicBezTo>
                    <a:pt x="107" y="112"/>
                    <a:pt x="128" y="110"/>
                    <a:pt x="124" y="104"/>
                  </a:cubicBezTo>
                  <a:cubicBezTo>
                    <a:pt x="117" y="96"/>
                    <a:pt x="107" y="90"/>
                    <a:pt x="99" y="82"/>
                  </a:cubicBezTo>
                  <a:cubicBezTo>
                    <a:pt x="70" y="62"/>
                    <a:pt x="106" y="73"/>
                    <a:pt x="130" y="71"/>
                  </a:cubicBezTo>
                  <a:cubicBezTo>
                    <a:pt x="141" y="67"/>
                    <a:pt x="144" y="65"/>
                    <a:pt x="146" y="56"/>
                  </a:cubicBezTo>
                  <a:cubicBezTo>
                    <a:pt x="147" y="47"/>
                    <a:pt x="135" y="44"/>
                    <a:pt x="134" y="45"/>
                  </a:cubicBezTo>
                  <a:cubicBezTo>
                    <a:pt x="127" y="45"/>
                    <a:pt x="121" y="45"/>
                    <a:pt x="116" y="41"/>
                  </a:cubicBezTo>
                  <a:cubicBezTo>
                    <a:pt x="113" y="40"/>
                    <a:pt x="120" y="38"/>
                    <a:pt x="120" y="35"/>
                  </a:cubicBezTo>
                  <a:cubicBezTo>
                    <a:pt x="113" y="26"/>
                    <a:pt x="111" y="37"/>
                    <a:pt x="107" y="31"/>
                  </a:cubicBezTo>
                  <a:cubicBezTo>
                    <a:pt x="99" y="26"/>
                    <a:pt x="113" y="26"/>
                    <a:pt x="106" y="20"/>
                  </a:cubicBezTo>
                  <a:cubicBezTo>
                    <a:pt x="103" y="16"/>
                    <a:pt x="97" y="19"/>
                    <a:pt x="93" y="22"/>
                  </a:cubicBezTo>
                  <a:cubicBezTo>
                    <a:pt x="91" y="24"/>
                    <a:pt x="90" y="19"/>
                    <a:pt x="88" y="21"/>
                  </a:cubicBezTo>
                  <a:cubicBezTo>
                    <a:pt x="85" y="25"/>
                    <a:pt x="93" y="25"/>
                    <a:pt x="88" y="29"/>
                  </a:cubicBezTo>
                  <a:cubicBezTo>
                    <a:pt x="85" y="32"/>
                    <a:pt x="77" y="34"/>
                    <a:pt x="74" y="37"/>
                  </a:cubicBezTo>
                  <a:cubicBezTo>
                    <a:pt x="65" y="47"/>
                    <a:pt x="73" y="51"/>
                    <a:pt x="79" y="44"/>
                  </a:cubicBezTo>
                  <a:cubicBezTo>
                    <a:pt x="83" y="40"/>
                    <a:pt x="109" y="29"/>
                    <a:pt x="100" y="41"/>
                  </a:cubicBezTo>
                  <a:cubicBezTo>
                    <a:pt x="92" y="44"/>
                    <a:pt x="63" y="59"/>
                    <a:pt x="87" y="58"/>
                  </a:cubicBezTo>
                  <a:cubicBezTo>
                    <a:pt x="93" y="58"/>
                    <a:pt x="95" y="57"/>
                    <a:pt x="102" y="55"/>
                  </a:cubicBezTo>
                  <a:cubicBezTo>
                    <a:pt x="112" y="52"/>
                    <a:pt x="113" y="40"/>
                    <a:pt x="130" y="56"/>
                  </a:cubicBezTo>
                  <a:cubicBezTo>
                    <a:pt x="128" y="61"/>
                    <a:pt x="103" y="62"/>
                    <a:pt x="95" y="64"/>
                  </a:cubicBezTo>
                  <a:cubicBezTo>
                    <a:pt x="80" y="69"/>
                    <a:pt x="68" y="63"/>
                    <a:pt x="56" y="4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5" name="Freeform 17">
              <a:extLst>
                <a:ext uri="{FF2B5EF4-FFF2-40B4-BE49-F238E27FC236}">
                  <a16:creationId xmlns:a16="http://schemas.microsoft.com/office/drawing/2014/main" id="{3FD78774-70CE-47FB-B97E-E90B57B05DAD}"/>
                </a:ext>
              </a:extLst>
            </p:cNvPr>
            <p:cNvSpPr>
              <a:spLocks/>
            </p:cNvSpPr>
            <p:nvPr/>
          </p:nvSpPr>
          <p:spPr bwMode="auto">
            <a:xfrm>
              <a:off x="8702199" y="3201988"/>
              <a:ext cx="104775" cy="96837"/>
            </a:xfrm>
            <a:custGeom>
              <a:avLst/>
              <a:gdLst>
                <a:gd name="T0" fmla="*/ 51 w 102"/>
                <a:gd name="T1" fmla="*/ 20 h 96"/>
                <a:gd name="T2" fmla="*/ 96 w 102"/>
                <a:gd name="T3" fmla="*/ 32 h 96"/>
                <a:gd name="T4" fmla="*/ 91 w 102"/>
                <a:gd name="T5" fmla="*/ 50 h 96"/>
                <a:gd name="T6" fmla="*/ 87 w 102"/>
                <a:gd name="T7" fmla="*/ 75 h 96"/>
                <a:gd name="T8" fmla="*/ 66 w 102"/>
                <a:gd name="T9" fmla="*/ 66 h 96"/>
                <a:gd name="T10" fmla="*/ 13 w 102"/>
                <a:gd name="T11" fmla="*/ 57 h 96"/>
                <a:gd name="T12" fmla="*/ 49 w 102"/>
                <a:gd name="T13" fmla="*/ 64 h 96"/>
                <a:gd name="T14" fmla="*/ 36 w 102"/>
                <a:gd name="T15" fmla="*/ 44 h 96"/>
                <a:gd name="T16" fmla="*/ 58 w 102"/>
                <a:gd name="T17" fmla="*/ 41 h 96"/>
                <a:gd name="T18" fmla="*/ 71 w 102"/>
                <a:gd name="T19" fmla="*/ 32 h 96"/>
                <a:gd name="T20" fmla="*/ 51 w 102"/>
                <a:gd name="T21"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6">
                  <a:moveTo>
                    <a:pt x="51" y="20"/>
                  </a:moveTo>
                  <a:cubicBezTo>
                    <a:pt x="69" y="0"/>
                    <a:pt x="80" y="31"/>
                    <a:pt x="96" y="32"/>
                  </a:cubicBezTo>
                  <a:cubicBezTo>
                    <a:pt x="102" y="33"/>
                    <a:pt x="98" y="50"/>
                    <a:pt x="91" y="50"/>
                  </a:cubicBezTo>
                  <a:cubicBezTo>
                    <a:pt x="52" y="45"/>
                    <a:pt x="97" y="69"/>
                    <a:pt x="87" y="75"/>
                  </a:cubicBezTo>
                  <a:cubicBezTo>
                    <a:pt x="79" y="83"/>
                    <a:pt x="75" y="67"/>
                    <a:pt x="66" y="66"/>
                  </a:cubicBezTo>
                  <a:cubicBezTo>
                    <a:pt x="60" y="73"/>
                    <a:pt x="0" y="96"/>
                    <a:pt x="13" y="57"/>
                  </a:cubicBezTo>
                  <a:cubicBezTo>
                    <a:pt x="24" y="54"/>
                    <a:pt x="21" y="77"/>
                    <a:pt x="49" y="64"/>
                  </a:cubicBezTo>
                  <a:cubicBezTo>
                    <a:pt x="72" y="50"/>
                    <a:pt x="41" y="49"/>
                    <a:pt x="36" y="44"/>
                  </a:cubicBezTo>
                  <a:cubicBezTo>
                    <a:pt x="10" y="18"/>
                    <a:pt x="42" y="24"/>
                    <a:pt x="58" y="41"/>
                  </a:cubicBezTo>
                  <a:cubicBezTo>
                    <a:pt x="68" y="51"/>
                    <a:pt x="84" y="34"/>
                    <a:pt x="71" y="32"/>
                  </a:cubicBezTo>
                  <a:cubicBezTo>
                    <a:pt x="61" y="32"/>
                    <a:pt x="57" y="27"/>
                    <a:pt x="51" y="2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6" name="Freeform 18">
              <a:extLst>
                <a:ext uri="{FF2B5EF4-FFF2-40B4-BE49-F238E27FC236}">
                  <a16:creationId xmlns:a16="http://schemas.microsoft.com/office/drawing/2014/main" id="{070008D9-A5D3-4C61-9805-7E761561EF17}"/>
                </a:ext>
              </a:extLst>
            </p:cNvPr>
            <p:cNvSpPr>
              <a:spLocks noEditPoints="1"/>
            </p:cNvSpPr>
            <p:nvPr/>
          </p:nvSpPr>
          <p:spPr bwMode="auto">
            <a:xfrm>
              <a:off x="7255986" y="2773363"/>
              <a:ext cx="1843088" cy="1844674"/>
            </a:xfrm>
            <a:custGeom>
              <a:avLst/>
              <a:gdLst>
                <a:gd name="T0" fmla="*/ 905 w 1809"/>
                <a:gd name="T1" fmla="*/ 1810 h 1810"/>
                <a:gd name="T2" fmla="*/ 905 w 1809"/>
                <a:gd name="T3" fmla="*/ 53 h 1810"/>
                <a:gd name="T4" fmla="*/ 52 w 1809"/>
                <a:gd name="T5" fmla="*/ 905 h 1810"/>
                <a:gd name="T6" fmla="*/ 1566 w 1809"/>
                <a:gd name="T7" fmla="*/ 905 h 1810"/>
                <a:gd name="T8" fmla="*/ 905 w 1809"/>
                <a:gd name="T9" fmla="*/ 243 h 1810"/>
                <a:gd name="T10" fmla="*/ 905 w 1809"/>
                <a:gd name="T11" fmla="*/ 1523 h 1810"/>
                <a:gd name="T12" fmla="*/ 471 w 1809"/>
                <a:gd name="T13" fmla="*/ 546 h 1810"/>
                <a:gd name="T14" fmla="*/ 516 w 1809"/>
                <a:gd name="T15" fmla="*/ 727 h 1810"/>
                <a:gd name="T16" fmla="*/ 501 w 1809"/>
                <a:gd name="T17" fmla="*/ 1168 h 1810"/>
                <a:gd name="T18" fmla="*/ 631 w 1809"/>
                <a:gd name="T19" fmla="*/ 780 h 1810"/>
                <a:gd name="T20" fmla="*/ 745 w 1809"/>
                <a:gd name="T21" fmla="*/ 813 h 1810"/>
                <a:gd name="T22" fmla="*/ 718 w 1809"/>
                <a:gd name="T23" fmla="*/ 956 h 1810"/>
                <a:gd name="T24" fmla="*/ 663 w 1809"/>
                <a:gd name="T25" fmla="*/ 1124 h 1810"/>
                <a:gd name="T26" fmla="*/ 792 w 1809"/>
                <a:gd name="T27" fmla="*/ 1194 h 1810"/>
                <a:gd name="T28" fmla="*/ 793 w 1809"/>
                <a:gd name="T29" fmla="*/ 694 h 1810"/>
                <a:gd name="T30" fmla="*/ 1042 w 1809"/>
                <a:gd name="T31" fmla="*/ 737 h 1810"/>
                <a:gd name="T32" fmla="*/ 953 w 1809"/>
                <a:gd name="T33" fmla="*/ 922 h 1810"/>
                <a:gd name="T34" fmla="*/ 942 w 1809"/>
                <a:gd name="T35" fmla="*/ 957 h 1810"/>
                <a:gd name="T36" fmla="*/ 1008 w 1809"/>
                <a:gd name="T37" fmla="*/ 1266 h 1810"/>
                <a:gd name="T38" fmla="*/ 990 w 1809"/>
                <a:gd name="T39" fmla="*/ 1014 h 1810"/>
                <a:gd name="T40" fmla="*/ 1084 w 1809"/>
                <a:gd name="T41" fmla="*/ 738 h 1810"/>
                <a:gd name="T42" fmla="*/ 1189 w 1809"/>
                <a:gd name="T43" fmla="*/ 742 h 1810"/>
                <a:gd name="T44" fmla="*/ 1251 w 1809"/>
                <a:gd name="T45" fmla="*/ 778 h 1810"/>
                <a:gd name="T46" fmla="*/ 1225 w 1809"/>
                <a:gd name="T47" fmla="*/ 938 h 1810"/>
                <a:gd name="T48" fmla="*/ 1171 w 1809"/>
                <a:gd name="T49" fmla="*/ 1088 h 1810"/>
                <a:gd name="T50" fmla="*/ 1261 w 1809"/>
                <a:gd name="T51" fmla="*/ 835 h 1810"/>
                <a:gd name="T52" fmla="*/ 1145 w 1809"/>
                <a:gd name="T53" fmla="*/ 470 h 1810"/>
                <a:gd name="T54" fmla="*/ 1370 w 1809"/>
                <a:gd name="T55" fmla="*/ 969 h 1810"/>
                <a:gd name="T56" fmla="*/ 1396 w 1809"/>
                <a:gd name="T57" fmla="*/ 1108 h 1810"/>
                <a:gd name="T58" fmla="*/ 1036 w 1809"/>
                <a:gd name="T59" fmla="*/ 1474 h 1810"/>
                <a:gd name="T60" fmla="*/ 799 w 1809"/>
                <a:gd name="T61" fmla="*/ 1482 h 1810"/>
                <a:gd name="T62" fmla="*/ 576 w 1809"/>
                <a:gd name="T63" fmla="*/ 1368 h 1810"/>
                <a:gd name="T64" fmla="*/ 541 w 1809"/>
                <a:gd name="T65" fmla="*/ 1349 h 1810"/>
                <a:gd name="T66" fmla="*/ 489 w 1809"/>
                <a:gd name="T67" fmla="*/ 622 h 1810"/>
                <a:gd name="T68" fmla="*/ 721 w 1809"/>
                <a:gd name="T69" fmla="*/ 794 h 1810"/>
                <a:gd name="T70" fmla="*/ 610 w 1809"/>
                <a:gd name="T71" fmla="*/ 864 h 1810"/>
                <a:gd name="T72" fmla="*/ 669 w 1809"/>
                <a:gd name="T73" fmla="*/ 958 h 1810"/>
                <a:gd name="T74" fmla="*/ 580 w 1809"/>
                <a:gd name="T75" fmla="*/ 903 h 1810"/>
                <a:gd name="T76" fmla="*/ 537 w 1809"/>
                <a:gd name="T77" fmla="*/ 1197 h 1810"/>
                <a:gd name="T78" fmla="*/ 694 w 1809"/>
                <a:gd name="T79" fmla="*/ 1165 h 1810"/>
                <a:gd name="T80" fmla="*/ 629 w 1809"/>
                <a:gd name="T81" fmla="*/ 1210 h 1810"/>
                <a:gd name="T82" fmla="*/ 726 w 1809"/>
                <a:gd name="T83" fmla="*/ 1275 h 1810"/>
                <a:gd name="T84" fmla="*/ 726 w 1809"/>
                <a:gd name="T85" fmla="*/ 1275 h 1810"/>
                <a:gd name="T86" fmla="*/ 801 w 1809"/>
                <a:gd name="T87" fmla="*/ 1332 h 1810"/>
                <a:gd name="T88" fmla="*/ 865 w 1809"/>
                <a:gd name="T89" fmla="*/ 1170 h 1810"/>
                <a:gd name="T90" fmla="*/ 894 w 1809"/>
                <a:gd name="T91" fmla="*/ 1171 h 1810"/>
                <a:gd name="T92" fmla="*/ 841 w 1809"/>
                <a:gd name="T93" fmla="*/ 1350 h 1810"/>
                <a:gd name="T94" fmla="*/ 854 w 1809"/>
                <a:gd name="T95" fmla="*/ 956 h 1810"/>
                <a:gd name="T96" fmla="*/ 798 w 1809"/>
                <a:gd name="T97" fmla="*/ 919 h 1810"/>
                <a:gd name="T98" fmla="*/ 921 w 1809"/>
                <a:gd name="T99" fmla="*/ 930 h 1810"/>
                <a:gd name="T100" fmla="*/ 1174 w 1809"/>
                <a:gd name="T101" fmla="*/ 924 h 1810"/>
                <a:gd name="T102" fmla="*/ 1140 w 1809"/>
                <a:gd name="T103" fmla="*/ 955 h 1810"/>
                <a:gd name="T104" fmla="*/ 1085 w 1809"/>
                <a:gd name="T105" fmla="*/ 1092 h 1810"/>
                <a:gd name="T106" fmla="*/ 1120 w 1809"/>
                <a:gd name="T107" fmla="*/ 1150 h 1810"/>
                <a:gd name="T108" fmla="*/ 1087 w 1809"/>
                <a:gd name="T109" fmla="*/ 1144 h 1810"/>
                <a:gd name="T110" fmla="*/ 1067 w 1809"/>
                <a:gd name="T111" fmla="*/ 1349 h 1810"/>
                <a:gd name="T112" fmla="*/ 1107 w 1809"/>
                <a:gd name="T113" fmla="*/ 1327 h 1810"/>
                <a:gd name="T114" fmla="*/ 1316 w 1809"/>
                <a:gd name="T115" fmla="*/ 1008 h 1810"/>
                <a:gd name="T116" fmla="*/ 990 w 1809"/>
                <a:gd name="T117" fmla="*/ 1329 h 1810"/>
                <a:gd name="T118" fmla="*/ 997 w 1809"/>
                <a:gd name="T119" fmla="*/ 1336 h 1810"/>
                <a:gd name="T120" fmla="*/ 1339 w 1809"/>
                <a:gd name="T121" fmla="*/ 77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9" h="1810">
                  <a:moveTo>
                    <a:pt x="905" y="0"/>
                  </a:moveTo>
                  <a:cubicBezTo>
                    <a:pt x="1403" y="0"/>
                    <a:pt x="1809" y="407"/>
                    <a:pt x="1809" y="905"/>
                  </a:cubicBezTo>
                  <a:cubicBezTo>
                    <a:pt x="1809" y="1403"/>
                    <a:pt x="1403" y="1810"/>
                    <a:pt x="905" y="1810"/>
                  </a:cubicBezTo>
                  <a:cubicBezTo>
                    <a:pt x="406" y="1810"/>
                    <a:pt x="0" y="1403"/>
                    <a:pt x="0" y="905"/>
                  </a:cubicBezTo>
                  <a:cubicBezTo>
                    <a:pt x="0" y="407"/>
                    <a:pt x="406" y="0"/>
                    <a:pt x="905" y="0"/>
                  </a:cubicBezTo>
                  <a:close/>
                  <a:moveTo>
                    <a:pt x="905" y="53"/>
                  </a:moveTo>
                  <a:cubicBezTo>
                    <a:pt x="1374" y="53"/>
                    <a:pt x="1757" y="436"/>
                    <a:pt x="1757" y="905"/>
                  </a:cubicBezTo>
                  <a:cubicBezTo>
                    <a:pt x="1757" y="1374"/>
                    <a:pt x="1374" y="1757"/>
                    <a:pt x="905" y="1757"/>
                  </a:cubicBezTo>
                  <a:cubicBezTo>
                    <a:pt x="435" y="1757"/>
                    <a:pt x="52" y="1374"/>
                    <a:pt x="52" y="905"/>
                  </a:cubicBezTo>
                  <a:cubicBezTo>
                    <a:pt x="52" y="436"/>
                    <a:pt x="435" y="53"/>
                    <a:pt x="905" y="53"/>
                  </a:cubicBezTo>
                  <a:close/>
                  <a:moveTo>
                    <a:pt x="905" y="243"/>
                  </a:moveTo>
                  <a:cubicBezTo>
                    <a:pt x="1269" y="243"/>
                    <a:pt x="1566" y="541"/>
                    <a:pt x="1566" y="905"/>
                  </a:cubicBezTo>
                  <a:cubicBezTo>
                    <a:pt x="1566" y="1270"/>
                    <a:pt x="1269" y="1567"/>
                    <a:pt x="905" y="1567"/>
                  </a:cubicBezTo>
                  <a:cubicBezTo>
                    <a:pt x="540" y="1567"/>
                    <a:pt x="243" y="1270"/>
                    <a:pt x="243" y="905"/>
                  </a:cubicBezTo>
                  <a:cubicBezTo>
                    <a:pt x="243" y="541"/>
                    <a:pt x="540" y="243"/>
                    <a:pt x="905" y="243"/>
                  </a:cubicBezTo>
                  <a:close/>
                  <a:moveTo>
                    <a:pt x="905" y="287"/>
                  </a:moveTo>
                  <a:cubicBezTo>
                    <a:pt x="1245" y="287"/>
                    <a:pt x="1522" y="565"/>
                    <a:pt x="1522" y="905"/>
                  </a:cubicBezTo>
                  <a:cubicBezTo>
                    <a:pt x="1522" y="1245"/>
                    <a:pt x="1245" y="1523"/>
                    <a:pt x="905" y="1523"/>
                  </a:cubicBezTo>
                  <a:cubicBezTo>
                    <a:pt x="564" y="1523"/>
                    <a:pt x="287" y="1245"/>
                    <a:pt x="287" y="905"/>
                  </a:cubicBezTo>
                  <a:cubicBezTo>
                    <a:pt x="287" y="565"/>
                    <a:pt x="564" y="287"/>
                    <a:pt x="905" y="287"/>
                  </a:cubicBezTo>
                  <a:close/>
                  <a:moveTo>
                    <a:pt x="471" y="546"/>
                  </a:moveTo>
                  <a:cubicBezTo>
                    <a:pt x="549" y="541"/>
                    <a:pt x="593" y="614"/>
                    <a:pt x="512" y="662"/>
                  </a:cubicBezTo>
                  <a:cubicBezTo>
                    <a:pt x="554" y="680"/>
                    <a:pt x="598" y="710"/>
                    <a:pt x="585" y="748"/>
                  </a:cubicBezTo>
                  <a:cubicBezTo>
                    <a:pt x="562" y="757"/>
                    <a:pt x="534" y="728"/>
                    <a:pt x="516" y="727"/>
                  </a:cubicBezTo>
                  <a:cubicBezTo>
                    <a:pt x="512" y="726"/>
                    <a:pt x="488" y="726"/>
                    <a:pt x="474" y="751"/>
                  </a:cubicBezTo>
                  <a:cubicBezTo>
                    <a:pt x="480" y="897"/>
                    <a:pt x="494" y="930"/>
                    <a:pt x="454" y="1056"/>
                  </a:cubicBezTo>
                  <a:cubicBezTo>
                    <a:pt x="439" y="1112"/>
                    <a:pt x="478" y="1146"/>
                    <a:pt x="501" y="1168"/>
                  </a:cubicBezTo>
                  <a:cubicBezTo>
                    <a:pt x="521" y="1167"/>
                    <a:pt x="558" y="1164"/>
                    <a:pt x="579" y="1162"/>
                  </a:cubicBezTo>
                  <a:cubicBezTo>
                    <a:pt x="494" y="1095"/>
                    <a:pt x="483" y="1068"/>
                    <a:pt x="497" y="960"/>
                  </a:cubicBezTo>
                  <a:cubicBezTo>
                    <a:pt x="508" y="867"/>
                    <a:pt x="576" y="835"/>
                    <a:pt x="631" y="780"/>
                  </a:cubicBezTo>
                  <a:cubicBezTo>
                    <a:pt x="558" y="733"/>
                    <a:pt x="616" y="658"/>
                    <a:pt x="664" y="764"/>
                  </a:cubicBezTo>
                  <a:cubicBezTo>
                    <a:pt x="697" y="770"/>
                    <a:pt x="736" y="765"/>
                    <a:pt x="767" y="766"/>
                  </a:cubicBezTo>
                  <a:cubicBezTo>
                    <a:pt x="787" y="779"/>
                    <a:pt x="792" y="813"/>
                    <a:pt x="745" y="813"/>
                  </a:cubicBezTo>
                  <a:cubicBezTo>
                    <a:pt x="734" y="850"/>
                    <a:pt x="723" y="881"/>
                    <a:pt x="713" y="918"/>
                  </a:cubicBezTo>
                  <a:cubicBezTo>
                    <a:pt x="720" y="919"/>
                    <a:pt x="718" y="917"/>
                    <a:pt x="722" y="918"/>
                  </a:cubicBezTo>
                  <a:cubicBezTo>
                    <a:pt x="724" y="923"/>
                    <a:pt x="720" y="948"/>
                    <a:pt x="718" y="956"/>
                  </a:cubicBezTo>
                  <a:cubicBezTo>
                    <a:pt x="715" y="958"/>
                    <a:pt x="705" y="957"/>
                    <a:pt x="702" y="959"/>
                  </a:cubicBezTo>
                  <a:cubicBezTo>
                    <a:pt x="688" y="1011"/>
                    <a:pt x="670" y="1059"/>
                    <a:pt x="656" y="1111"/>
                  </a:cubicBezTo>
                  <a:cubicBezTo>
                    <a:pt x="656" y="1114"/>
                    <a:pt x="660" y="1123"/>
                    <a:pt x="663" y="1124"/>
                  </a:cubicBezTo>
                  <a:cubicBezTo>
                    <a:pt x="685" y="1125"/>
                    <a:pt x="693" y="1123"/>
                    <a:pt x="710" y="1125"/>
                  </a:cubicBezTo>
                  <a:cubicBezTo>
                    <a:pt x="737" y="1136"/>
                    <a:pt x="738" y="1167"/>
                    <a:pt x="746" y="1196"/>
                  </a:cubicBezTo>
                  <a:cubicBezTo>
                    <a:pt x="758" y="1198"/>
                    <a:pt x="780" y="1197"/>
                    <a:pt x="792" y="1194"/>
                  </a:cubicBezTo>
                  <a:cubicBezTo>
                    <a:pt x="799" y="1146"/>
                    <a:pt x="749" y="1106"/>
                    <a:pt x="732" y="1018"/>
                  </a:cubicBezTo>
                  <a:cubicBezTo>
                    <a:pt x="729" y="923"/>
                    <a:pt x="786" y="827"/>
                    <a:pt x="850" y="760"/>
                  </a:cubicBezTo>
                  <a:cubicBezTo>
                    <a:pt x="825" y="724"/>
                    <a:pt x="784" y="765"/>
                    <a:pt x="793" y="694"/>
                  </a:cubicBezTo>
                  <a:cubicBezTo>
                    <a:pt x="810" y="684"/>
                    <a:pt x="820" y="687"/>
                    <a:pt x="835" y="691"/>
                  </a:cubicBezTo>
                  <a:cubicBezTo>
                    <a:pt x="853" y="705"/>
                    <a:pt x="866" y="726"/>
                    <a:pt x="877" y="744"/>
                  </a:cubicBezTo>
                  <a:cubicBezTo>
                    <a:pt x="952" y="729"/>
                    <a:pt x="983" y="719"/>
                    <a:pt x="1042" y="737"/>
                  </a:cubicBezTo>
                  <a:cubicBezTo>
                    <a:pt x="1044" y="748"/>
                    <a:pt x="1044" y="757"/>
                    <a:pt x="1040" y="768"/>
                  </a:cubicBezTo>
                  <a:cubicBezTo>
                    <a:pt x="1029" y="770"/>
                    <a:pt x="1011" y="776"/>
                    <a:pt x="1000" y="779"/>
                  </a:cubicBezTo>
                  <a:cubicBezTo>
                    <a:pt x="982" y="826"/>
                    <a:pt x="970" y="874"/>
                    <a:pt x="953" y="922"/>
                  </a:cubicBezTo>
                  <a:cubicBezTo>
                    <a:pt x="959" y="924"/>
                    <a:pt x="958" y="923"/>
                    <a:pt x="965" y="925"/>
                  </a:cubicBezTo>
                  <a:cubicBezTo>
                    <a:pt x="966" y="940"/>
                    <a:pt x="966" y="946"/>
                    <a:pt x="964" y="953"/>
                  </a:cubicBezTo>
                  <a:cubicBezTo>
                    <a:pt x="956" y="954"/>
                    <a:pt x="951" y="955"/>
                    <a:pt x="942" y="957"/>
                  </a:cubicBezTo>
                  <a:cubicBezTo>
                    <a:pt x="934" y="1008"/>
                    <a:pt x="914" y="1066"/>
                    <a:pt x="906" y="1118"/>
                  </a:cubicBezTo>
                  <a:cubicBezTo>
                    <a:pt x="931" y="1140"/>
                    <a:pt x="973" y="1156"/>
                    <a:pt x="991" y="1178"/>
                  </a:cubicBezTo>
                  <a:cubicBezTo>
                    <a:pt x="998" y="1203"/>
                    <a:pt x="1006" y="1243"/>
                    <a:pt x="1008" y="1266"/>
                  </a:cubicBezTo>
                  <a:cubicBezTo>
                    <a:pt x="1021" y="1258"/>
                    <a:pt x="1034" y="1244"/>
                    <a:pt x="1042" y="1234"/>
                  </a:cubicBezTo>
                  <a:cubicBezTo>
                    <a:pt x="1042" y="1202"/>
                    <a:pt x="1004" y="1176"/>
                    <a:pt x="997" y="1144"/>
                  </a:cubicBezTo>
                  <a:cubicBezTo>
                    <a:pt x="981" y="1092"/>
                    <a:pt x="986" y="1052"/>
                    <a:pt x="990" y="1014"/>
                  </a:cubicBezTo>
                  <a:cubicBezTo>
                    <a:pt x="1005" y="935"/>
                    <a:pt x="1045" y="888"/>
                    <a:pt x="1081" y="822"/>
                  </a:cubicBezTo>
                  <a:cubicBezTo>
                    <a:pt x="1103" y="791"/>
                    <a:pt x="1132" y="783"/>
                    <a:pt x="1153" y="764"/>
                  </a:cubicBezTo>
                  <a:cubicBezTo>
                    <a:pt x="1116" y="737"/>
                    <a:pt x="1101" y="750"/>
                    <a:pt x="1084" y="738"/>
                  </a:cubicBezTo>
                  <a:cubicBezTo>
                    <a:pt x="1071" y="718"/>
                    <a:pt x="1076" y="711"/>
                    <a:pt x="1079" y="706"/>
                  </a:cubicBezTo>
                  <a:cubicBezTo>
                    <a:pt x="1094" y="689"/>
                    <a:pt x="1115" y="692"/>
                    <a:pt x="1138" y="695"/>
                  </a:cubicBezTo>
                  <a:cubicBezTo>
                    <a:pt x="1154" y="705"/>
                    <a:pt x="1172" y="726"/>
                    <a:pt x="1189" y="742"/>
                  </a:cubicBezTo>
                  <a:cubicBezTo>
                    <a:pt x="1226" y="740"/>
                    <a:pt x="1240" y="730"/>
                    <a:pt x="1268" y="741"/>
                  </a:cubicBezTo>
                  <a:cubicBezTo>
                    <a:pt x="1289" y="750"/>
                    <a:pt x="1287" y="760"/>
                    <a:pt x="1276" y="771"/>
                  </a:cubicBezTo>
                  <a:cubicBezTo>
                    <a:pt x="1267" y="774"/>
                    <a:pt x="1257" y="776"/>
                    <a:pt x="1251" y="778"/>
                  </a:cubicBezTo>
                  <a:cubicBezTo>
                    <a:pt x="1236" y="822"/>
                    <a:pt x="1229" y="847"/>
                    <a:pt x="1212" y="908"/>
                  </a:cubicBezTo>
                  <a:cubicBezTo>
                    <a:pt x="1223" y="912"/>
                    <a:pt x="1217" y="910"/>
                    <a:pt x="1224" y="912"/>
                  </a:cubicBezTo>
                  <a:cubicBezTo>
                    <a:pt x="1224" y="917"/>
                    <a:pt x="1227" y="926"/>
                    <a:pt x="1225" y="938"/>
                  </a:cubicBezTo>
                  <a:cubicBezTo>
                    <a:pt x="1224" y="940"/>
                    <a:pt x="1221" y="940"/>
                    <a:pt x="1218" y="942"/>
                  </a:cubicBezTo>
                  <a:cubicBezTo>
                    <a:pt x="1212" y="948"/>
                    <a:pt x="1201" y="958"/>
                    <a:pt x="1197" y="967"/>
                  </a:cubicBezTo>
                  <a:cubicBezTo>
                    <a:pt x="1190" y="1007"/>
                    <a:pt x="1178" y="1048"/>
                    <a:pt x="1171" y="1088"/>
                  </a:cubicBezTo>
                  <a:cubicBezTo>
                    <a:pt x="1186" y="1089"/>
                    <a:pt x="1209" y="1086"/>
                    <a:pt x="1227" y="1085"/>
                  </a:cubicBezTo>
                  <a:cubicBezTo>
                    <a:pt x="1242" y="1091"/>
                    <a:pt x="1243" y="1093"/>
                    <a:pt x="1250" y="1103"/>
                  </a:cubicBezTo>
                  <a:cubicBezTo>
                    <a:pt x="1253" y="1017"/>
                    <a:pt x="1258" y="921"/>
                    <a:pt x="1261" y="835"/>
                  </a:cubicBezTo>
                  <a:cubicBezTo>
                    <a:pt x="1281" y="781"/>
                    <a:pt x="1293" y="763"/>
                    <a:pt x="1341" y="735"/>
                  </a:cubicBezTo>
                  <a:cubicBezTo>
                    <a:pt x="1275" y="594"/>
                    <a:pt x="1211" y="526"/>
                    <a:pt x="1142" y="491"/>
                  </a:cubicBezTo>
                  <a:cubicBezTo>
                    <a:pt x="1124" y="483"/>
                    <a:pt x="1131" y="471"/>
                    <a:pt x="1145" y="470"/>
                  </a:cubicBezTo>
                  <a:cubicBezTo>
                    <a:pt x="1223" y="464"/>
                    <a:pt x="1407" y="650"/>
                    <a:pt x="1428" y="771"/>
                  </a:cubicBezTo>
                  <a:cubicBezTo>
                    <a:pt x="1421" y="823"/>
                    <a:pt x="1413" y="919"/>
                    <a:pt x="1391" y="973"/>
                  </a:cubicBezTo>
                  <a:cubicBezTo>
                    <a:pt x="1384" y="977"/>
                    <a:pt x="1375" y="975"/>
                    <a:pt x="1370" y="969"/>
                  </a:cubicBezTo>
                  <a:cubicBezTo>
                    <a:pt x="1364" y="930"/>
                    <a:pt x="1381" y="877"/>
                    <a:pt x="1368" y="847"/>
                  </a:cubicBezTo>
                  <a:cubicBezTo>
                    <a:pt x="1363" y="833"/>
                    <a:pt x="1348" y="835"/>
                    <a:pt x="1340" y="839"/>
                  </a:cubicBezTo>
                  <a:cubicBezTo>
                    <a:pt x="1321" y="904"/>
                    <a:pt x="1386" y="1024"/>
                    <a:pt x="1396" y="1108"/>
                  </a:cubicBezTo>
                  <a:cubicBezTo>
                    <a:pt x="1370" y="1295"/>
                    <a:pt x="1197" y="1407"/>
                    <a:pt x="1073" y="1435"/>
                  </a:cubicBezTo>
                  <a:cubicBezTo>
                    <a:pt x="1073" y="1444"/>
                    <a:pt x="1074" y="1458"/>
                    <a:pt x="1066" y="1467"/>
                  </a:cubicBezTo>
                  <a:cubicBezTo>
                    <a:pt x="1060" y="1475"/>
                    <a:pt x="1049" y="1488"/>
                    <a:pt x="1036" y="1474"/>
                  </a:cubicBezTo>
                  <a:cubicBezTo>
                    <a:pt x="1032" y="1463"/>
                    <a:pt x="1033" y="1456"/>
                    <a:pt x="1033" y="1443"/>
                  </a:cubicBezTo>
                  <a:cubicBezTo>
                    <a:pt x="961" y="1444"/>
                    <a:pt x="890" y="1448"/>
                    <a:pt x="818" y="1438"/>
                  </a:cubicBezTo>
                  <a:cubicBezTo>
                    <a:pt x="813" y="1452"/>
                    <a:pt x="808" y="1471"/>
                    <a:pt x="799" y="1482"/>
                  </a:cubicBezTo>
                  <a:cubicBezTo>
                    <a:pt x="788" y="1486"/>
                    <a:pt x="780" y="1484"/>
                    <a:pt x="774" y="1476"/>
                  </a:cubicBezTo>
                  <a:cubicBezTo>
                    <a:pt x="772" y="1459"/>
                    <a:pt x="773" y="1452"/>
                    <a:pt x="780" y="1437"/>
                  </a:cubicBezTo>
                  <a:cubicBezTo>
                    <a:pt x="675" y="1427"/>
                    <a:pt x="646" y="1407"/>
                    <a:pt x="576" y="1368"/>
                  </a:cubicBezTo>
                  <a:cubicBezTo>
                    <a:pt x="568" y="1382"/>
                    <a:pt x="565" y="1383"/>
                    <a:pt x="554" y="1388"/>
                  </a:cubicBezTo>
                  <a:cubicBezTo>
                    <a:pt x="537" y="1390"/>
                    <a:pt x="530" y="1382"/>
                    <a:pt x="531" y="1378"/>
                  </a:cubicBezTo>
                  <a:cubicBezTo>
                    <a:pt x="527" y="1373"/>
                    <a:pt x="537" y="1357"/>
                    <a:pt x="541" y="1349"/>
                  </a:cubicBezTo>
                  <a:cubicBezTo>
                    <a:pt x="488" y="1291"/>
                    <a:pt x="444" y="1238"/>
                    <a:pt x="400" y="1166"/>
                  </a:cubicBezTo>
                  <a:cubicBezTo>
                    <a:pt x="360" y="1021"/>
                    <a:pt x="436" y="994"/>
                    <a:pt x="397" y="720"/>
                  </a:cubicBezTo>
                  <a:cubicBezTo>
                    <a:pt x="406" y="682"/>
                    <a:pt x="456" y="649"/>
                    <a:pt x="489" y="622"/>
                  </a:cubicBezTo>
                  <a:cubicBezTo>
                    <a:pt x="497" y="600"/>
                    <a:pt x="485" y="575"/>
                    <a:pt x="471" y="546"/>
                  </a:cubicBezTo>
                  <a:close/>
                  <a:moveTo>
                    <a:pt x="610" y="864"/>
                  </a:moveTo>
                  <a:cubicBezTo>
                    <a:pt x="621" y="830"/>
                    <a:pt x="659" y="788"/>
                    <a:pt x="721" y="794"/>
                  </a:cubicBezTo>
                  <a:cubicBezTo>
                    <a:pt x="708" y="837"/>
                    <a:pt x="688" y="881"/>
                    <a:pt x="682" y="924"/>
                  </a:cubicBezTo>
                  <a:cubicBezTo>
                    <a:pt x="670" y="925"/>
                    <a:pt x="658" y="926"/>
                    <a:pt x="646" y="922"/>
                  </a:cubicBezTo>
                  <a:cubicBezTo>
                    <a:pt x="633" y="907"/>
                    <a:pt x="618" y="886"/>
                    <a:pt x="610" y="864"/>
                  </a:cubicBezTo>
                  <a:close/>
                  <a:moveTo>
                    <a:pt x="580" y="903"/>
                  </a:moveTo>
                  <a:cubicBezTo>
                    <a:pt x="594" y="919"/>
                    <a:pt x="607" y="936"/>
                    <a:pt x="621" y="952"/>
                  </a:cubicBezTo>
                  <a:cubicBezTo>
                    <a:pt x="634" y="960"/>
                    <a:pt x="653" y="958"/>
                    <a:pt x="669" y="958"/>
                  </a:cubicBezTo>
                  <a:cubicBezTo>
                    <a:pt x="653" y="1008"/>
                    <a:pt x="640" y="1058"/>
                    <a:pt x="625" y="1109"/>
                  </a:cubicBezTo>
                  <a:cubicBezTo>
                    <a:pt x="583" y="1107"/>
                    <a:pt x="548" y="1054"/>
                    <a:pt x="548" y="989"/>
                  </a:cubicBezTo>
                  <a:cubicBezTo>
                    <a:pt x="551" y="959"/>
                    <a:pt x="554" y="925"/>
                    <a:pt x="580" y="903"/>
                  </a:cubicBezTo>
                  <a:close/>
                  <a:moveTo>
                    <a:pt x="591" y="1199"/>
                  </a:moveTo>
                  <a:cubicBezTo>
                    <a:pt x="587" y="1223"/>
                    <a:pt x="585" y="1227"/>
                    <a:pt x="576" y="1239"/>
                  </a:cubicBezTo>
                  <a:cubicBezTo>
                    <a:pt x="549" y="1235"/>
                    <a:pt x="539" y="1207"/>
                    <a:pt x="537" y="1197"/>
                  </a:cubicBezTo>
                  <a:cubicBezTo>
                    <a:pt x="544" y="1191"/>
                    <a:pt x="576" y="1190"/>
                    <a:pt x="591" y="1199"/>
                  </a:cubicBezTo>
                  <a:close/>
                  <a:moveTo>
                    <a:pt x="642" y="1159"/>
                  </a:moveTo>
                  <a:cubicBezTo>
                    <a:pt x="661" y="1156"/>
                    <a:pt x="677" y="1157"/>
                    <a:pt x="694" y="1165"/>
                  </a:cubicBezTo>
                  <a:cubicBezTo>
                    <a:pt x="746" y="1217"/>
                    <a:pt x="685" y="1287"/>
                    <a:pt x="645" y="1290"/>
                  </a:cubicBezTo>
                  <a:cubicBezTo>
                    <a:pt x="631" y="1286"/>
                    <a:pt x="621" y="1277"/>
                    <a:pt x="609" y="1268"/>
                  </a:cubicBezTo>
                  <a:cubicBezTo>
                    <a:pt x="613" y="1251"/>
                    <a:pt x="623" y="1226"/>
                    <a:pt x="629" y="1210"/>
                  </a:cubicBezTo>
                  <a:cubicBezTo>
                    <a:pt x="638" y="1209"/>
                    <a:pt x="645" y="1213"/>
                    <a:pt x="654" y="1212"/>
                  </a:cubicBezTo>
                  <a:cubicBezTo>
                    <a:pt x="655" y="1210"/>
                    <a:pt x="675" y="1205"/>
                    <a:pt x="642" y="1159"/>
                  </a:cubicBezTo>
                  <a:close/>
                  <a:moveTo>
                    <a:pt x="726" y="1275"/>
                  </a:moveTo>
                  <a:cubicBezTo>
                    <a:pt x="712" y="1291"/>
                    <a:pt x="704" y="1310"/>
                    <a:pt x="699" y="1324"/>
                  </a:cubicBezTo>
                  <a:cubicBezTo>
                    <a:pt x="717" y="1333"/>
                    <a:pt x="737" y="1332"/>
                    <a:pt x="760" y="1329"/>
                  </a:cubicBezTo>
                  <a:cubicBezTo>
                    <a:pt x="746" y="1321"/>
                    <a:pt x="741" y="1281"/>
                    <a:pt x="726" y="1275"/>
                  </a:cubicBezTo>
                  <a:close/>
                  <a:moveTo>
                    <a:pt x="766" y="1240"/>
                  </a:moveTo>
                  <a:cubicBezTo>
                    <a:pt x="790" y="1244"/>
                    <a:pt x="811" y="1258"/>
                    <a:pt x="829" y="1271"/>
                  </a:cubicBezTo>
                  <a:cubicBezTo>
                    <a:pt x="827" y="1291"/>
                    <a:pt x="829" y="1321"/>
                    <a:pt x="801" y="1332"/>
                  </a:cubicBezTo>
                  <a:cubicBezTo>
                    <a:pt x="791" y="1303"/>
                    <a:pt x="774" y="1269"/>
                    <a:pt x="766" y="1240"/>
                  </a:cubicBezTo>
                  <a:close/>
                  <a:moveTo>
                    <a:pt x="849" y="1153"/>
                  </a:moveTo>
                  <a:cubicBezTo>
                    <a:pt x="856" y="1157"/>
                    <a:pt x="862" y="1162"/>
                    <a:pt x="865" y="1170"/>
                  </a:cubicBezTo>
                  <a:cubicBezTo>
                    <a:pt x="862" y="1182"/>
                    <a:pt x="860" y="1196"/>
                    <a:pt x="849" y="1203"/>
                  </a:cubicBezTo>
                  <a:cubicBezTo>
                    <a:pt x="848" y="1187"/>
                    <a:pt x="847" y="1170"/>
                    <a:pt x="849" y="1153"/>
                  </a:cubicBezTo>
                  <a:close/>
                  <a:moveTo>
                    <a:pt x="894" y="1171"/>
                  </a:moveTo>
                  <a:cubicBezTo>
                    <a:pt x="915" y="1180"/>
                    <a:pt x="945" y="1192"/>
                    <a:pt x="947" y="1210"/>
                  </a:cubicBezTo>
                  <a:cubicBezTo>
                    <a:pt x="954" y="1251"/>
                    <a:pt x="964" y="1270"/>
                    <a:pt x="971" y="1298"/>
                  </a:cubicBezTo>
                  <a:cubicBezTo>
                    <a:pt x="951" y="1323"/>
                    <a:pt x="929" y="1362"/>
                    <a:pt x="841" y="1350"/>
                  </a:cubicBezTo>
                  <a:cubicBezTo>
                    <a:pt x="858" y="1294"/>
                    <a:pt x="877" y="1228"/>
                    <a:pt x="894" y="1171"/>
                  </a:cubicBezTo>
                  <a:close/>
                  <a:moveTo>
                    <a:pt x="798" y="919"/>
                  </a:moveTo>
                  <a:cubicBezTo>
                    <a:pt x="844" y="927"/>
                    <a:pt x="836" y="942"/>
                    <a:pt x="854" y="956"/>
                  </a:cubicBezTo>
                  <a:cubicBezTo>
                    <a:pt x="875" y="962"/>
                    <a:pt x="887" y="964"/>
                    <a:pt x="905" y="966"/>
                  </a:cubicBezTo>
                  <a:cubicBezTo>
                    <a:pt x="892" y="1013"/>
                    <a:pt x="886" y="1063"/>
                    <a:pt x="874" y="1110"/>
                  </a:cubicBezTo>
                  <a:cubicBezTo>
                    <a:pt x="834" y="1079"/>
                    <a:pt x="764" y="1046"/>
                    <a:pt x="798" y="919"/>
                  </a:cubicBezTo>
                  <a:close/>
                  <a:moveTo>
                    <a:pt x="970" y="763"/>
                  </a:moveTo>
                  <a:cubicBezTo>
                    <a:pt x="908" y="750"/>
                    <a:pt x="786" y="825"/>
                    <a:pt x="881" y="919"/>
                  </a:cubicBezTo>
                  <a:cubicBezTo>
                    <a:pt x="892" y="925"/>
                    <a:pt x="908" y="929"/>
                    <a:pt x="921" y="930"/>
                  </a:cubicBezTo>
                  <a:cubicBezTo>
                    <a:pt x="934" y="878"/>
                    <a:pt x="956" y="816"/>
                    <a:pt x="970" y="763"/>
                  </a:cubicBezTo>
                  <a:close/>
                  <a:moveTo>
                    <a:pt x="1219" y="769"/>
                  </a:moveTo>
                  <a:cubicBezTo>
                    <a:pt x="1147" y="789"/>
                    <a:pt x="1085" y="881"/>
                    <a:pt x="1174" y="924"/>
                  </a:cubicBezTo>
                  <a:cubicBezTo>
                    <a:pt x="1187" y="878"/>
                    <a:pt x="1205" y="816"/>
                    <a:pt x="1219" y="769"/>
                  </a:cubicBezTo>
                  <a:close/>
                  <a:moveTo>
                    <a:pt x="1090" y="922"/>
                  </a:moveTo>
                  <a:cubicBezTo>
                    <a:pt x="1117" y="931"/>
                    <a:pt x="1124" y="947"/>
                    <a:pt x="1140" y="955"/>
                  </a:cubicBezTo>
                  <a:cubicBezTo>
                    <a:pt x="1149" y="958"/>
                    <a:pt x="1152" y="960"/>
                    <a:pt x="1165" y="960"/>
                  </a:cubicBezTo>
                  <a:cubicBezTo>
                    <a:pt x="1157" y="1004"/>
                    <a:pt x="1145" y="1050"/>
                    <a:pt x="1137" y="1094"/>
                  </a:cubicBezTo>
                  <a:cubicBezTo>
                    <a:pt x="1122" y="1096"/>
                    <a:pt x="1110" y="1097"/>
                    <a:pt x="1085" y="1092"/>
                  </a:cubicBezTo>
                  <a:cubicBezTo>
                    <a:pt x="1034" y="1066"/>
                    <a:pt x="1063" y="969"/>
                    <a:pt x="1090" y="922"/>
                  </a:cubicBezTo>
                  <a:close/>
                  <a:moveTo>
                    <a:pt x="1087" y="1144"/>
                  </a:moveTo>
                  <a:cubicBezTo>
                    <a:pt x="1107" y="1134"/>
                    <a:pt x="1113" y="1141"/>
                    <a:pt x="1120" y="1150"/>
                  </a:cubicBezTo>
                  <a:cubicBezTo>
                    <a:pt x="1119" y="1166"/>
                    <a:pt x="1114" y="1190"/>
                    <a:pt x="1104" y="1205"/>
                  </a:cubicBezTo>
                  <a:cubicBezTo>
                    <a:pt x="1089" y="1201"/>
                    <a:pt x="1080" y="1176"/>
                    <a:pt x="1078" y="1166"/>
                  </a:cubicBezTo>
                  <a:cubicBezTo>
                    <a:pt x="1079" y="1159"/>
                    <a:pt x="1081" y="1151"/>
                    <a:pt x="1087" y="1144"/>
                  </a:cubicBezTo>
                  <a:close/>
                  <a:moveTo>
                    <a:pt x="1011" y="1316"/>
                  </a:moveTo>
                  <a:cubicBezTo>
                    <a:pt x="1033" y="1292"/>
                    <a:pt x="1067" y="1267"/>
                    <a:pt x="1098" y="1251"/>
                  </a:cubicBezTo>
                  <a:cubicBezTo>
                    <a:pt x="1092" y="1280"/>
                    <a:pt x="1078" y="1318"/>
                    <a:pt x="1067" y="1349"/>
                  </a:cubicBezTo>
                  <a:cubicBezTo>
                    <a:pt x="1048" y="1341"/>
                    <a:pt x="1027" y="1328"/>
                    <a:pt x="1011" y="1316"/>
                  </a:cubicBezTo>
                  <a:close/>
                  <a:moveTo>
                    <a:pt x="1177" y="1133"/>
                  </a:moveTo>
                  <a:cubicBezTo>
                    <a:pt x="1251" y="1085"/>
                    <a:pt x="1313" y="1275"/>
                    <a:pt x="1107" y="1327"/>
                  </a:cubicBezTo>
                  <a:cubicBezTo>
                    <a:pt x="1125" y="1250"/>
                    <a:pt x="1137" y="1205"/>
                    <a:pt x="1146" y="1155"/>
                  </a:cubicBezTo>
                  <a:cubicBezTo>
                    <a:pt x="1155" y="1148"/>
                    <a:pt x="1168" y="1141"/>
                    <a:pt x="1177" y="1133"/>
                  </a:cubicBezTo>
                  <a:close/>
                  <a:moveTo>
                    <a:pt x="1316" y="1008"/>
                  </a:moveTo>
                  <a:cubicBezTo>
                    <a:pt x="1328" y="1034"/>
                    <a:pt x="1357" y="1185"/>
                    <a:pt x="1301" y="1208"/>
                  </a:cubicBezTo>
                  <a:cubicBezTo>
                    <a:pt x="1320" y="1147"/>
                    <a:pt x="1317" y="1067"/>
                    <a:pt x="1316" y="1008"/>
                  </a:cubicBezTo>
                  <a:close/>
                  <a:moveTo>
                    <a:pt x="990" y="1329"/>
                  </a:moveTo>
                  <a:cubicBezTo>
                    <a:pt x="985" y="1336"/>
                    <a:pt x="978" y="1341"/>
                    <a:pt x="970" y="1346"/>
                  </a:cubicBezTo>
                  <a:cubicBezTo>
                    <a:pt x="972" y="1347"/>
                    <a:pt x="973" y="1350"/>
                    <a:pt x="974" y="1351"/>
                  </a:cubicBezTo>
                  <a:cubicBezTo>
                    <a:pt x="982" y="1350"/>
                    <a:pt x="990" y="1344"/>
                    <a:pt x="997" y="1336"/>
                  </a:cubicBezTo>
                  <a:cubicBezTo>
                    <a:pt x="995" y="1332"/>
                    <a:pt x="995" y="1332"/>
                    <a:pt x="990" y="1329"/>
                  </a:cubicBezTo>
                  <a:close/>
                  <a:moveTo>
                    <a:pt x="1304" y="824"/>
                  </a:moveTo>
                  <a:cubicBezTo>
                    <a:pt x="1315" y="814"/>
                    <a:pt x="1333" y="791"/>
                    <a:pt x="1339" y="777"/>
                  </a:cubicBezTo>
                  <a:cubicBezTo>
                    <a:pt x="1348" y="802"/>
                    <a:pt x="1329" y="819"/>
                    <a:pt x="1304" y="82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7" name="Freeform 19">
              <a:extLst>
                <a:ext uri="{FF2B5EF4-FFF2-40B4-BE49-F238E27FC236}">
                  <a16:creationId xmlns:a16="http://schemas.microsoft.com/office/drawing/2014/main" id="{71AB4930-0E86-4494-A4A2-12AF95639003}"/>
                </a:ext>
              </a:extLst>
            </p:cNvPr>
            <p:cNvSpPr>
              <a:spLocks noEditPoints="1"/>
            </p:cNvSpPr>
            <p:nvPr/>
          </p:nvSpPr>
          <p:spPr bwMode="auto">
            <a:xfrm>
              <a:off x="7343299" y="3660775"/>
              <a:ext cx="1674813" cy="874712"/>
            </a:xfrm>
            <a:custGeom>
              <a:avLst/>
              <a:gdLst>
                <a:gd name="T0" fmla="*/ 124 w 1644"/>
                <a:gd name="T1" fmla="*/ 6 h 859"/>
                <a:gd name="T2" fmla="*/ 2 w 1644"/>
                <a:gd name="T3" fmla="*/ 80 h 859"/>
                <a:gd name="T4" fmla="*/ 158 w 1644"/>
                <a:gd name="T5" fmla="*/ 210 h 859"/>
                <a:gd name="T6" fmla="*/ 76 w 1644"/>
                <a:gd name="T7" fmla="*/ 292 h 859"/>
                <a:gd name="T8" fmla="*/ 46 w 1644"/>
                <a:gd name="T9" fmla="*/ 187 h 859"/>
                <a:gd name="T10" fmla="*/ 44 w 1644"/>
                <a:gd name="T11" fmla="*/ 245 h 859"/>
                <a:gd name="T12" fmla="*/ 144 w 1644"/>
                <a:gd name="T13" fmla="*/ 239 h 859"/>
                <a:gd name="T14" fmla="*/ 77 w 1644"/>
                <a:gd name="T15" fmla="*/ 383 h 859"/>
                <a:gd name="T16" fmla="*/ 230 w 1644"/>
                <a:gd name="T17" fmla="*/ 398 h 859"/>
                <a:gd name="T18" fmla="*/ 173 w 1644"/>
                <a:gd name="T19" fmla="*/ 350 h 859"/>
                <a:gd name="T20" fmla="*/ 261 w 1644"/>
                <a:gd name="T21" fmla="*/ 549 h 859"/>
                <a:gd name="T22" fmla="*/ 210 w 1644"/>
                <a:gd name="T23" fmla="*/ 594 h 859"/>
                <a:gd name="T24" fmla="*/ 250 w 1644"/>
                <a:gd name="T25" fmla="*/ 483 h 859"/>
                <a:gd name="T26" fmla="*/ 326 w 1644"/>
                <a:gd name="T27" fmla="*/ 551 h 859"/>
                <a:gd name="T28" fmla="*/ 309 w 1644"/>
                <a:gd name="T29" fmla="*/ 532 h 859"/>
                <a:gd name="T30" fmla="*/ 253 w 1644"/>
                <a:gd name="T31" fmla="*/ 500 h 859"/>
                <a:gd name="T32" fmla="*/ 221 w 1644"/>
                <a:gd name="T33" fmla="*/ 584 h 859"/>
                <a:gd name="T34" fmla="*/ 250 w 1644"/>
                <a:gd name="T35" fmla="*/ 559 h 859"/>
                <a:gd name="T36" fmla="*/ 338 w 1644"/>
                <a:gd name="T37" fmla="*/ 690 h 859"/>
                <a:gd name="T38" fmla="*/ 417 w 1644"/>
                <a:gd name="T39" fmla="*/ 602 h 859"/>
                <a:gd name="T40" fmla="*/ 349 w 1644"/>
                <a:gd name="T41" fmla="*/ 710 h 859"/>
                <a:gd name="T42" fmla="*/ 434 w 1644"/>
                <a:gd name="T43" fmla="*/ 766 h 859"/>
                <a:gd name="T44" fmla="*/ 434 w 1644"/>
                <a:gd name="T45" fmla="*/ 766 h 859"/>
                <a:gd name="T46" fmla="*/ 665 w 1644"/>
                <a:gd name="T47" fmla="*/ 820 h 859"/>
                <a:gd name="T48" fmla="*/ 575 w 1644"/>
                <a:gd name="T49" fmla="*/ 802 h 859"/>
                <a:gd name="T50" fmla="*/ 593 w 1644"/>
                <a:gd name="T51" fmla="*/ 773 h 859"/>
                <a:gd name="T52" fmla="*/ 644 w 1644"/>
                <a:gd name="T53" fmla="*/ 818 h 859"/>
                <a:gd name="T54" fmla="*/ 751 w 1644"/>
                <a:gd name="T55" fmla="*/ 724 h 859"/>
                <a:gd name="T56" fmla="*/ 852 w 1644"/>
                <a:gd name="T57" fmla="*/ 728 h 859"/>
                <a:gd name="T58" fmla="*/ 763 w 1644"/>
                <a:gd name="T59" fmla="*/ 856 h 859"/>
                <a:gd name="T60" fmla="*/ 936 w 1644"/>
                <a:gd name="T61" fmla="*/ 719 h 859"/>
                <a:gd name="T62" fmla="*/ 984 w 1644"/>
                <a:gd name="T63" fmla="*/ 709 h 859"/>
                <a:gd name="T64" fmla="*/ 1074 w 1644"/>
                <a:gd name="T65" fmla="*/ 781 h 859"/>
                <a:gd name="T66" fmla="*/ 1070 w 1644"/>
                <a:gd name="T67" fmla="*/ 820 h 859"/>
                <a:gd name="T68" fmla="*/ 1227 w 1644"/>
                <a:gd name="T69" fmla="*/ 621 h 859"/>
                <a:gd name="T70" fmla="*/ 1248 w 1644"/>
                <a:gd name="T71" fmla="*/ 672 h 859"/>
                <a:gd name="T72" fmla="*/ 1283 w 1644"/>
                <a:gd name="T73" fmla="*/ 722 h 859"/>
                <a:gd name="T74" fmla="*/ 1299 w 1644"/>
                <a:gd name="T75" fmla="*/ 540 h 859"/>
                <a:gd name="T76" fmla="*/ 1366 w 1644"/>
                <a:gd name="T77" fmla="*/ 556 h 859"/>
                <a:gd name="T78" fmla="*/ 1429 w 1644"/>
                <a:gd name="T79" fmla="*/ 594 h 859"/>
                <a:gd name="T80" fmla="*/ 1349 w 1644"/>
                <a:gd name="T81" fmla="*/ 597 h 859"/>
                <a:gd name="T82" fmla="*/ 1360 w 1644"/>
                <a:gd name="T83" fmla="*/ 662 h 859"/>
                <a:gd name="T84" fmla="*/ 1347 w 1644"/>
                <a:gd name="T85" fmla="*/ 569 h 859"/>
                <a:gd name="T86" fmla="*/ 1309 w 1644"/>
                <a:gd name="T87" fmla="*/ 550 h 859"/>
                <a:gd name="T88" fmla="*/ 1445 w 1644"/>
                <a:gd name="T89" fmla="*/ 504 h 859"/>
                <a:gd name="T90" fmla="*/ 1498 w 1644"/>
                <a:gd name="T91" fmla="*/ 473 h 859"/>
                <a:gd name="T92" fmla="*/ 1467 w 1644"/>
                <a:gd name="T93" fmla="*/ 452 h 859"/>
                <a:gd name="T94" fmla="*/ 1395 w 1644"/>
                <a:gd name="T95" fmla="*/ 483 h 859"/>
                <a:gd name="T96" fmla="*/ 1409 w 1644"/>
                <a:gd name="T97" fmla="*/ 406 h 859"/>
                <a:gd name="T98" fmla="*/ 1421 w 1644"/>
                <a:gd name="T99" fmla="*/ 417 h 859"/>
                <a:gd name="T100" fmla="*/ 1415 w 1644"/>
                <a:gd name="T101" fmla="*/ 471 h 859"/>
                <a:gd name="T102" fmla="*/ 1498 w 1644"/>
                <a:gd name="T103" fmla="*/ 435 h 859"/>
                <a:gd name="T104" fmla="*/ 1483 w 1644"/>
                <a:gd name="T105" fmla="*/ 519 h 859"/>
                <a:gd name="T106" fmla="*/ 1446 w 1644"/>
                <a:gd name="T107" fmla="*/ 333 h 859"/>
                <a:gd name="T108" fmla="*/ 1611 w 1644"/>
                <a:gd name="T109" fmla="*/ 252 h 859"/>
                <a:gd name="T110" fmla="*/ 1505 w 1644"/>
                <a:gd name="T111" fmla="*/ 156 h 859"/>
                <a:gd name="T112" fmla="*/ 1611 w 1644"/>
                <a:gd name="T113" fmla="*/ 252 h 859"/>
                <a:gd name="T114" fmla="*/ 1511 w 1644"/>
                <a:gd name="T115" fmla="*/ 99 h 859"/>
                <a:gd name="T116" fmla="*/ 1519 w 1644"/>
                <a:gd name="T117" fmla="*/ 21 h 859"/>
                <a:gd name="T118" fmla="*/ 1642 w 1644"/>
                <a:gd name="T119" fmla="*/ 8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44" h="859">
                  <a:moveTo>
                    <a:pt x="0" y="62"/>
                  </a:moveTo>
                  <a:cubicBezTo>
                    <a:pt x="113" y="50"/>
                    <a:pt x="113" y="50"/>
                    <a:pt x="113" y="50"/>
                  </a:cubicBezTo>
                  <a:cubicBezTo>
                    <a:pt x="109" y="7"/>
                    <a:pt x="109" y="7"/>
                    <a:pt x="109" y="7"/>
                  </a:cubicBezTo>
                  <a:cubicBezTo>
                    <a:pt x="124" y="6"/>
                    <a:pt x="124" y="6"/>
                    <a:pt x="124" y="6"/>
                  </a:cubicBezTo>
                  <a:cubicBezTo>
                    <a:pt x="135" y="109"/>
                    <a:pt x="135" y="109"/>
                    <a:pt x="135" y="109"/>
                  </a:cubicBezTo>
                  <a:cubicBezTo>
                    <a:pt x="120" y="111"/>
                    <a:pt x="120" y="111"/>
                    <a:pt x="120" y="111"/>
                  </a:cubicBezTo>
                  <a:cubicBezTo>
                    <a:pt x="115" y="68"/>
                    <a:pt x="115" y="68"/>
                    <a:pt x="115" y="68"/>
                  </a:cubicBezTo>
                  <a:cubicBezTo>
                    <a:pt x="2" y="80"/>
                    <a:pt x="2" y="80"/>
                    <a:pt x="2" y="80"/>
                  </a:cubicBezTo>
                  <a:cubicBezTo>
                    <a:pt x="0" y="62"/>
                    <a:pt x="0" y="62"/>
                    <a:pt x="0" y="62"/>
                  </a:cubicBezTo>
                  <a:close/>
                  <a:moveTo>
                    <a:pt x="74" y="170"/>
                  </a:moveTo>
                  <a:cubicBezTo>
                    <a:pt x="95" y="164"/>
                    <a:pt x="112" y="164"/>
                    <a:pt x="127" y="172"/>
                  </a:cubicBezTo>
                  <a:cubicBezTo>
                    <a:pt x="142" y="179"/>
                    <a:pt x="152" y="192"/>
                    <a:pt x="158" y="210"/>
                  </a:cubicBezTo>
                  <a:cubicBezTo>
                    <a:pt x="161" y="221"/>
                    <a:pt x="161" y="233"/>
                    <a:pt x="159" y="244"/>
                  </a:cubicBezTo>
                  <a:cubicBezTo>
                    <a:pt x="156" y="255"/>
                    <a:pt x="151" y="264"/>
                    <a:pt x="142" y="272"/>
                  </a:cubicBezTo>
                  <a:cubicBezTo>
                    <a:pt x="134" y="280"/>
                    <a:pt x="124" y="286"/>
                    <a:pt x="112" y="290"/>
                  </a:cubicBezTo>
                  <a:cubicBezTo>
                    <a:pt x="99" y="294"/>
                    <a:pt x="87" y="294"/>
                    <a:pt x="76" y="292"/>
                  </a:cubicBezTo>
                  <a:cubicBezTo>
                    <a:pt x="64" y="290"/>
                    <a:pt x="55" y="285"/>
                    <a:pt x="47" y="278"/>
                  </a:cubicBezTo>
                  <a:cubicBezTo>
                    <a:pt x="39" y="270"/>
                    <a:pt x="33" y="260"/>
                    <a:pt x="30" y="249"/>
                  </a:cubicBezTo>
                  <a:cubicBezTo>
                    <a:pt x="27" y="238"/>
                    <a:pt x="26" y="226"/>
                    <a:pt x="29" y="215"/>
                  </a:cubicBezTo>
                  <a:cubicBezTo>
                    <a:pt x="32" y="204"/>
                    <a:pt x="37" y="195"/>
                    <a:pt x="46" y="187"/>
                  </a:cubicBezTo>
                  <a:cubicBezTo>
                    <a:pt x="54" y="179"/>
                    <a:pt x="63" y="173"/>
                    <a:pt x="74" y="170"/>
                  </a:cubicBezTo>
                  <a:close/>
                  <a:moveTo>
                    <a:pt x="79" y="187"/>
                  </a:moveTo>
                  <a:cubicBezTo>
                    <a:pt x="64" y="192"/>
                    <a:pt x="54" y="200"/>
                    <a:pt x="48" y="210"/>
                  </a:cubicBezTo>
                  <a:cubicBezTo>
                    <a:pt x="42" y="221"/>
                    <a:pt x="40" y="233"/>
                    <a:pt x="44" y="245"/>
                  </a:cubicBezTo>
                  <a:cubicBezTo>
                    <a:pt x="48" y="257"/>
                    <a:pt x="55" y="266"/>
                    <a:pt x="66" y="272"/>
                  </a:cubicBezTo>
                  <a:cubicBezTo>
                    <a:pt x="77" y="277"/>
                    <a:pt x="91" y="277"/>
                    <a:pt x="107" y="272"/>
                  </a:cubicBezTo>
                  <a:cubicBezTo>
                    <a:pt x="117" y="269"/>
                    <a:pt x="125" y="265"/>
                    <a:pt x="131" y="259"/>
                  </a:cubicBezTo>
                  <a:cubicBezTo>
                    <a:pt x="138" y="253"/>
                    <a:pt x="142" y="246"/>
                    <a:pt x="144" y="239"/>
                  </a:cubicBezTo>
                  <a:cubicBezTo>
                    <a:pt x="146" y="231"/>
                    <a:pt x="146" y="223"/>
                    <a:pt x="144" y="214"/>
                  </a:cubicBezTo>
                  <a:cubicBezTo>
                    <a:pt x="140" y="202"/>
                    <a:pt x="133" y="194"/>
                    <a:pt x="123" y="188"/>
                  </a:cubicBezTo>
                  <a:cubicBezTo>
                    <a:pt x="112" y="182"/>
                    <a:pt x="98" y="181"/>
                    <a:pt x="79" y="187"/>
                  </a:cubicBezTo>
                  <a:close/>
                  <a:moveTo>
                    <a:pt x="77" y="383"/>
                  </a:moveTo>
                  <a:cubicBezTo>
                    <a:pt x="190" y="322"/>
                    <a:pt x="190" y="322"/>
                    <a:pt x="190" y="322"/>
                  </a:cubicBezTo>
                  <a:cubicBezTo>
                    <a:pt x="198" y="337"/>
                    <a:pt x="198" y="337"/>
                    <a:pt x="198" y="337"/>
                  </a:cubicBezTo>
                  <a:cubicBezTo>
                    <a:pt x="141" y="447"/>
                    <a:pt x="141" y="447"/>
                    <a:pt x="141" y="447"/>
                  </a:cubicBezTo>
                  <a:cubicBezTo>
                    <a:pt x="230" y="398"/>
                    <a:pt x="230" y="398"/>
                    <a:pt x="230" y="398"/>
                  </a:cubicBezTo>
                  <a:cubicBezTo>
                    <a:pt x="238" y="413"/>
                    <a:pt x="238" y="413"/>
                    <a:pt x="238" y="413"/>
                  </a:cubicBezTo>
                  <a:cubicBezTo>
                    <a:pt x="124" y="475"/>
                    <a:pt x="124" y="475"/>
                    <a:pt x="124" y="475"/>
                  </a:cubicBezTo>
                  <a:cubicBezTo>
                    <a:pt x="116" y="459"/>
                    <a:pt x="116" y="459"/>
                    <a:pt x="116" y="459"/>
                  </a:cubicBezTo>
                  <a:cubicBezTo>
                    <a:pt x="173" y="350"/>
                    <a:pt x="173" y="350"/>
                    <a:pt x="173" y="350"/>
                  </a:cubicBezTo>
                  <a:cubicBezTo>
                    <a:pt x="84" y="398"/>
                    <a:pt x="84" y="398"/>
                    <a:pt x="84" y="398"/>
                  </a:cubicBezTo>
                  <a:cubicBezTo>
                    <a:pt x="77" y="383"/>
                    <a:pt x="77" y="383"/>
                    <a:pt x="77" y="383"/>
                  </a:cubicBezTo>
                  <a:close/>
                  <a:moveTo>
                    <a:pt x="250" y="559"/>
                  </a:moveTo>
                  <a:cubicBezTo>
                    <a:pt x="261" y="549"/>
                    <a:pt x="261" y="549"/>
                    <a:pt x="261" y="549"/>
                  </a:cubicBezTo>
                  <a:cubicBezTo>
                    <a:pt x="296" y="592"/>
                    <a:pt x="296" y="592"/>
                    <a:pt x="296" y="592"/>
                  </a:cubicBezTo>
                  <a:cubicBezTo>
                    <a:pt x="260" y="623"/>
                    <a:pt x="260" y="623"/>
                    <a:pt x="260" y="623"/>
                  </a:cubicBezTo>
                  <a:cubicBezTo>
                    <a:pt x="249" y="621"/>
                    <a:pt x="240" y="617"/>
                    <a:pt x="232" y="613"/>
                  </a:cubicBezTo>
                  <a:cubicBezTo>
                    <a:pt x="223" y="608"/>
                    <a:pt x="216" y="602"/>
                    <a:pt x="210" y="594"/>
                  </a:cubicBezTo>
                  <a:cubicBezTo>
                    <a:pt x="202" y="585"/>
                    <a:pt x="197" y="574"/>
                    <a:pt x="194" y="562"/>
                  </a:cubicBezTo>
                  <a:cubicBezTo>
                    <a:pt x="192" y="551"/>
                    <a:pt x="193" y="539"/>
                    <a:pt x="197" y="529"/>
                  </a:cubicBezTo>
                  <a:cubicBezTo>
                    <a:pt x="202" y="518"/>
                    <a:pt x="209" y="508"/>
                    <a:pt x="218" y="500"/>
                  </a:cubicBezTo>
                  <a:cubicBezTo>
                    <a:pt x="228" y="492"/>
                    <a:pt x="239" y="486"/>
                    <a:pt x="250" y="483"/>
                  </a:cubicBezTo>
                  <a:cubicBezTo>
                    <a:pt x="262" y="480"/>
                    <a:pt x="273" y="481"/>
                    <a:pt x="283" y="485"/>
                  </a:cubicBezTo>
                  <a:cubicBezTo>
                    <a:pt x="294" y="489"/>
                    <a:pt x="303" y="496"/>
                    <a:pt x="311" y="506"/>
                  </a:cubicBezTo>
                  <a:cubicBezTo>
                    <a:pt x="317" y="513"/>
                    <a:pt x="321" y="521"/>
                    <a:pt x="324" y="529"/>
                  </a:cubicBezTo>
                  <a:cubicBezTo>
                    <a:pt x="327" y="537"/>
                    <a:pt x="327" y="544"/>
                    <a:pt x="326" y="551"/>
                  </a:cubicBezTo>
                  <a:cubicBezTo>
                    <a:pt x="324" y="558"/>
                    <a:pt x="321" y="565"/>
                    <a:pt x="316" y="572"/>
                  </a:cubicBezTo>
                  <a:cubicBezTo>
                    <a:pt x="303" y="563"/>
                    <a:pt x="303" y="563"/>
                    <a:pt x="303" y="563"/>
                  </a:cubicBezTo>
                  <a:cubicBezTo>
                    <a:pt x="306" y="557"/>
                    <a:pt x="309" y="552"/>
                    <a:pt x="310" y="547"/>
                  </a:cubicBezTo>
                  <a:cubicBezTo>
                    <a:pt x="311" y="543"/>
                    <a:pt x="311" y="538"/>
                    <a:pt x="309" y="532"/>
                  </a:cubicBezTo>
                  <a:cubicBezTo>
                    <a:pt x="307" y="526"/>
                    <a:pt x="304" y="521"/>
                    <a:pt x="300" y="516"/>
                  </a:cubicBezTo>
                  <a:cubicBezTo>
                    <a:pt x="295" y="510"/>
                    <a:pt x="290" y="505"/>
                    <a:pt x="284" y="502"/>
                  </a:cubicBezTo>
                  <a:cubicBezTo>
                    <a:pt x="279" y="499"/>
                    <a:pt x="274" y="498"/>
                    <a:pt x="268" y="498"/>
                  </a:cubicBezTo>
                  <a:cubicBezTo>
                    <a:pt x="263" y="498"/>
                    <a:pt x="258" y="498"/>
                    <a:pt x="253" y="500"/>
                  </a:cubicBezTo>
                  <a:cubicBezTo>
                    <a:pt x="245" y="502"/>
                    <a:pt x="238" y="507"/>
                    <a:pt x="230" y="513"/>
                  </a:cubicBezTo>
                  <a:cubicBezTo>
                    <a:pt x="222" y="520"/>
                    <a:pt x="216" y="528"/>
                    <a:pt x="212" y="536"/>
                  </a:cubicBezTo>
                  <a:cubicBezTo>
                    <a:pt x="209" y="545"/>
                    <a:pt x="208" y="553"/>
                    <a:pt x="210" y="561"/>
                  </a:cubicBezTo>
                  <a:cubicBezTo>
                    <a:pt x="212" y="570"/>
                    <a:pt x="216" y="577"/>
                    <a:pt x="221" y="584"/>
                  </a:cubicBezTo>
                  <a:cubicBezTo>
                    <a:pt x="226" y="589"/>
                    <a:pt x="232" y="594"/>
                    <a:pt x="238" y="598"/>
                  </a:cubicBezTo>
                  <a:cubicBezTo>
                    <a:pt x="245" y="601"/>
                    <a:pt x="251" y="604"/>
                    <a:pt x="256" y="604"/>
                  </a:cubicBezTo>
                  <a:cubicBezTo>
                    <a:pt x="274" y="589"/>
                    <a:pt x="274" y="589"/>
                    <a:pt x="274" y="589"/>
                  </a:cubicBezTo>
                  <a:cubicBezTo>
                    <a:pt x="250" y="559"/>
                    <a:pt x="250" y="559"/>
                    <a:pt x="250" y="559"/>
                  </a:cubicBezTo>
                  <a:close/>
                  <a:moveTo>
                    <a:pt x="322" y="651"/>
                  </a:moveTo>
                  <a:cubicBezTo>
                    <a:pt x="336" y="657"/>
                    <a:pt x="336" y="657"/>
                    <a:pt x="336" y="657"/>
                  </a:cubicBezTo>
                  <a:cubicBezTo>
                    <a:pt x="331" y="666"/>
                    <a:pt x="328" y="673"/>
                    <a:pt x="329" y="678"/>
                  </a:cubicBezTo>
                  <a:cubicBezTo>
                    <a:pt x="330" y="683"/>
                    <a:pt x="333" y="687"/>
                    <a:pt x="338" y="690"/>
                  </a:cubicBezTo>
                  <a:cubicBezTo>
                    <a:pt x="341" y="692"/>
                    <a:pt x="345" y="694"/>
                    <a:pt x="349" y="694"/>
                  </a:cubicBezTo>
                  <a:cubicBezTo>
                    <a:pt x="352" y="694"/>
                    <a:pt x="355" y="693"/>
                    <a:pt x="358" y="690"/>
                  </a:cubicBezTo>
                  <a:cubicBezTo>
                    <a:pt x="361" y="688"/>
                    <a:pt x="365" y="684"/>
                    <a:pt x="369" y="678"/>
                  </a:cubicBezTo>
                  <a:cubicBezTo>
                    <a:pt x="417" y="602"/>
                    <a:pt x="417" y="602"/>
                    <a:pt x="417" y="602"/>
                  </a:cubicBezTo>
                  <a:cubicBezTo>
                    <a:pt x="431" y="611"/>
                    <a:pt x="431" y="611"/>
                    <a:pt x="431" y="611"/>
                  </a:cubicBezTo>
                  <a:cubicBezTo>
                    <a:pt x="383" y="686"/>
                    <a:pt x="383" y="686"/>
                    <a:pt x="383" y="686"/>
                  </a:cubicBezTo>
                  <a:cubicBezTo>
                    <a:pt x="377" y="695"/>
                    <a:pt x="372" y="702"/>
                    <a:pt x="366" y="705"/>
                  </a:cubicBezTo>
                  <a:cubicBezTo>
                    <a:pt x="361" y="709"/>
                    <a:pt x="355" y="711"/>
                    <a:pt x="349" y="710"/>
                  </a:cubicBezTo>
                  <a:cubicBezTo>
                    <a:pt x="342" y="710"/>
                    <a:pt x="336" y="707"/>
                    <a:pt x="329" y="703"/>
                  </a:cubicBezTo>
                  <a:cubicBezTo>
                    <a:pt x="320" y="697"/>
                    <a:pt x="315" y="689"/>
                    <a:pt x="313" y="680"/>
                  </a:cubicBezTo>
                  <a:cubicBezTo>
                    <a:pt x="312" y="671"/>
                    <a:pt x="314" y="662"/>
                    <a:pt x="322" y="651"/>
                  </a:cubicBezTo>
                  <a:close/>
                  <a:moveTo>
                    <a:pt x="434" y="766"/>
                  </a:moveTo>
                  <a:cubicBezTo>
                    <a:pt x="492" y="649"/>
                    <a:pt x="492" y="649"/>
                    <a:pt x="492" y="649"/>
                  </a:cubicBezTo>
                  <a:cubicBezTo>
                    <a:pt x="508" y="657"/>
                    <a:pt x="508" y="657"/>
                    <a:pt x="508" y="657"/>
                  </a:cubicBezTo>
                  <a:cubicBezTo>
                    <a:pt x="449" y="774"/>
                    <a:pt x="449" y="774"/>
                    <a:pt x="449" y="774"/>
                  </a:cubicBezTo>
                  <a:cubicBezTo>
                    <a:pt x="434" y="766"/>
                    <a:pt x="434" y="766"/>
                    <a:pt x="434" y="766"/>
                  </a:cubicBezTo>
                  <a:close/>
                  <a:moveTo>
                    <a:pt x="674" y="713"/>
                  </a:moveTo>
                  <a:cubicBezTo>
                    <a:pt x="691" y="716"/>
                    <a:pt x="691" y="716"/>
                    <a:pt x="691" y="716"/>
                  </a:cubicBezTo>
                  <a:cubicBezTo>
                    <a:pt x="676" y="791"/>
                    <a:pt x="676" y="791"/>
                    <a:pt x="676" y="791"/>
                  </a:cubicBezTo>
                  <a:cubicBezTo>
                    <a:pt x="673" y="803"/>
                    <a:pt x="669" y="813"/>
                    <a:pt x="665" y="820"/>
                  </a:cubicBezTo>
                  <a:cubicBezTo>
                    <a:pt x="660" y="827"/>
                    <a:pt x="654" y="832"/>
                    <a:pt x="646" y="835"/>
                  </a:cubicBezTo>
                  <a:cubicBezTo>
                    <a:pt x="637" y="839"/>
                    <a:pt x="627" y="839"/>
                    <a:pt x="615" y="836"/>
                  </a:cubicBezTo>
                  <a:cubicBezTo>
                    <a:pt x="603" y="834"/>
                    <a:pt x="594" y="830"/>
                    <a:pt x="587" y="824"/>
                  </a:cubicBezTo>
                  <a:cubicBezTo>
                    <a:pt x="580" y="818"/>
                    <a:pt x="576" y="811"/>
                    <a:pt x="575" y="802"/>
                  </a:cubicBezTo>
                  <a:cubicBezTo>
                    <a:pt x="573" y="794"/>
                    <a:pt x="574" y="783"/>
                    <a:pt x="577" y="769"/>
                  </a:cubicBezTo>
                  <a:cubicBezTo>
                    <a:pt x="592" y="695"/>
                    <a:pt x="592" y="695"/>
                    <a:pt x="592" y="695"/>
                  </a:cubicBezTo>
                  <a:cubicBezTo>
                    <a:pt x="609" y="698"/>
                    <a:pt x="609" y="698"/>
                    <a:pt x="609" y="698"/>
                  </a:cubicBezTo>
                  <a:cubicBezTo>
                    <a:pt x="593" y="773"/>
                    <a:pt x="593" y="773"/>
                    <a:pt x="593" y="773"/>
                  </a:cubicBezTo>
                  <a:cubicBezTo>
                    <a:pt x="591" y="784"/>
                    <a:pt x="590" y="792"/>
                    <a:pt x="591" y="798"/>
                  </a:cubicBezTo>
                  <a:cubicBezTo>
                    <a:pt x="592" y="804"/>
                    <a:pt x="595" y="808"/>
                    <a:pt x="599" y="812"/>
                  </a:cubicBezTo>
                  <a:cubicBezTo>
                    <a:pt x="603" y="816"/>
                    <a:pt x="609" y="819"/>
                    <a:pt x="616" y="821"/>
                  </a:cubicBezTo>
                  <a:cubicBezTo>
                    <a:pt x="629" y="823"/>
                    <a:pt x="638" y="822"/>
                    <a:pt x="644" y="818"/>
                  </a:cubicBezTo>
                  <a:cubicBezTo>
                    <a:pt x="651" y="813"/>
                    <a:pt x="656" y="803"/>
                    <a:pt x="659" y="787"/>
                  </a:cubicBezTo>
                  <a:cubicBezTo>
                    <a:pt x="674" y="713"/>
                    <a:pt x="674" y="713"/>
                    <a:pt x="674" y="713"/>
                  </a:cubicBezTo>
                  <a:close/>
                  <a:moveTo>
                    <a:pt x="747" y="856"/>
                  </a:moveTo>
                  <a:cubicBezTo>
                    <a:pt x="751" y="724"/>
                    <a:pt x="751" y="724"/>
                    <a:pt x="751" y="724"/>
                  </a:cubicBezTo>
                  <a:cubicBezTo>
                    <a:pt x="768" y="725"/>
                    <a:pt x="768" y="725"/>
                    <a:pt x="768" y="725"/>
                  </a:cubicBezTo>
                  <a:cubicBezTo>
                    <a:pt x="833" y="830"/>
                    <a:pt x="833" y="830"/>
                    <a:pt x="833" y="830"/>
                  </a:cubicBezTo>
                  <a:cubicBezTo>
                    <a:pt x="836" y="727"/>
                    <a:pt x="836" y="727"/>
                    <a:pt x="836" y="727"/>
                  </a:cubicBezTo>
                  <a:cubicBezTo>
                    <a:pt x="852" y="728"/>
                    <a:pt x="852" y="728"/>
                    <a:pt x="852" y="728"/>
                  </a:cubicBezTo>
                  <a:cubicBezTo>
                    <a:pt x="848" y="859"/>
                    <a:pt x="848" y="859"/>
                    <a:pt x="848" y="859"/>
                  </a:cubicBezTo>
                  <a:cubicBezTo>
                    <a:pt x="830" y="859"/>
                    <a:pt x="830" y="859"/>
                    <a:pt x="830" y="859"/>
                  </a:cubicBezTo>
                  <a:cubicBezTo>
                    <a:pt x="766" y="753"/>
                    <a:pt x="766" y="753"/>
                    <a:pt x="766" y="753"/>
                  </a:cubicBezTo>
                  <a:cubicBezTo>
                    <a:pt x="763" y="856"/>
                    <a:pt x="763" y="856"/>
                    <a:pt x="763" y="856"/>
                  </a:cubicBezTo>
                  <a:cubicBezTo>
                    <a:pt x="747" y="856"/>
                    <a:pt x="747" y="856"/>
                    <a:pt x="747" y="856"/>
                  </a:cubicBezTo>
                  <a:close/>
                  <a:moveTo>
                    <a:pt x="935" y="851"/>
                  </a:moveTo>
                  <a:cubicBezTo>
                    <a:pt x="919" y="721"/>
                    <a:pt x="919" y="721"/>
                    <a:pt x="919" y="721"/>
                  </a:cubicBezTo>
                  <a:cubicBezTo>
                    <a:pt x="936" y="719"/>
                    <a:pt x="936" y="719"/>
                    <a:pt x="936" y="719"/>
                  </a:cubicBezTo>
                  <a:cubicBezTo>
                    <a:pt x="951" y="849"/>
                    <a:pt x="951" y="849"/>
                    <a:pt x="951" y="849"/>
                  </a:cubicBezTo>
                  <a:cubicBezTo>
                    <a:pt x="935" y="851"/>
                    <a:pt x="935" y="851"/>
                    <a:pt x="935" y="851"/>
                  </a:cubicBezTo>
                  <a:close/>
                  <a:moveTo>
                    <a:pt x="1070" y="820"/>
                  </a:moveTo>
                  <a:cubicBezTo>
                    <a:pt x="984" y="709"/>
                    <a:pt x="984" y="709"/>
                    <a:pt x="984" y="709"/>
                  </a:cubicBezTo>
                  <a:cubicBezTo>
                    <a:pt x="1002" y="704"/>
                    <a:pt x="1002" y="704"/>
                    <a:pt x="1002" y="704"/>
                  </a:cubicBezTo>
                  <a:cubicBezTo>
                    <a:pt x="1061" y="785"/>
                    <a:pt x="1061" y="785"/>
                    <a:pt x="1061" y="785"/>
                  </a:cubicBezTo>
                  <a:cubicBezTo>
                    <a:pt x="1066" y="791"/>
                    <a:pt x="1070" y="798"/>
                    <a:pt x="1074" y="803"/>
                  </a:cubicBezTo>
                  <a:cubicBezTo>
                    <a:pt x="1074" y="796"/>
                    <a:pt x="1074" y="788"/>
                    <a:pt x="1074" y="781"/>
                  </a:cubicBezTo>
                  <a:cubicBezTo>
                    <a:pt x="1080" y="679"/>
                    <a:pt x="1080" y="679"/>
                    <a:pt x="1080" y="679"/>
                  </a:cubicBezTo>
                  <a:cubicBezTo>
                    <a:pt x="1097" y="674"/>
                    <a:pt x="1097" y="674"/>
                    <a:pt x="1097" y="674"/>
                  </a:cubicBezTo>
                  <a:cubicBezTo>
                    <a:pt x="1086" y="815"/>
                    <a:pt x="1086" y="815"/>
                    <a:pt x="1086" y="815"/>
                  </a:cubicBezTo>
                  <a:cubicBezTo>
                    <a:pt x="1070" y="820"/>
                    <a:pt x="1070" y="820"/>
                    <a:pt x="1070" y="820"/>
                  </a:cubicBezTo>
                  <a:close/>
                  <a:moveTo>
                    <a:pt x="1198" y="768"/>
                  </a:moveTo>
                  <a:cubicBezTo>
                    <a:pt x="1138" y="652"/>
                    <a:pt x="1138" y="652"/>
                    <a:pt x="1138" y="652"/>
                  </a:cubicBezTo>
                  <a:cubicBezTo>
                    <a:pt x="1220" y="607"/>
                    <a:pt x="1220" y="607"/>
                    <a:pt x="1220" y="607"/>
                  </a:cubicBezTo>
                  <a:cubicBezTo>
                    <a:pt x="1227" y="621"/>
                    <a:pt x="1227" y="621"/>
                    <a:pt x="1227" y="621"/>
                  </a:cubicBezTo>
                  <a:cubicBezTo>
                    <a:pt x="1160" y="657"/>
                    <a:pt x="1160" y="657"/>
                    <a:pt x="1160" y="657"/>
                  </a:cubicBezTo>
                  <a:cubicBezTo>
                    <a:pt x="1178" y="693"/>
                    <a:pt x="1178" y="693"/>
                    <a:pt x="1178" y="693"/>
                  </a:cubicBezTo>
                  <a:cubicBezTo>
                    <a:pt x="1241" y="659"/>
                    <a:pt x="1241" y="659"/>
                    <a:pt x="1241" y="659"/>
                  </a:cubicBezTo>
                  <a:cubicBezTo>
                    <a:pt x="1248" y="672"/>
                    <a:pt x="1248" y="672"/>
                    <a:pt x="1248" y="672"/>
                  </a:cubicBezTo>
                  <a:cubicBezTo>
                    <a:pt x="1185" y="706"/>
                    <a:pt x="1185" y="706"/>
                    <a:pt x="1185" y="706"/>
                  </a:cubicBezTo>
                  <a:cubicBezTo>
                    <a:pt x="1206" y="746"/>
                    <a:pt x="1206" y="746"/>
                    <a:pt x="1206" y="746"/>
                  </a:cubicBezTo>
                  <a:cubicBezTo>
                    <a:pt x="1276" y="708"/>
                    <a:pt x="1276" y="708"/>
                    <a:pt x="1276" y="708"/>
                  </a:cubicBezTo>
                  <a:cubicBezTo>
                    <a:pt x="1283" y="722"/>
                    <a:pt x="1283" y="722"/>
                    <a:pt x="1283" y="722"/>
                  </a:cubicBezTo>
                  <a:cubicBezTo>
                    <a:pt x="1198" y="768"/>
                    <a:pt x="1198" y="768"/>
                    <a:pt x="1198" y="768"/>
                  </a:cubicBezTo>
                  <a:close/>
                  <a:moveTo>
                    <a:pt x="1347" y="675"/>
                  </a:moveTo>
                  <a:cubicBezTo>
                    <a:pt x="1258" y="580"/>
                    <a:pt x="1258" y="580"/>
                    <a:pt x="1258" y="580"/>
                  </a:cubicBezTo>
                  <a:cubicBezTo>
                    <a:pt x="1299" y="540"/>
                    <a:pt x="1299" y="540"/>
                    <a:pt x="1299" y="540"/>
                  </a:cubicBezTo>
                  <a:cubicBezTo>
                    <a:pt x="1307" y="532"/>
                    <a:pt x="1314" y="526"/>
                    <a:pt x="1320" y="524"/>
                  </a:cubicBezTo>
                  <a:cubicBezTo>
                    <a:pt x="1326" y="521"/>
                    <a:pt x="1332" y="521"/>
                    <a:pt x="1339" y="523"/>
                  </a:cubicBezTo>
                  <a:cubicBezTo>
                    <a:pt x="1346" y="524"/>
                    <a:pt x="1351" y="528"/>
                    <a:pt x="1356" y="533"/>
                  </a:cubicBezTo>
                  <a:cubicBezTo>
                    <a:pt x="1363" y="540"/>
                    <a:pt x="1366" y="547"/>
                    <a:pt x="1366" y="556"/>
                  </a:cubicBezTo>
                  <a:cubicBezTo>
                    <a:pt x="1366" y="565"/>
                    <a:pt x="1362" y="574"/>
                    <a:pt x="1355" y="584"/>
                  </a:cubicBezTo>
                  <a:cubicBezTo>
                    <a:pt x="1359" y="583"/>
                    <a:pt x="1363" y="582"/>
                    <a:pt x="1366" y="582"/>
                  </a:cubicBezTo>
                  <a:cubicBezTo>
                    <a:pt x="1373" y="582"/>
                    <a:pt x="1381" y="582"/>
                    <a:pt x="1388" y="584"/>
                  </a:cubicBezTo>
                  <a:cubicBezTo>
                    <a:pt x="1429" y="594"/>
                    <a:pt x="1429" y="594"/>
                    <a:pt x="1429" y="594"/>
                  </a:cubicBezTo>
                  <a:cubicBezTo>
                    <a:pt x="1414" y="609"/>
                    <a:pt x="1414" y="609"/>
                    <a:pt x="1414" y="609"/>
                  </a:cubicBezTo>
                  <a:cubicBezTo>
                    <a:pt x="1383" y="602"/>
                    <a:pt x="1383" y="602"/>
                    <a:pt x="1383" y="602"/>
                  </a:cubicBezTo>
                  <a:cubicBezTo>
                    <a:pt x="1374" y="600"/>
                    <a:pt x="1367" y="598"/>
                    <a:pt x="1362" y="598"/>
                  </a:cubicBezTo>
                  <a:cubicBezTo>
                    <a:pt x="1356" y="597"/>
                    <a:pt x="1352" y="597"/>
                    <a:pt x="1349" y="597"/>
                  </a:cubicBezTo>
                  <a:cubicBezTo>
                    <a:pt x="1346" y="598"/>
                    <a:pt x="1344" y="599"/>
                    <a:pt x="1341" y="600"/>
                  </a:cubicBezTo>
                  <a:cubicBezTo>
                    <a:pt x="1340" y="601"/>
                    <a:pt x="1337" y="603"/>
                    <a:pt x="1334" y="607"/>
                  </a:cubicBezTo>
                  <a:cubicBezTo>
                    <a:pt x="1320" y="621"/>
                    <a:pt x="1320" y="621"/>
                    <a:pt x="1320" y="621"/>
                  </a:cubicBezTo>
                  <a:cubicBezTo>
                    <a:pt x="1360" y="662"/>
                    <a:pt x="1360" y="662"/>
                    <a:pt x="1360" y="662"/>
                  </a:cubicBezTo>
                  <a:cubicBezTo>
                    <a:pt x="1347" y="675"/>
                    <a:pt x="1347" y="675"/>
                    <a:pt x="1347" y="675"/>
                  </a:cubicBezTo>
                  <a:close/>
                  <a:moveTo>
                    <a:pt x="1310" y="610"/>
                  </a:moveTo>
                  <a:cubicBezTo>
                    <a:pt x="1336" y="584"/>
                    <a:pt x="1336" y="584"/>
                    <a:pt x="1336" y="584"/>
                  </a:cubicBezTo>
                  <a:cubicBezTo>
                    <a:pt x="1342" y="578"/>
                    <a:pt x="1345" y="573"/>
                    <a:pt x="1347" y="569"/>
                  </a:cubicBezTo>
                  <a:cubicBezTo>
                    <a:pt x="1349" y="565"/>
                    <a:pt x="1350" y="561"/>
                    <a:pt x="1349" y="556"/>
                  </a:cubicBezTo>
                  <a:cubicBezTo>
                    <a:pt x="1348" y="552"/>
                    <a:pt x="1347" y="549"/>
                    <a:pt x="1344" y="545"/>
                  </a:cubicBezTo>
                  <a:cubicBezTo>
                    <a:pt x="1339" y="541"/>
                    <a:pt x="1334" y="539"/>
                    <a:pt x="1329" y="539"/>
                  </a:cubicBezTo>
                  <a:cubicBezTo>
                    <a:pt x="1323" y="539"/>
                    <a:pt x="1316" y="543"/>
                    <a:pt x="1309" y="550"/>
                  </a:cubicBezTo>
                  <a:cubicBezTo>
                    <a:pt x="1280" y="578"/>
                    <a:pt x="1280" y="578"/>
                    <a:pt x="1280" y="578"/>
                  </a:cubicBezTo>
                  <a:cubicBezTo>
                    <a:pt x="1310" y="610"/>
                    <a:pt x="1310" y="610"/>
                    <a:pt x="1310" y="610"/>
                  </a:cubicBezTo>
                  <a:close/>
                  <a:moveTo>
                    <a:pt x="1437" y="518"/>
                  </a:moveTo>
                  <a:cubicBezTo>
                    <a:pt x="1445" y="504"/>
                    <a:pt x="1445" y="504"/>
                    <a:pt x="1445" y="504"/>
                  </a:cubicBezTo>
                  <a:cubicBezTo>
                    <a:pt x="1450" y="507"/>
                    <a:pt x="1456" y="509"/>
                    <a:pt x="1461" y="509"/>
                  </a:cubicBezTo>
                  <a:cubicBezTo>
                    <a:pt x="1466" y="509"/>
                    <a:pt x="1471" y="507"/>
                    <a:pt x="1476" y="503"/>
                  </a:cubicBezTo>
                  <a:cubicBezTo>
                    <a:pt x="1482" y="500"/>
                    <a:pt x="1486" y="495"/>
                    <a:pt x="1490" y="489"/>
                  </a:cubicBezTo>
                  <a:cubicBezTo>
                    <a:pt x="1494" y="483"/>
                    <a:pt x="1496" y="478"/>
                    <a:pt x="1498" y="473"/>
                  </a:cubicBezTo>
                  <a:cubicBezTo>
                    <a:pt x="1499" y="467"/>
                    <a:pt x="1499" y="463"/>
                    <a:pt x="1497" y="459"/>
                  </a:cubicBezTo>
                  <a:cubicBezTo>
                    <a:pt x="1496" y="455"/>
                    <a:pt x="1493" y="452"/>
                    <a:pt x="1490" y="449"/>
                  </a:cubicBezTo>
                  <a:cubicBezTo>
                    <a:pt x="1487" y="447"/>
                    <a:pt x="1483" y="446"/>
                    <a:pt x="1479" y="446"/>
                  </a:cubicBezTo>
                  <a:cubicBezTo>
                    <a:pt x="1476" y="447"/>
                    <a:pt x="1471" y="448"/>
                    <a:pt x="1467" y="452"/>
                  </a:cubicBezTo>
                  <a:cubicBezTo>
                    <a:pt x="1464" y="454"/>
                    <a:pt x="1458" y="459"/>
                    <a:pt x="1449" y="468"/>
                  </a:cubicBezTo>
                  <a:cubicBezTo>
                    <a:pt x="1440" y="476"/>
                    <a:pt x="1433" y="481"/>
                    <a:pt x="1428" y="484"/>
                  </a:cubicBezTo>
                  <a:cubicBezTo>
                    <a:pt x="1422" y="487"/>
                    <a:pt x="1416" y="489"/>
                    <a:pt x="1410" y="489"/>
                  </a:cubicBezTo>
                  <a:cubicBezTo>
                    <a:pt x="1405" y="489"/>
                    <a:pt x="1400" y="487"/>
                    <a:pt x="1395" y="483"/>
                  </a:cubicBezTo>
                  <a:cubicBezTo>
                    <a:pt x="1389" y="480"/>
                    <a:pt x="1385" y="475"/>
                    <a:pt x="1383" y="468"/>
                  </a:cubicBezTo>
                  <a:cubicBezTo>
                    <a:pt x="1380" y="462"/>
                    <a:pt x="1379" y="455"/>
                    <a:pt x="1381" y="447"/>
                  </a:cubicBezTo>
                  <a:cubicBezTo>
                    <a:pt x="1383" y="440"/>
                    <a:pt x="1386" y="432"/>
                    <a:pt x="1391" y="425"/>
                  </a:cubicBezTo>
                  <a:cubicBezTo>
                    <a:pt x="1396" y="417"/>
                    <a:pt x="1402" y="411"/>
                    <a:pt x="1409" y="406"/>
                  </a:cubicBezTo>
                  <a:cubicBezTo>
                    <a:pt x="1415" y="402"/>
                    <a:pt x="1422" y="400"/>
                    <a:pt x="1429" y="400"/>
                  </a:cubicBezTo>
                  <a:cubicBezTo>
                    <a:pt x="1436" y="400"/>
                    <a:pt x="1443" y="402"/>
                    <a:pt x="1449" y="406"/>
                  </a:cubicBezTo>
                  <a:cubicBezTo>
                    <a:pt x="1441" y="420"/>
                    <a:pt x="1441" y="420"/>
                    <a:pt x="1441" y="420"/>
                  </a:cubicBezTo>
                  <a:cubicBezTo>
                    <a:pt x="1434" y="417"/>
                    <a:pt x="1427" y="416"/>
                    <a:pt x="1421" y="417"/>
                  </a:cubicBezTo>
                  <a:cubicBezTo>
                    <a:pt x="1415" y="419"/>
                    <a:pt x="1409" y="424"/>
                    <a:pt x="1403" y="433"/>
                  </a:cubicBezTo>
                  <a:cubicBezTo>
                    <a:pt x="1398" y="442"/>
                    <a:pt x="1395" y="449"/>
                    <a:pt x="1395" y="455"/>
                  </a:cubicBezTo>
                  <a:cubicBezTo>
                    <a:pt x="1396" y="461"/>
                    <a:pt x="1398" y="466"/>
                    <a:pt x="1403" y="469"/>
                  </a:cubicBezTo>
                  <a:cubicBezTo>
                    <a:pt x="1407" y="472"/>
                    <a:pt x="1411" y="472"/>
                    <a:pt x="1415" y="471"/>
                  </a:cubicBezTo>
                  <a:cubicBezTo>
                    <a:pt x="1419" y="470"/>
                    <a:pt x="1427" y="465"/>
                    <a:pt x="1437" y="455"/>
                  </a:cubicBezTo>
                  <a:cubicBezTo>
                    <a:pt x="1447" y="445"/>
                    <a:pt x="1455" y="438"/>
                    <a:pt x="1460" y="435"/>
                  </a:cubicBezTo>
                  <a:cubicBezTo>
                    <a:pt x="1467" y="431"/>
                    <a:pt x="1474" y="429"/>
                    <a:pt x="1480" y="429"/>
                  </a:cubicBezTo>
                  <a:cubicBezTo>
                    <a:pt x="1486" y="429"/>
                    <a:pt x="1492" y="431"/>
                    <a:pt x="1498" y="435"/>
                  </a:cubicBezTo>
                  <a:cubicBezTo>
                    <a:pt x="1504" y="439"/>
                    <a:pt x="1508" y="444"/>
                    <a:pt x="1511" y="451"/>
                  </a:cubicBezTo>
                  <a:cubicBezTo>
                    <a:pt x="1514" y="457"/>
                    <a:pt x="1514" y="465"/>
                    <a:pt x="1513" y="473"/>
                  </a:cubicBezTo>
                  <a:cubicBezTo>
                    <a:pt x="1512" y="481"/>
                    <a:pt x="1509" y="489"/>
                    <a:pt x="1503" y="497"/>
                  </a:cubicBezTo>
                  <a:cubicBezTo>
                    <a:pt x="1497" y="507"/>
                    <a:pt x="1490" y="514"/>
                    <a:pt x="1483" y="519"/>
                  </a:cubicBezTo>
                  <a:cubicBezTo>
                    <a:pt x="1476" y="523"/>
                    <a:pt x="1468" y="526"/>
                    <a:pt x="1460" y="526"/>
                  </a:cubicBezTo>
                  <a:cubicBezTo>
                    <a:pt x="1452" y="526"/>
                    <a:pt x="1444" y="523"/>
                    <a:pt x="1437" y="518"/>
                  </a:cubicBezTo>
                  <a:close/>
                  <a:moveTo>
                    <a:pt x="1565" y="383"/>
                  </a:moveTo>
                  <a:cubicBezTo>
                    <a:pt x="1446" y="333"/>
                    <a:pt x="1446" y="333"/>
                    <a:pt x="1446" y="333"/>
                  </a:cubicBezTo>
                  <a:cubicBezTo>
                    <a:pt x="1452" y="317"/>
                    <a:pt x="1452" y="317"/>
                    <a:pt x="1452" y="317"/>
                  </a:cubicBezTo>
                  <a:cubicBezTo>
                    <a:pt x="1571" y="367"/>
                    <a:pt x="1571" y="367"/>
                    <a:pt x="1571" y="367"/>
                  </a:cubicBezTo>
                  <a:cubicBezTo>
                    <a:pt x="1565" y="383"/>
                    <a:pt x="1565" y="383"/>
                    <a:pt x="1565" y="383"/>
                  </a:cubicBezTo>
                  <a:close/>
                  <a:moveTo>
                    <a:pt x="1611" y="252"/>
                  </a:moveTo>
                  <a:cubicBezTo>
                    <a:pt x="1503" y="218"/>
                    <a:pt x="1503" y="218"/>
                    <a:pt x="1503" y="218"/>
                  </a:cubicBezTo>
                  <a:cubicBezTo>
                    <a:pt x="1490" y="260"/>
                    <a:pt x="1490" y="260"/>
                    <a:pt x="1490" y="260"/>
                  </a:cubicBezTo>
                  <a:cubicBezTo>
                    <a:pt x="1476" y="255"/>
                    <a:pt x="1476" y="255"/>
                    <a:pt x="1476" y="255"/>
                  </a:cubicBezTo>
                  <a:cubicBezTo>
                    <a:pt x="1505" y="156"/>
                    <a:pt x="1505" y="156"/>
                    <a:pt x="1505" y="156"/>
                  </a:cubicBezTo>
                  <a:cubicBezTo>
                    <a:pt x="1520" y="160"/>
                    <a:pt x="1520" y="160"/>
                    <a:pt x="1520" y="160"/>
                  </a:cubicBezTo>
                  <a:cubicBezTo>
                    <a:pt x="1508" y="202"/>
                    <a:pt x="1508" y="202"/>
                    <a:pt x="1508" y="202"/>
                  </a:cubicBezTo>
                  <a:cubicBezTo>
                    <a:pt x="1616" y="236"/>
                    <a:pt x="1616" y="236"/>
                    <a:pt x="1616" y="236"/>
                  </a:cubicBezTo>
                  <a:cubicBezTo>
                    <a:pt x="1611" y="252"/>
                    <a:pt x="1611" y="252"/>
                    <a:pt x="1611" y="252"/>
                  </a:cubicBezTo>
                  <a:close/>
                  <a:moveTo>
                    <a:pt x="1642" y="84"/>
                  </a:moveTo>
                  <a:cubicBezTo>
                    <a:pt x="1588" y="78"/>
                    <a:pt x="1588" y="78"/>
                    <a:pt x="1588" y="78"/>
                  </a:cubicBezTo>
                  <a:cubicBezTo>
                    <a:pt x="1509" y="120"/>
                    <a:pt x="1509" y="120"/>
                    <a:pt x="1509" y="120"/>
                  </a:cubicBezTo>
                  <a:cubicBezTo>
                    <a:pt x="1511" y="99"/>
                    <a:pt x="1511" y="99"/>
                    <a:pt x="1511" y="99"/>
                  </a:cubicBezTo>
                  <a:cubicBezTo>
                    <a:pt x="1552" y="77"/>
                    <a:pt x="1552" y="77"/>
                    <a:pt x="1552" y="77"/>
                  </a:cubicBezTo>
                  <a:cubicBezTo>
                    <a:pt x="1560" y="74"/>
                    <a:pt x="1567" y="70"/>
                    <a:pt x="1575" y="67"/>
                  </a:cubicBezTo>
                  <a:cubicBezTo>
                    <a:pt x="1569" y="62"/>
                    <a:pt x="1562" y="56"/>
                    <a:pt x="1554" y="50"/>
                  </a:cubicBezTo>
                  <a:cubicBezTo>
                    <a:pt x="1519" y="21"/>
                    <a:pt x="1519" y="21"/>
                    <a:pt x="1519" y="21"/>
                  </a:cubicBezTo>
                  <a:cubicBezTo>
                    <a:pt x="1521" y="0"/>
                    <a:pt x="1521" y="0"/>
                    <a:pt x="1521" y="0"/>
                  </a:cubicBezTo>
                  <a:cubicBezTo>
                    <a:pt x="1589" y="60"/>
                    <a:pt x="1589" y="60"/>
                    <a:pt x="1589" y="60"/>
                  </a:cubicBezTo>
                  <a:cubicBezTo>
                    <a:pt x="1644" y="66"/>
                    <a:pt x="1644" y="66"/>
                    <a:pt x="1644" y="66"/>
                  </a:cubicBezTo>
                  <a:cubicBezTo>
                    <a:pt x="1642" y="84"/>
                    <a:pt x="1642" y="84"/>
                    <a:pt x="1642" y="8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8" name="Freeform 20">
              <a:extLst>
                <a:ext uri="{FF2B5EF4-FFF2-40B4-BE49-F238E27FC236}">
                  <a16:creationId xmlns:a16="http://schemas.microsoft.com/office/drawing/2014/main" id="{57E184E0-4434-4E7A-A7FF-518234A93D37}"/>
                </a:ext>
              </a:extLst>
            </p:cNvPr>
            <p:cNvSpPr>
              <a:spLocks/>
            </p:cNvSpPr>
            <p:nvPr/>
          </p:nvSpPr>
          <p:spPr bwMode="auto">
            <a:xfrm>
              <a:off x="7973536" y="3170238"/>
              <a:ext cx="58738" cy="96837"/>
            </a:xfrm>
            <a:custGeom>
              <a:avLst/>
              <a:gdLst>
                <a:gd name="T0" fmla="*/ 58 w 58"/>
                <a:gd name="T1" fmla="*/ 91 h 95"/>
                <a:gd name="T2" fmla="*/ 47 w 58"/>
                <a:gd name="T3" fmla="*/ 95 h 95"/>
                <a:gd name="T4" fmla="*/ 21 w 58"/>
                <a:gd name="T5" fmla="*/ 24 h 95"/>
                <a:gd name="T6" fmla="*/ 13 w 58"/>
                <a:gd name="T7" fmla="*/ 35 h 95"/>
                <a:gd name="T8" fmla="*/ 4 w 58"/>
                <a:gd name="T9" fmla="*/ 45 h 95"/>
                <a:gd name="T10" fmla="*/ 0 w 58"/>
                <a:gd name="T11" fmla="*/ 35 h 95"/>
                <a:gd name="T12" fmla="*/ 12 w 58"/>
                <a:gd name="T13" fmla="*/ 18 h 95"/>
                <a:gd name="T14" fmla="*/ 18 w 58"/>
                <a:gd name="T15" fmla="*/ 2 h 95"/>
                <a:gd name="T16" fmla="*/ 25 w 58"/>
                <a:gd name="T17" fmla="*/ 0 h 95"/>
                <a:gd name="T18" fmla="*/ 58 w 58"/>
                <a:gd name="T19"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95">
                  <a:moveTo>
                    <a:pt x="58" y="91"/>
                  </a:moveTo>
                  <a:cubicBezTo>
                    <a:pt x="47" y="95"/>
                    <a:pt x="47" y="95"/>
                    <a:pt x="47" y="95"/>
                  </a:cubicBezTo>
                  <a:cubicBezTo>
                    <a:pt x="21" y="24"/>
                    <a:pt x="21" y="24"/>
                    <a:pt x="21" y="24"/>
                  </a:cubicBezTo>
                  <a:cubicBezTo>
                    <a:pt x="19" y="27"/>
                    <a:pt x="17" y="31"/>
                    <a:pt x="13" y="35"/>
                  </a:cubicBezTo>
                  <a:cubicBezTo>
                    <a:pt x="10" y="39"/>
                    <a:pt x="7" y="43"/>
                    <a:pt x="4" y="45"/>
                  </a:cubicBezTo>
                  <a:cubicBezTo>
                    <a:pt x="0" y="35"/>
                    <a:pt x="0" y="35"/>
                    <a:pt x="0" y="35"/>
                  </a:cubicBezTo>
                  <a:cubicBezTo>
                    <a:pt x="5" y="29"/>
                    <a:pt x="9" y="24"/>
                    <a:pt x="12" y="18"/>
                  </a:cubicBezTo>
                  <a:cubicBezTo>
                    <a:pt x="15" y="12"/>
                    <a:pt x="17" y="7"/>
                    <a:pt x="18" y="2"/>
                  </a:cubicBezTo>
                  <a:cubicBezTo>
                    <a:pt x="25" y="0"/>
                    <a:pt x="25" y="0"/>
                    <a:pt x="25" y="0"/>
                  </a:cubicBezTo>
                  <a:cubicBezTo>
                    <a:pt x="58" y="91"/>
                    <a:pt x="58" y="91"/>
                    <a:pt x="58" y="9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9" name="Freeform 21">
              <a:extLst>
                <a:ext uri="{FF2B5EF4-FFF2-40B4-BE49-F238E27FC236}">
                  <a16:creationId xmlns:a16="http://schemas.microsoft.com/office/drawing/2014/main" id="{A2853793-E389-4BF6-9206-514A57F7F9A6}"/>
                </a:ext>
              </a:extLst>
            </p:cNvPr>
            <p:cNvSpPr>
              <a:spLocks noEditPoints="1"/>
            </p:cNvSpPr>
            <p:nvPr/>
          </p:nvSpPr>
          <p:spPr bwMode="auto">
            <a:xfrm>
              <a:off x="8079899" y="3151188"/>
              <a:ext cx="69850" cy="100012"/>
            </a:xfrm>
            <a:custGeom>
              <a:avLst/>
              <a:gdLst>
                <a:gd name="T0" fmla="*/ 11 w 69"/>
                <a:gd name="T1" fmla="*/ 79 h 99"/>
                <a:gd name="T2" fmla="*/ 22 w 69"/>
                <a:gd name="T3" fmla="*/ 76 h 99"/>
                <a:gd name="T4" fmla="*/ 29 w 69"/>
                <a:gd name="T5" fmla="*/ 87 h 99"/>
                <a:gd name="T6" fmla="*/ 40 w 69"/>
                <a:gd name="T7" fmla="*/ 88 h 99"/>
                <a:gd name="T8" fmla="*/ 49 w 69"/>
                <a:gd name="T9" fmla="*/ 84 h 99"/>
                <a:gd name="T10" fmla="*/ 54 w 69"/>
                <a:gd name="T11" fmla="*/ 77 h 99"/>
                <a:gd name="T12" fmla="*/ 57 w 69"/>
                <a:gd name="T13" fmla="*/ 65 h 99"/>
                <a:gd name="T14" fmla="*/ 56 w 69"/>
                <a:gd name="T15" fmla="*/ 50 h 99"/>
                <a:gd name="T16" fmla="*/ 56 w 69"/>
                <a:gd name="T17" fmla="*/ 48 h 99"/>
                <a:gd name="T18" fmla="*/ 48 w 69"/>
                <a:gd name="T19" fmla="*/ 59 h 99"/>
                <a:gd name="T20" fmla="*/ 35 w 69"/>
                <a:gd name="T21" fmla="*/ 64 h 99"/>
                <a:gd name="T22" fmla="*/ 14 w 69"/>
                <a:gd name="T23" fmla="*/ 59 h 99"/>
                <a:gd name="T24" fmla="*/ 2 w 69"/>
                <a:gd name="T25" fmla="*/ 38 h 99"/>
                <a:gd name="T26" fmla="*/ 6 w 69"/>
                <a:gd name="T27" fmla="*/ 14 h 99"/>
                <a:gd name="T28" fmla="*/ 26 w 69"/>
                <a:gd name="T29" fmla="*/ 1 h 99"/>
                <a:gd name="T30" fmla="*/ 44 w 69"/>
                <a:gd name="T31" fmla="*/ 3 h 99"/>
                <a:gd name="T32" fmla="*/ 58 w 69"/>
                <a:gd name="T33" fmla="*/ 15 h 99"/>
                <a:gd name="T34" fmla="*/ 66 w 69"/>
                <a:gd name="T35" fmla="*/ 41 h 99"/>
                <a:gd name="T36" fmla="*/ 68 w 69"/>
                <a:gd name="T37" fmla="*/ 71 h 99"/>
                <a:gd name="T38" fmla="*/ 59 w 69"/>
                <a:gd name="T39" fmla="*/ 89 h 99"/>
                <a:gd name="T40" fmla="*/ 41 w 69"/>
                <a:gd name="T41" fmla="*/ 98 h 99"/>
                <a:gd name="T42" fmla="*/ 22 w 69"/>
                <a:gd name="T43" fmla="*/ 95 h 99"/>
                <a:gd name="T44" fmla="*/ 11 w 69"/>
                <a:gd name="T45" fmla="*/ 79 h 99"/>
                <a:gd name="T46" fmla="*/ 51 w 69"/>
                <a:gd name="T47" fmla="*/ 29 h 99"/>
                <a:gd name="T48" fmla="*/ 43 w 69"/>
                <a:gd name="T49" fmla="*/ 14 h 99"/>
                <a:gd name="T50" fmla="*/ 29 w 69"/>
                <a:gd name="T51" fmla="*/ 10 h 99"/>
                <a:gd name="T52" fmla="*/ 16 w 69"/>
                <a:gd name="T53" fmla="*/ 19 h 99"/>
                <a:gd name="T54" fmla="*/ 14 w 69"/>
                <a:gd name="T55" fmla="*/ 37 h 99"/>
                <a:gd name="T56" fmla="*/ 22 w 69"/>
                <a:gd name="T57" fmla="*/ 50 h 99"/>
                <a:gd name="T58" fmla="*/ 36 w 69"/>
                <a:gd name="T59" fmla="*/ 54 h 99"/>
                <a:gd name="T60" fmla="*/ 48 w 69"/>
                <a:gd name="T61" fmla="*/ 46 h 99"/>
                <a:gd name="T62" fmla="*/ 51 w 69"/>
                <a:gd name="T63"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99">
                  <a:moveTo>
                    <a:pt x="11" y="79"/>
                  </a:moveTo>
                  <a:cubicBezTo>
                    <a:pt x="22" y="76"/>
                    <a:pt x="22" y="76"/>
                    <a:pt x="22" y="76"/>
                  </a:cubicBezTo>
                  <a:cubicBezTo>
                    <a:pt x="23" y="81"/>
                    <a:pt x="26" y="85"/>
                    <a:pt x="29" y="87"/>
                  </a:cubicBezTo>
                  <a:cubicBezTo>
                    <a:pt x="32" y="89"/>
                    <a:pt x="36" y="89"/>
                    <a:pt x="40" y="88"/>
                  </a:cubicBezTo>
                  <a:cubicBezTo>
                    <a:pt x="44" y="88"/>
                    <a:pt x="47" y="86"/>
                    <a:pt x="49" y="84"/>
                  </a:cubicBezTo>
                  <a:cubicBezTo>
                    <a:pt x="51" y="82"/>
                    <a:pt x="53" y="80"/>
                    <a:pt x="54" y="77"/>
                  </a:cubicBezTo>
                  <a:cubicBezTo>
                    <a:pt x="56" y="74"/>
                    <a:pt x="56" y="70"/>
                    <a:pt x="57" y="65"/>
                  </a:cubicBezTo>
                  <a:cubicBezTo>
                    <a:pt x="57" y="60"/>
                    <a:pt x="57" y="55"/>
                    <a:pt x="56" y="50"/>
                  </a:cubicBezTo>
                  <a:cubicBezTo>
                    <a:pt x="56" y="50"/>
                    <a:pt x="56" y="49"/>
                    <a:pt x="56" y="48"/>
                  </a:cubicBezTo>
                  <a:cubicBezTo>
                    <a:pt x="54" y="52"/>
                    <a:pt x="51" y="56"/>
                    <a:pt x="48" y="59"/>
                  </a:cubicBezTo>
                  <a:cubicBezTo>
                    <a:pt x="44" y="62"/>
                    <a:pt x="40" y="64"/>
                    <a:pt x="35" y="64"/>
                  </a:cubicBezTo>
                  <a:cubicBezTo>
                    <a:pt x="27" y="66"/>
                    <a:pt x="20" y="64"/>
                    <a:pt x="14" y="59"/>
                  </a:cubicBezTo>
                  <a:cubicBezTo>
                    <a:pt x="7" y="55"/>
                    <a:pt x="3" y="48"/>
                    <a:pt x="2" y="38"/>
                  </a:cubicBezTo>
                  <a:cubicBezTo>
                    <a:pt x="0" y="29"/>
                    <a:pt x="1" y="20"/>
                    <a:pt x="6" y="14"/>
                  </a:cubicBezTo>
                  <a:cubicBezTo>
                    <a:pt x="11" y="7"/>
                    <a:pt x="17" y="3"/>
                    <a:pt x="26" y="1"/>
                  </a:cubicBezTo>
                  <a:cubicBezTo>
                    <a:pt x="32" y="0"/>
                    <a:pt x="38" y="1"/>
                    <a:pt x="44" y="3"/>
                  </a:cubicBezTo>
                  <a:cubicBezTo>
                    <a:pt x="49" y="5"/>
                    <a:pt x="54" y="9"/>
                    <a:pt x="58" y="15"/>
                  </a:cubicBezTo>
                  <a:cubicBezTo>
                    <a:pt x="61" y="21"/>
                    <a:pt x="64" y="29"/>
                    <a:pt x="66" y="41"/>
                  </a:cubicBezTo>
                  <a:cubicBezTo>
                    <a:pt x="69" y="53"/>
                    <a:pt x="69" y="63"/>
                    <a:pt x="68" y="71"/>
                  </a:cubicBezTo>
                  <a:cubicBezTo>
                    <a:pt x="66" y="78"/>
                    <a:pt x="63" y="85"/>
                    <a:pt x="59" y="89"/>
                  </a:cubicBezTo>
                  <a:cubicBezTo>
                    <a:pt x="54" y="94"/>
                    <a:pt x="48" y="97"/>
                    <a:pt x="41" y="98"/>
                  </a:cubicBezTo>
                  <a:cubicBezTo>
                    <a:pt x="34" y="99"/>
                    <a:pt x="28" y="98"/>
                    <a:pt x="22" y="95"/>
                  </a:cubicBezTo>
                  <a:cubicBezTo>
                    <a:pt x="17" y="92"/>
                    <a:pt x="13" y="87"/>
                    <a:pt x="11" y="79"/>
                  </a:cubicBezTo>
                  <a:close/>
                  <a:moveTo>
                    <a:pt x="51" y="29"/>
                  </a:moveTo>
                  <a:cubicBezTo>
                    <a:pt x="50" y="22"/>
                    <a:pt x="47" y="17"/>
                    <a:pt x="43" y="14"/>
                  </a:cubicBezTo>
                  <a:cubicBezTo>
                    <a:pt x="38" y="11"/>
                    <a:pt x="34" y="10"/>
                    <a:pt x="29" y="10"/>
                  </a:cubicBezTo>
                  <a:cubicBezTo>
                    <a:pt x="24" y="11"/>
                    <a:pt x="20" y="14"/>
                    <a:pt x="16" y="19"/>
                  </a:cubicBezTo>
                  <a:cubicBezTo>
                    <a:pt x="13" y="24"/>
                    <a:pt x="12" y="30"/>
                    <a:pt x="14" y="37"/>
                  </a:cubicBezTo>
                  <a:cubicBezTo>
                    <a:pt x="15" y="43"/>
                    <a:pt x="17" y="47"/>
                    <a:pt x="22" y="50"/>
                  </a:cubicBezTo>
                  <a:cubicBezTo>
                    <a:pt x="26" y="53"/>
                    <a:pt x="31" y="55"/>
                    <a:pt x="36" y="54"/>
                  </a:cubicBezTo>
                  <a:cubicBezTo>
                    <a:pt x="42" y="53"/>
                    <a:pt x="46" y="50"/>
                    <a:pt x="48" y="46"/>
                  </a:cubicBezTo>
                  <a:cubicBezTo>
                    <a:pt x="51" y="41"/>
                    <a:pt x="52" y="36"/>
                    <a:pt x="51" y="29"/>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0" name="Freeform 22">
              <a:extLst>
                <a:ext uri="{FF2B5EF4-FFF2-40B4-BE49-F238E27FC236}">
                  <a16:creationId xmlns:a16="http://schemas.microsoft.com/office/drawing/2014/main" id="{0338DA36-15F9-4764-A482-13585C5D6CE2}"/>
                </a:ext>
              </a:extLst>
            </p:cNvPr>
            <p:cNvSpPr>
              <a:spLocks noEditPoints="1"/>
            </p:cNvSpPr>
            <p:nvPr/>
          </p:nvSpPr>
          <p:spPr bwMode="auto">
            <a:xfrm>
              <a:off x="8214836" y="3151188"/>
              <a:ext cx="68263" cy="101600"/>
            </a:xfrm>
            <a:custGeom>
              <a:avLst/>
              <a:gdLst>
                <a:gd name="T0" fmla="*/ 3 w 67"/>
                <a:gd name="T1" fmla="*/ 45 h 100"/>
                <a:gd name="T2" fmla="*/ 11 w 67"/>
                <a:gd name="T3" fmla="*/ 18 h 100"/>
                <a:gd name="T4" fmla="*/ 24 w 67"/>
                <a:gd name="T5" fmla="*/ 4 h 100"/>
                <a:gd name="T6" fmla="*/ 43 w 67"/>
                <a:gd name="T7" fmla="*/ 2 h 100"/>
                <a:gd name="T8" fmla="*/ 55 w 67"/>
                <a:gd name="T9" fmla="*/ 7 h 100"/>
                <a:gd name="T10" fmla="*/ 63 w 67"/>
                <a:gd name="T11" fmla="*/ 18 h 100"/>
                <a:gd name="T12" fmla="*/ 67 w 67"/>
                <a:gd name="T13" fmla="*/ 33 h 100"/>
                <a:gd name="T14" fmla="*/ 65 w 67"/>
                <a:gd name="T15" fmla="*/ 56 h 100"/>
                <a:gd name="T16" fmla="*/ 57 w 67"/>
                <a:gd name="T17" fmla="*/ 82 h 100"/>
                <a:gd name="T18" fmla="*/ 44 w 67"/>
                <a:gd name="T19" fmla="*/ 96 h 100"/>
                <a:gd name="T20" fmla="*/ 25 w 67"/>
                <a:gd name="T21" fmla="*/ 98 h 100"/>
                <a:gd name="T22" fmla="*/ 6 w 67"/>
                <a:gd name="T23" fmla="*/ 85 h 100"/>
                <a:gd name="T24" fmla="*/ 3 w 67"/>
                <a:gd name="T25" fmla="*/ 45 h 100"/>
                <a:gd name="T26" fmla="*/ 15 w 67"/>
                <a:gd name="T27" fmla="*/ 47 h 100"/>
                <a:gd name="T28" fmla="*/ 15 w 67"/>
                <a:gd name="T29" fmla="*/ 79 h 100"/>
                <a:gd name="T30" fmla="*/ 27 w 67"/>
                <a:gd name="T31" fmla="*/ 89 h 100"/>
                <a:gd name="T32" fmla="*/ 42 w 67"/>
                <a:gd name="T33" fmla="*/ 83 h 100"/>
                <a:gd name="T34" fmla="*/ 53 w 67"/>
                <a:gd name="T35" fmla="*/ 53 h 100"/>
                <a:gd name="T36" fmla="*/ 53 w 67"/>
                <a:gd name="T37" fmla="*/ 21 h 100"/>
                <a:gd name="T38" fmla="*/ 41 w 67"/>
                <a:gd name="T39" fmla="*/ 11 h 100"/>
                <a:gd name="T40" fmla="*/ 27 w 67"/>
                <a:gd name="T41" fmla="*/ 16 h 100"/>
                <a:gd name="T42" fmla="*/ 15 w 67"/>
                <a:gd name="T43"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0">
                  <a:moveTo>
                    <a:pt x="3" y="45"/>
                  </a:moveTo>
                  <a:cubicBezTo>
                    <a:pt x="5" y="33"/>
                    <a:pt x="8" y="25"/>
                    <a:pt x="11" y="18"/>
                  </a:cubicBezTo>
                  <a:cubicBezTo>
                    <a:pt x="15" y="12"/>
                    <a:pt x="19" y="7"/>
                    <a:pt x="24" y="4"/>
                  </a:cubicBezTo>
                  <a:cubicBezTo>
                    <a:pt x="30" y="1"/>
                    <a:pt x="36" y="0"/>
                    <a:pt x="43" y="2"/>
                  </a:cubicBezTo>
                  <a:cubicBezTo>
                    <a:pt x="48" y="3"/>
                    <a:pt x="52" y="4"/>
                    <a:pt x="55" y="7"/>
                  </a:cubicBezTo>
                  <a:cubicBezTo>
                    <a:pt x="59" y="10"/>
                    <a:pt x="62" y="13"/>
                    <a:pt x="63" y="18"/>
                  </a:cubicBezTo>
                  <a:cubicBezTo>
                    <a:pt x="65" y="22"/>
                    <a:pt x="66" y="27"/>
                    <a:pt x="67" y="33"/>
                  </a:cubicBezTo>
                  <a:cubicBezTo>
                    <a:pt x="67" y="39"/>
                    <a:pt x="67" y="46"/>
                    <a:pt x="65" y="56"/>
                  </a:cubicBezTo>
                  <a:cubicBezTo>
                    <a:pt x="63" y="67"/>
                    <a:pt x="60" y="75"/>
                    <a:pt x="57" y="82"/>
                  </a:cubicBezTo>
                  <a:cubicBezTo>
                    <a:pt x="53" y="88"/>
                    <a:pt x="49" y="93"/>
                    <a:pt x="44" y="96"/>
                  </a:cubicBezTo>
                  <a:cubicBezTo>
                    <a:pt x="39" y="99"/>
                    <a:pt x="32" y="100"/>
                    <a:pt x="25" y="98"/>
                  </a:cubicBezTo>
                  <a:cubicBezTo>
                    <a:pt x="16" y="97"/>
                    <a:pt x="10" y="92"/>
                    <a:pt x="6" y="85"/>
                  </a:cubicBezTo>
                  <a:cubicBezTo>
                    <a:pt x="1" y="76"/>
                    <a:pt x="0" y="62"/>
                    <a:pt x="3" y="45"/>
                  </a:cubicBezTo>
                  <a:close/>
                  <a:moveTo>
                    <a:pt x="15" y="47"/>
                  </a:moveTo>
                  <a:cubicBezTo>
                    <a:pt x="12" y="62"/>
                    <a:pt x="12" y="73"/>
                    <a:pt x="15" y="79"/>
                  </a:cubicBezTo>
                  <a:cubicBezTo>
                    <a:pt x="18" y="85"/>
                    <a:pt x="22" y="88"/>
                    <a:pt x="27" y="89"/>
                  </a:cubicBezTo>
                  <a:cubicBezTo>
                    <a:pt x="33" y="90"/>
                    <a:pt x="37" y="88"/>
                    <a:pt x="42" y="83"/>
                  </a:cubicBezTo>
                  <a:cubicBezTo>
                    <a:pt x="47" y="79"/>
                    <a:pt x="50" y="69"/>
                    <a:pt x="53" y="53"/>
                  </a:cubicBezTo>
                  <a:cubicBezTo>
                    <a:pt x="56" y="38"/>
                    <a:pt x="56" y="27"/>
                    <a:pt x="53" y="21"/>
                  </a:cubicBezTo>
                  <a:cubicBezTo>
                    <a:pt x="50" y="16"/>
                    <a:pt x="46" y="12"/>
                    <a:pt x="41" y="11"/>
                  </a:cubicBezTo>
                  <a:cubicBezTo>
                    <a:pt x="35" y="10"/>
                    <a:pt x="31" y="12"/>
                    <a:pt x="27" y="16"/>
                  </a:cubicBezTo>
                  <a:cubicBezTo>
                    <a:pt x="22" y="21"/>
                    <a:pt x="18" y="31"/>
                    <a:pt x="15" y="4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1" name="Freeform 23">
              <a:extLst>
                <a:ext uri="{FF2B5EF4-FFF2-40B4-BE49-F238E27FC236}">
                  <a16:creationId xmlns:a16="http://schemas.microsoft.com/office/drawing/2014/main" id="{29156682-16A5-4058-B84C-B6F6F8F72DC5}"/>
                </a:ext>
              </a:extLst>
            </p:cNvPr>
            <p:cNvSpPr>
              <a:spLocks/>
            </p:cNvSpPr>
            <p:nvPr/>
          </p:nvSpPr>
          <p:spPr bwMode="auto">
            <a:xfrm>
              <a:off x="8332311" y="3167063"/>
              <a:ext cx="79375" cy="100012"/>
            </a:xfrm>
            <a:custGeom>
              <a:avLst/>
              <a:gdLst>
                <a:gd name="T0" fmla="*/ 16 w 78"/>
                <a:gd name="T1" fmla="*/ 10 h 98"/>
                <a:gd name="T2" fmla="*/ 20 w 78"/>
                <a:gd name="T3" fmla="*/ 0 h 98"/>
                <a:gd name="T4" fmla="*/ 78 w 78"/>
                <a:gd name="T5" fmla="*/ 21 h 98"/>
                <a:gd name="T6" fmla="*/ 75 w 78"/>
                <a:gd name="T7" fmla="*/ 30 h 98"/>
                <a:gd name="T8" fmla="*/ 49 w 78"/>
                <a:gd name="T9" fmla="*/ 48 h 98"/>
                <a:gd name="T10" fmla="*/ 25 w 78"/>
                <a:gd name="T11" fmla="*/ 75 h 98"/>
                <a:gd name="T12" fmla="*/ 12 w 78"/>
                <a:gd name="T13" fmla="*/ 98 h 98"/>
                <a:gd name="T14" fmla="*/ 0 w 78"/>
                <a:gd name="T15" fmla="*/ 94 h 98"/>
                <a:gd name="T16" fmla="*/ 14 w 78"/>
                <a:gd name="T17" fmla="*/ 69 h 98"/>
                <a:gd name="T18" fmla="*/ 36 w 78"/>
                <a:gd name="T19" fmla="*/ 44 h 98"/>
                <a:gd name="T20" fmla="*/ 60 w 78"/>
                <a:gd name="T21" fmla="*/ 27 h 98"/>
                <a:gd name="T22" fmla="*/ 16 w 78"/>
                <a:gd name="T23"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16" y="10"/>
                  </a:moveTo>
                  <a:cubicBezTo>
                    <a:pt x="20" y="0"/>
                    <a:pt x="20" y="0"/>
                    <a:pt x="20" y="0"/>
                  </a:cubicBezTo>
                  <a:cubicBezTo>
                    <a:pt x="78" y="21"/>
                    <a:pt x="78" y="21"/>
                    <a:pt x="78" y="21"/>
                  </a:cubicBezTo>
                  <a:cubicBezTo>
                    <a:pt x="75" y="30"/>
                    <a:pt x="75" y="30"/>
                    <a:pt x="75" y="30"/>
                  </a:cubicBezTo>
                  <a:cubicBezTo>
                    <a:pt x="67" y="34"/>
                    <a:pt x="59" y="40"/>
                    <a:pt x="49" y="48"/>
                  </a:cubicBezTo>
                  <a:cubicBezTo>
                    <a:pt x="40" y="56"/>
                    <a:pt x="32" y="65"/>
                    <a:pt x="25" y="75"/>
                  </a:cubicBezTo>
                  <a:cubicBezTo>
                    <a:pt x="20" y="81"/>
                    <a:pt x="15" y="89"/>
                    <a:pt x="12" y="98"/>
                  </a:cubicBezTo>
                  <a:cubicBezTo>
                    <a:pt x="0" y="94"/>
                    <a:pt x="0" y="94"/>
                    <a:pt x="0" y="94"/>
                  </a:cubicBezTo>
                  <a:cubicBezTo>
                    <a:pt x="3" y="87"/>
                    <a:pt x="7" y="79"/>
                    <a:pt x="14" y="69"/>
                  </a:cubicBezTo>
                  <a:cubicBezTo>
                    <a:pt x="20" y="60"/>
                    <a:pt x="27" y="52"/>
                    <a:pt x="36" y="44"/>
                  </a:cubicBezTo>
                  <a:cubicBezTo>
                    <a:pt x="44" y="37"/>
                    <a:pt x="52" y="31"/>
                    <a:pt x="60" y="27"/>
                  </a:cubicBezTo>
                  <a:cubicBezTo>
                    <a:pt x="16" y="10"/>
                    <a:pt x="16" y="10"/>
                    <a:pt x="16" y="1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grpSp>
      <p:sp>
        <p:nvSpPr>
          <p:cNvPr id="22" name="Rectangle 5">
            <a:extLst>
              <a:ext uri="{FF2B5EF4-FFF2-40B4-BE49-F238E27FC236}">
                <a16:creationId xmlns:a16="http://schemas.microsoft.com/office/drawing/2014/main" id="{DB1D621B-8169-485F-ADAC-F99EBF16712E}"/>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23" name="Rectangle 4">
            <a:extLst>
              <a:ext uri="{FF2B5EF4-FFF2-40B4-BE49-F238E27FC236}">
                <a16:creationId xmlns:a16="http://schemas.microsoft.com/office/drawing/2014/main" id="{BCCE575A-7FA3-409F-B65D-DA806ECAA76C}"/>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24" name="Rectangle 6">
            <a:extLst>
              <a:ext uri="{FF2B5EF4-FFF2-40B4-BE49-F238E27FC236}">
                <a16:creationId xmlns:a16="http://schemas.microsoft.com/office/drawing/2014/main" id="{ACDC9806-E612-450E-9A9C-B321E3BCA34C}"/>
              </a:ext>
            </a:extLst>
          </p:cNvPr>
          <p:cNvSpPr>
            <a:spLocks noGrp="1" noChangeArrowheads="1"/>
          </p:cNvSpPr>
          <p:nvPr>
            <p:ph type="sldNum" sz="quarter" idx="12"/>
          </p:nvPr>
        </p:nvSpPr>
        <p:spPr/>
        <p:txBody>
          <a:bodyPr/>
          <a:lstStyle>
            <a:lvl1pPr>
              <a:defRPr/>
            </a:lvl1pPr>
          </a:lstStyle>
          <a:p>
            <a:pPr>
              <a:defRPr/>
            </a:pPr>
            <a:fld id="{C13FCEB4-5E7E-4AF3-B611-42569A12A07D}" type="slidenum">
              <a:rPr lang="en-US" altLang="zh-CN"/>
              <a:pPr>
                <a:defRPr/>
              </a:pPr>
              <a:t>‹#›</a:t>
            </a:fld>
            <a:endParaRPr lang="en-US" altLang="zh-CN"/>
          </a:p>
        </p:txBody>
      </p:sp>
    </p:spTree>
    <p:extLst>
      <p:ext uri="{BB962C8B-B14F-4D97-AF65-F5344CB8AC3E}">
        <p14:creationId xmlns:p14="http://schemas.microsoft.com/office/powerpoint/2010/main" val="7331592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F70E0F3-54F9-46A2-ACAE-981690F2C12A}"/>
              </a:ext>
            </a:extLst>
          </p:cNvPr>
          <p:cNvGrpSpPr/>
          <p:nvPr userDrawn="1"/>
        </p:nvGrpSpPr>
        <p:grpSpPr>
          <a:xfrm>
            <a:off x="7465063" y="5158168"/>
            <a:ext cx="1698372" cy="1699833"/>
            <a:chOff x="7255986" y="2773363"/>
            <a:chExt cx="1843088" cy="1844674"/>
          </a:xfrm>
          <a:solidFill>
            <a:srgbClr val="585858">
              <a:alpha val="25000"/>
            </a:srgbClr>
          </a:solidFill>
        </p:grpSpPr>
        <p:sp>
          <p:nvSpPr>
            <p:cNvPr id="3" name="Freeform 5">
              <a:extLst>
                <a:ext uri="{FF2B5EF4-FFF2-40B4-BE49-F238E27FC236}">
                  <a16:creationId xmlns:a16="http://schemas.microsoft.com/office/drawing/2014/main" id="{AD866C38-962D-4C07-AAC5-BC7CFE08D444}"/>
                </a:ext>
              </a:extLst>
            </p:cNvPr>
            <p:cNvSpPr>
              <a:spLocks/>
            </p:cNvSpPr>
            <p:nvPr/>
          </p:nvSpPr>
          <p:spPr bwMode="auto">
            <a:xfrm>
              <a:off x="7506811" y="3117850"/>
              <a:ext cx="160338" cy="166687"/>
            </a:xfrm>
            <a:custGeom>
              <a:avLst/>
              <a:gdLst>
                <a:gd name="T0" fmla="*/ 36 w 157"/>
                <a:gd name="T1" fmla="*/ 105 h 163"/>
                <a:gd name="T2" fmla="*/ 24 w 157"/>
                <a:gd name="T3" fmla="*/ 56 h 163"/>
                <a:gd name="T4" fmla="*/ 58 w 157"/>
                <a:gd name="T5" fmla="*/ 18 h 163"/>
                <a:gd name="T6" fmla="*/ 67 w 157"/>
                <a:gd name="T7" fmla="*/ 9 h 163"/>
                <a:gd name="T8" fmla="*/ 145 w 157"/>
                <a:gd name="T9" fmla="*/ 67 h 163"/>
                <a:gd name="T10" fmla="*/ 152 w 157"/>
                <a:gd name="T11" fmla="*/ 111 h 163"/>
                <a:gd name="T12" fmla="*/ 137 w 157"/>
                <a:gd name="T13" fmla="*/ 82 h 163"/>
                <a:gd name="T14" fmla="*/ 74 w 157"/>
                <a:gd name="T15" fmla="*/ 29 h 163"/>
                <a:gd name="T16" fmla="*/ 44 w 157"/>
                <a:gd name="T17" fmla="*/ 67 h 163"/>
                <a:gd name="T18" fmla="*/ 107 w 157"/>
                <a:gd name="T19" fmla="*/ 158 h 163"/>
                <a:gd name="T20" fmla="*/ 91 w 157"/>
                <a:gd name="T21" fmla="*/ 161 h 163"/>
                <a:gd name="T22" fmla="*/ 36 w 157"/>
                <a:gd name="T23" fmla="*/ 10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63">
                  <a:moveTo>
                    <a:pt x="36" y="105"/>
                  </a:moveTo>
                  <a:cubicBezTo>
                    <a:pt x="26" y="92"/>
                    <a:pt x="0" y="68"/>
                    <a:pt x="24" y="56"/>
                  </a:cubicBezTo>
                  <a:cubicBezTo>
                    <a:pt x="24" y="65"/>
                    <a:pt x="68" y="22"/>
                    <a:pt x="58" y="18"/>
                  </a:cubicBezTo>
                  <a:cubicBezTo>
                    <a:pt x="63" y="12"/>
                    <a:pt x="65" y="10"/>
                    <a:pt x="67" y="9"/>
                  </a:cubicBezTo>
                  <a:cubicBezTo>
                    <a:pt x="94" y="0"/>
                    <a:pt x="130" y="47"/>
                    <a:pt x="145" y="67"/>
                  </a:cubicBezTo>
                  <a:cubicBezTo>
                    <a:pt x="148" y="79"/>
                    <a:pt x="157" y="105"/>
                    <a:pt x="152" y="111"/>
                  </a:cubicBezTo>
                  <a:cubicBezTo>
                    <a:pt x="109" y="90"/>
                    <a:pt x="137" y="92"/>
                    <a:pt x="137" y="82"/>
                  </a:cubicBezTo>
                  <a:cubicBezTo>
                    <a:pt x="126" y="58"/>
                    <a:pt x="88" y="24"/>
                    <a:pt x="74" y="29"/>
                  </a:cubicBezTo>
                  <a:cubicBezTo>
                    <a:pt x="67" y="35"/>
                    <a:pt x="55" y="60"/>
                    <a:pt x="44" y="67"/>
                  </a:cubicBezTo>
                  <a:cubicBezTo>
                    <a:pt x="34" y="87"/>
                    <a:pt x="92" y="139"/>
                    <a:pt x="107" y="158"/>
                  </a:cubicBezTo>
                  <a:cubicBezTo>
                    <a:pt x="99" y="163"/>
                    <a:pt x="97" y="162"/>
                    <a:pt x="91" y="161"/>
                  </a:cubicBezTo>
                  <a:cubicBezTo>
                    <a:pt x="76" y="145"/>
                    <a:pt x="42" y="111"/>
                    <a:pt x="36" y="10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4" name="Freeform 6">
              <a:extLst>
                <a:ext uri="{FF2B5EF4-FFF2-40B4-BE49-F238E27FC236}">
                  <a16:creationId xmlns:a16="http://schemas.microsoft.com/office/drawing/2014/main" id="{8E89DE7C-E089-4800-ABEB-1C009FE81D86}"/>
                </a:ext>
              </a:extLst>
            </p:cNvPr>
            <p:cNvSpPr>
              <a:spLocks/>
            </p:cNvSpPr>
            <p:nvPr/>
          </p:nvSpPr>
          <p:spPr bwMode="auto">
            <a:xfrm>
              <a:off x="7563961" y="3175000"/>
              <a:ext cx="26988" cy="25400"/>
            </a:xfrm>
            <a:custGeom>
              <a:avLst/>
              <a:gdLst>
                <a:gd name="T0" fmla="*/ 2 w 25"/>
                <a:gd name="T1" fmla="*/ 21 h 25"/>
                <a:gd name="T2" fmla="*/ 8 w 25"/>
                <a:gd name="T3" fmla="*/ 24 h 25"/>
                <a:gd name="T4" fmla="*/ 22 w 25"/>
                <a:gd name="T5" fmla="*/ 4 h 25"/>
                <a:gd name="T6" fmla="*/ 16 w 25"/>
                <a:gd name="T7" fmla="*/ 1 h 25"/>
                <a:gd name="T8" fmla="*/ 7 w 25"/>
                <a:gd name="T9" fmla="*/ 9 h 25"/>
                <a:gd name="T10" fmla="*/ 2 w 25"/>
                <a:gd name="T11" fmla="*/ 21 h 25"/>
              </a:gdLst>
              <a:ahLst/>
              <a:cxnLst>
                <a:cxn ang="0">
                  <a:pos x="T0" y="T1"/>
                </a:cxn>
                <a:cxn ang="0">
                  <a:pos x="T2" y="T3"/>
                </a:cxn>
                <a:cxn ang="0">
                  <a:pos x="T4" y="T5"/>
                </a:cxn>
                <a:cxn ang="0">
                  <a:pos x="T6" y="T7"/>
                </a:cxn>
                <a:cxn ang="0">
                  <a:pos x="T8" y="T9"/>
                </a:cxn>
                <a:cxn ang="0">
                  <a:pos x="T10" y="T11"/>
                </a:cxn>
              </a:cxnLst>
              <a:rect l="0" t="0" r="r" b="b"/>
              <a:pathLst>
                <a:path w="25" h="25">
                  <a:moveTo>
                    <a:pt x="2" y="21"/>
                  </a:moveTo>
                  <a:cubicBezTo>
                    <a:pt x="2" y="21"/>
                    <a:pt x="6" y="25"/>
                    <a:pt x="8" y="24"/>
                  </a:cubicBezTo>
                  <a:cubicBezTo>
                    <a:pt x="19" y="14"/>
                    <a:pt x="25" y="7"/>
                    <a:pt x="22" y="4"/>
                  </a:cubicBezTo>
                  <a:cubicBezTo>
                    <a:pt x="19" y="2"/>
                    <a:pt x="18" y="0"/>
                    <a:pt x="16" y="1"/>
                  </a:cubicBezTo>
                  <a:cubicBezTo>
                    <a:pt x="14" y="1"/>
                    <a:pt x="10" y="6"/>
                    <a:pt x="7" y="9"/>
                  </a:cubicBezTo>
                  <a:cubicBezTo>
                    <a:pt x="4" y="13"/>
                    <a:pt x="0" y="16"/>
                    <a:pt x="2" y="2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5" name="Freeform 7">
              <a:extLst>
                <a:ext uri="{FF2B5EF4-FFF2-40B4-BE49-F238E27FC236}">
                  <a16:creationId xmlns:a16="http://schemas.microsoft.com/office/drawing/2014/main" id="{85E11D1B-F2CD-45A2-BC4D-BD399B79B794}"/>
                </a:ext>
              </a:extLst>
            </p:cNvPr>
            <p:cNvSpPr>
              <a:spLocks/>
            </p:cNvSpPr>
            <p:nvPr/>
          </p:nvSpPr>
          <p:spPr bwMode="auto">
            <a:xfrm>
              <a:off x="7560786" y="3175000"/>
              <a:ext cx="76200" cy="63500"/>
            </a:xfrm>
            <a:custGeom>
              <a:avLst/>
              <a:gdLst>
                <a:gd name="T0" fmla="*/ 42 w 75"/>
                <a:gd name="T1" fmla="*/ 46 h 63"/>
                <a:gd name="T2" fmla="*/ 26 w 75"/>
                <a:gd name="T3" fmla="*/ 58 h 63"/>
                <a:gd name="T4" fmla="*/ 62 w 75"/>
                <a:gd name="T5" fmla="*/ 40 h 63"/>
                <a:gd name="T6" fmla="*/ 42 w 75"/>
                <a:gd name="T7" fmla="*/ 46 h 63"/>
              </a:gdLst>
              <a:ahLst/>
              <a:cxnLst>
                <a:cxn ang="0">
                  <a:pos x="T0" y="T1"/>
                </a:cxn>
                <a:cxn ang="0">
                  <a:pos x="T2" y="T3"/>
                </a:cxn>
                <a:cxn ang="0">
                  <a:pos x="T4" y="T5"/>
                </a:cxn>
                <a:cxn ang="0">
                  <a:pos x="T6" y="T7"/>
                </a:cxn>
              </a:cxnLst>
              <a:rect l="0" t="0" r="r" b="b"/>
              <a:pathLst>
                <a:path w="75" h="63">
                  <a:moveTo>
                    <a:pt x="42" y="46"/>
                  </a:moveTo>
                  <a:cubicBezTo>
                    <a:pt x="61" y="63"/>
                    <a:pt x="36" y="63"/>
                    <a:pt x="26" y="58"/>
                  </a:cubicBezTo>
                  <a:cubicBezTo>
                    <a:pt x="0" y="32"/>
                    <a:pt x="75" y="0"/>
                    <a:pt x="62" y="40"/>
                  </a:cubicBezTo>
                  <a:cubicBezTo>
                    <a:pt x="57" y="58"/>
                    <a:pt x="40" y="31"/>
                    <a:pt x="42" y="4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6" name="Freeform 8">
              <a:extLst>
                <a:ext uri="{FF2B5EF4-FFF2-40B4-BE49-F238E27FC236}">
                  <a16:creationId xmlns:a16="http://schemas.microsoft.com/office/drawing/2014/main" id="{F55EE2FB-D686-4697-B92D-FB458FFBAF9A}"/>
                </a:ext>
              </a:extLst>
            </p:cNvPr>
            <p:cNvSpPr>
              <a:spLocks/>
            </p:cNvSpPr>
            <p:nvPr/>
          </p:nvSpPr>
          <p:spPr bwMode="auto">
            <a:xfrm>
              <a:off x="7908449" y="2894013"/>
              <a:ext cx="34925" cy="23812"/>
            </a:xfrm>
            <a:custGeom>
              <a:avLst/>
              <a:gdLst>
                <a:gd name="T0" fmla="*/ 8 w 34"/>
                <a:gd name="T1" fmla="*/ 3 h 24"/>
                <a:gd name="T2" fmla="*/ 25 w 34"/>
                <a:gd name="T3" fmla="*/ 20 h 24"/>
                <a:gd name="T4" fmla="*/ 19 w 34"/>
                <a:gd name="T5" fmla="*/ 7 h 24"/>
                <a:gd name="T6" fmla="*/ 16 w 34"/>
                <a:gd name="T7" fmla="*/ 0 h 24"/>
                <a:gd name="T8" fmla="*/ 8 w 34"/>
                <a:gd name="T9" fmla="*/ 3 h 24"/>
              </a:gdLst>
              <a:ahLst/>
              <a:cxnLst>
                <a:cxn ang="0">
                  <a:pos x="T0" y="T1"/>
                </a:cxn>
                <a:cxn ang="0">
                  <a:pos x="T2" y="T3"/>
                </a:cxn>
                <a:cxn ang="0">
                  <a:pos x="T4" y="T5"/>
                </a:cxn>
                <a:cxn ang="0">
                  <a:pos x="T6" y="T7"/>
                </a:cxn>
                <a:cxn ang="0">
                  <a:pos x="T8" y="T9"/>
                </a:cxn>
              </a:cxnLst>
              <a:rect l="0" t="0" r="r" b="b"/>
              <a:pathLst>
                <a:path w="34" h="24">
                  <a:moveTo>
                    <a:pt x="8" y="3"/>
                  </a:moveTo>
                  <a:cubicBezTo>
                    <a:pt x="0" y="13"/>
                    <a:pt x="12" y="24"/>
                    <a:pt x="25" y="20"/>
                  </a:cubicBezTo>
                  <a:cubicBezTo>
                    <a:pt x="34" y="18"/>
                    <a:pt x="20" y="11"/>
                    <a:pt x="19" y="7"/>
                  </a:cubicBezTo>
                  <a:cubicBezTo>
                    <a:pt x="19" y="6"/>
                    <a:pt x="18" y="0"/>
                    <a:pt x="16" y="0"/>
                  </a:cubicBezTo>
                  <a:cubicBezTo>
                    <a:pt x="15" y="0"/>
                    <a:pt x="7" y="1"/>
                    <a:pt x="8" y="3"/>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7" name="Freeform 9">
              <a:extLst>
                <a:ext uri="{FF2B5EF4-FFF2-40B4-BE49-F238E27FC236}">
                  <a16:creationId xmlns:a16="http://schemas.microsoft.com/office/drawing/2014/main" id="{FC6C7391-CB74-4F96-ACD4-B234F860A55E}"/>
                </a:ext>
              </a:extLst>
            </p:cNvPr>
            <p:cNvSpPr>
              <a:spLocks/>
            </p:cNvSpPr>
            <p:nvPr/>
          </p:nvSpPr>
          <p:spPr bwMode="auto">
            <a:xfrm>
              <a:off x="7914799" y="2919413"/>
              <a:ext cx="19050" cy="31750"/>
            </a:xfrm>
            <a:custGeom>
              <a:avLst/>
              <a:gdLst>
                <a:gd name="T0" fmla="*/ 12 w 18"/>
                <a:gd name="T1" fmla="*/ 2 h 32"/>
                <a:gd name="T2" fmla="*/ 15 w 18"/>
                <a:gd name="T3" fmla="*/ 19 h 32"/>
                <a:gd name="T4" fmla="*/ 5 w 18"/>
                <a:gd name="T5" fmla="*/ 18 h 32"/>
                <a:gd name="T6" fmla="*/ 2 w 18"/>
                <a:gd name="T7" fmla="*/ 3 h 32"/>
                <a:gd name="T8" fmla="*/ 12 w 18"/>
                <a:gd name="T9" fmla="*/ 2 h 32"/>
              </a:gdLst>
              <a:ahLst/>
              <a:cxnLst>
                <a:cxn ang="0">
                  <a:pos x="T0" y="T1"/>
                </a:cxn>
                <a:cxn ang="0">
                  <a:pos x="T2" y="T3"/>
                </a:cxn>
                <a:cxn ang="0">
                  <a:pos x="T4" y="T5"/>
                </a:cxn>
                <a:cxn ang="0">
                  <a:pos x="T6" y="T7"/>
                </a:cxn>
                <a:cxn ang="0">
                  <a:pos x="T8" y="T9"/>
                </a:cxn>
              </a:cxnLst>
              <a:rect l="0" t="0" r="r" b="b"/>
              <a:pathLst>
                <a:path w="18" h="32">
                  <a:moveTo>
                    <a:pt x="12" y="2"/>
                  </a:moveTo>
                  <a:cubicBezTo>
                    <a:pt x="17" y="8"/>
                    <a:pt x="18" y="13"/>
                    <a:pt x="15" y="19"/>
                  </a:cubicBezTo>
                  <a:cubicBezTo>
                    <a:pt x="11" y="28"/>
                    <a:pt x="0" y="32"/>
                    <a:pt x="5" y="18"/>
                  </a:cubicBezTo>
                  <a:cubicBezTo>
                    <a:pt x="6" y="16"/>
                    <a:pt x="3" y="6"/>
                    <a:pt x="2" y="3"/>
                  </a:cubicBezTo>
                  <a:cubicBezTo>
                    <a:pt x="0" y="0"/>
                    <a:pt x="12" y="0"/>
                    <a:pt x="12" y="2"/>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8" name="Freeform 10">
              <a:extLst>
                <a:ext uri="{FF2B5EF4-FFF2-40B4-BE49-F238E27FC236}">
                  <a16:creationId xmlns:a16="http://schemas.microsoft.com/office/drawing/2014/main" id="{D6E0076F-0582-4A93-AE47-6B7811B798DF}"/>
                </a:ext>
              </a:extLst>
            </p:cNvPr>
            <p:cNvSpPr>
              <a:spLocks/>
            </p:cNvSpPr>
            <p:nvPr/>
          </p:nvSpPr>
          <p:spPr bwMode="auto">
            <a:xfrm>
              <a:off x="7917974" y="2952750"/>
              <a:ext cx="28575" cy="101600"/>
            </a:xfrm>
            <a:custGeom>
              <a:avLst/>
              <a:gdLst>
                <a:gd name="T0" fmla="*/ 24 w 29"/>
                <a:gd name="T1" fmla="*/ 98 h 99"/>
                <a:gd name="T2" fmla="*/ 9 w 29"/>
                <a:gd name="T3" fmla="*/ 82 h 99"/>
                <a:gd name="T4" fmla="*/ 0 w 29"/>
                <a:gd name="T5" fmla="*/ 1 h 99"/>
                <a:gd name="T6" fmla="*/ 6 w 29"/>
                <a:gd name="T7" fmla="*/ 1 h 99"/>
                <a:gd name="T8" fmla="*/ 20 w 29"/>
                <a:gd name="T9" fmla="*/ 51 h 99"/>
                <a:gd name="T10" fmla="*/ 27 w 29"/>
                <a:gd name="T11" fmla="*/ 80 h 99"/>
                <a:gd name="T12" fmla="*/ 24 w 29"/>
                <a:gd name="T13" fmla="*/ 98 h 99"/>
              </a:gdLst>
              <a:ahLst/>
              <a:cxnLst>
                <a:cxn ang="0">
                  <a:pos x="T0" y="T1"/>
                </a:cxn>
                <a:cxn ang="0">
                  <a:pos x="T2" y="T3"/>
                </a:cxn>
                <a:cxn ang="0">
                  <a:pos x="T4" y="T5"/>
                </a:cxn>
                <a:cxn ang="0">
                  <a:pos x="T6" y="T7"/>
                </a:cxn>
                <a:cxn ang="0">
                  <a:pos x="T8" y="T9"/>
                </a:cxn>
                <a:cxn ang="0">
                  <a:pos x="T10" y="T11"/>
                </a:cxn>
                <a:cxn ang="0">
                  <a:pos x="T12" y="T13"/>
                </a:cxn>
              </a:cxnLst>
              <a:rect l="0" t="0" r="r" b="b"/>
              <a:pathLst>
                <a:path w="29" h="99">
                  <a:moveTo>
                    <a:pt x="24" y="98"/>
                  </a:moveTo>
                  <a:cubicBezTo>
                    <a:pt x="17" y="96"/>
                    <a:pt x="15" y="92"/>
                    <a:pt x="9" y="82"/>
                  </a:cubicBezTo>
                  <a:cubicBezTo>
                    <a:pt x="7" y="58"/>
                    <a:pt x="14" y="40"/>
                    <a:pt x="0" y="1"/>
                  </a:cubicBezTo>
                  <a:cubicBezTo>
                    <a:pt x="0" y="1"/>
                    <a:pt x="6" y="0"/>
                    <a:pt x="6" y="1"/>
                  </a:cubicBezTo>
                  <a:cubicBezTo>
                    <a:pt x="12" y="16"/>
                    <a:pt x="23" y="39"/>
                    <a:pt x="20" y="51"/>
                  </a:cubicBezTo>
                  <a:cubicBezTo>
                    <a:pt x="18" y="55"/>
                    <a:pt x="25" y="75"/>
                    <a:pt x="27" y="80"/>
                  </a:cubicBezTo>
                  <a:cubicBezTo>
                    <a:pt x="29" y="91"/>
                    <a:pt x="29" y="99"/>
                    <a:pt x="24" y="98"/>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9" name="Freeform 11">
              <a:extLst>
                <a:ext uri="{FF2B5EF4-FFF2-40B4-BE49-F238E27FC236}">
                  <a16:creationId xmlns:a16="http://schemas.microsoft.com/office/drawing/2014/main" id="{C4AC6B1D-C08F-4199-80C3-5553AD253B0D}"/>
                </a:ext>
              </a:extLst>
            </p:cNvPr>
            <p:cNvSpPr>
              <a:spLocks/>
            </p:cNvSpPr>
            <p:nvPr/>
          </p:nvSpPr>
          <p:spPr bwMode="auto">
            <a:xfrm>
              <a:off x="7944961" y="2855913"/>
              <a:ext cx="92075" cy="133350"/>
            </a:xfrm>
            <a:custGeom>
              <a:avLst/>
              <a:gdLst>
                <a:gd name="T0" fmla="*/ 12 w 89"/>
                <a:gd name="T1" fmla="*/ 60 h 131"/>
                <a:gd name="T2" fmla="*/ 17 w 89"/>
                <a:gd name="T3" fmla="*/ 79 h 131"/>
                <a:gd name="T4" fmla="*/ 4 w 89"/>
                <a:gd name="T5" fmla="*/ 112 h 131"/>
                <a:gd name="T6" fmla="*/ 7 w 89"/>
                <a:gd name="T7" fmla="*/ 131 h 131"/>
                <a:gd name="T8" fmla="*/ 25 w 89"/>
                <a:gd name="T9" fmla="*/ 111 h 131"/>
                <a:gd name="T10" fmla="*/ 31 w 89"/>
                <a:gd name="T11" fmla="*/ 81 h 131"/>
                <a:gd name="T12" fmla="*/ 42 w 89"/>
                <a:gd name="T13" fmla="*/ 67 h 131"/>
                <a:gd name="T14" fmla="*/ 39 w 89"/>
                <a:gd name="T15" fmla="*/ 94 h 131"/>
                <a:gd name="T16" fmla="*/ 49 w 89"/>
                <a:gd name="T17" fmla="*/ 71 h 131"/>
                <a:gd name="T18" fmla="*/ 60 w 89"/>
                <a:gd name="T19" fmla="*/ 58 h 131"/>
                <a:gd name="T20" fmla="*/ 73 w 89"/>
                <a:gd name="T21" fmla="*/ 80 h 131"/>
                <a:gd name="T22" fmla="*/ 82 w 89"/>
                <a:gd name="T23" fmla="*/ 70 h 131"/>
                <a:gd name="T24" fmla="*/ 64 w 89"/>
                <a:gd name="T25" fmla="*/ 49 h 131"/>
                <a:gd name="T26" fmla="*/ 72 w 89"/>
                <a:gd name="T27" fmla="*/ 39 h 131"/>
                <a:gd name="T28" fmla="*/ 67 w 89"/>
                <a:gd name="T29" fmla="*/ 31 h 131"/>
                <a:gd name="T30" fmla="*/ 42 w 89"/>
                <a:gd name="T31" fmla="*/ 54 h 131"/>
                <a:gd name="T32" fmla="*/ 55 w 89"/>
                <a:gd name="T33" fmla="*/ 27 h 131"/>
                <a:gd name="T34" fmla="*/ 56 w 89"/>
                <a:gd name="T35" fmla="*/ 16 h 131"/>
                <a:gd name="T36" fmla="*/ 39 w 89"/>
                <a:gd name="T37" fmla="*/ 7 h 131"/>
                <a:gd name="T38" fmla="*/ 21 w 89"/>
                <a:gd name="T39" fmla="*/ 12 h 131"/>
                <a:gd name="T40" fmla="*/ 5 w 89"/>
                <a:gd name="T41" fmla="*/ 42 h 131"/>
                <a:gd name="T42" fmla="*/ 20 w 89"/>
                <a:gd name="T43" fmla="*/ 45 h 131"/>
                <a:gd name="T44" fmla="*/ 35 w 89"/>
                <a:gd name="T45" fmla="*/ 28 h 131"/>
                <a:gd name="T46" fmla="*/ 33 w 89"/>
                <a:gd name="T47" fmla="*/ 58 h 131"/>
                <a:gd name="T48" fmla="*/ 34 w 89"/>
                <a:gd name="T49" fmla="*/ 68 h 131"/>
                <a:gd name="T50" fmla="*/ 12 w 89"/>
                <a:gd name="T51"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 h="131">
                  <a:moveTo>
                    <a:pt x="12" y="60"/>
                  </a:moveTo>
                  <a:cubicBezTo>
                    <a:pt x="7" y="72"/>
                    <a:pt x="13" y="76"/>
                    <a:pt x="17" y="79"/>
                  </a:cubicBezTo>
                  <a:cubicBezTo>
                    <a:pt x="20" y="87"/>
                    <a:pt x="8" y="104"/>
                    <a:pt x="4" y="112"/>
                  </a:cubicBezTo>
                  <a:cubicBezTo>
                    <a:pt x="2" y="117"/>
                    <a:pt x="0" y="126"/>
                    <a:pt x="7" y="131"/>
                  </a:cubicBezTo>
                  <a:cubicBezTo>
                    <a:pt x="20" y="129"/>
                    <a:pt x="23" y="122"/>
                    <a:pt x="25" y="111"/>
                  </a:cubicBezTo>
                  <a:cubicBezTo>
                    <a:pt x="26" y="105"/>
                    <a:pt x="29" y="92"/>
                    <a:pt x="31" y="81"/>
                  </a:cubicBezTo>
                  <a:cubicBezTo>
                    <a:pt x="30" y="82"/>
                    <a:pt x="36" y="68"/>
                    <a:pt x="42" y="67"/>
                  </a:cubicBezTo>
                  <a:cubicBezTo>
                    <a:pt x="49" y="76"/>
                    <a:pt x="33" y="81"/>
                    <a:pt x="39" y="94"/>
                  </a:cubicBezTo>
                  <a:cubicBezTo>
                    <a:pt x="50" y="99"/>
                    <a:pt x="49" y="74"/>
                    <a:pt x="49" y="71"/>
                  </a:cubicBezTo>
                  <a:cubicBezTo>
                    <a:pt x="50" y="60"/>
                    <a:pt x="55" y="45"/>
                    <a:pt x="60" y="58"/>
                  </a:cubicBezTo>
                  <a:cubicBezTo>
                    <a:pt x="65" y="70"/>
                    <a:pt x="66" y="74"/>
                    <a:pt x="73" y="80"/>
                  </a:cubicBezTo>
                  <a:cubicBezTo>
                    <a:pt x="80" y="85"/>
                    <a:pt x="89" y="77"/>
                    <a:pt x="82" y="70"/>
                  </a:cubicBezTo>
                  <a:cubicBezTo>
                    <a:pt x="74" y="66"/>
                    <a:pt x="71" y="71"/>
                    <a:pt x="64" y="49"/>
                  </a:cubicBezTo>
                  <a:cubicBezTo>
                    <a:pt x="63" y="46"/>
                    <a:pt x="66" y="48"/>
                    <a:pt x="72" y="39"/>
                  </a:cubicBezTo>
                  <a:cubicBezTo>
                    <a:pt x="70" y="39"/>
                    <a:pt x="77" y="28"/>
                    <a:pt x="67" y="31"/>
                  </a:cubicBezTo>
                  <a:cubicBezTo>
                    <a:pt x="66" y="32"/>
                    <a:pt x="48" y="60"/>
                    <a:pt x="42" y="54"/>
                  </a:cubicBezTo>
                  <a:cubicBezTo>
                    <a:pt x="36" y="48"/>
                    <a:pt x="52" y="34"/>
                    <a:pt x="55" y="27"/>
                  </a:cubicBezTo>
                  <a:cubicBezTo>
                    <a:pt x="56" y="24"/>
                    <a:pt x="58" y="22"/>
                    <a:pt x="56" y="16"/>
                  </a:cubicBezTo>
                  <a:cubicBezTo>
                    <a:pt x="49" y="18"/>
                    <a:pt x="32" y="28"/>
                    <a:pt x="39" y="7"/>
                  </a:cubicBezTo>
                  <a:cubicBezTo>
                    <a:pt x="39" y="0"/>
                    <a:pt x="22" y="10"/>
                    <a:pt x="21" y="12"/>
                  </a:cubicBezTo>
                  <a:cubicBezTo>
                    <a:pt x="15" y="18"/>
                    <a:pt x="7" y="32"/>
                    <a:pt x="5" y="42"/>
                  </a:cubicBezTo>
                  <a:cubicBezTo>
                    <a:pt x="5" y="59"/>
                    <a:pt x="13" y="50"/>
                    <a:pt x="20" y="45"/>
                  </a:cubicBezTo>
                  <a:cubicBezTo>
                    <a:pt x="23" y="40"/>
                    <a:pt x="26" y="31"/>
                    <a:pt x="35" y="28"/>
                  </a:cubicBezTo>
                  <a:cubicBezTo>
                    <a:pt x="47" y="26"/>
                    <a:pt x="32" y="54"/>
                    <a:pt x="33" y="58"/>
                  </a:cubicBezTo>
                  <a:cubicBezTo>
                    <a:pt x="33" y="63"/>
                    <a:pt x="35" y="66"/>
                    <a:pt x="34" y="68"/>
                  </a:cubicBezTo>
                  <a:cubicBezTo>
                    <a:pt x="24" y="80"/>
                    <a:pt x="18" y="54"/>
                    <a:pt x="12" y="6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0" name="Freeform 12">
              <a:extLst>
                <a:ext uri="{FF2B5EF4-FFF2-40B4-BE49-F238E27FC236}">
                  <a16:creationId xmlns:a16="http://schemas.microsoft.com/office/drawing/2014/main" id="{9DB48419-2C17-4C36-9EC3-DD801A382FA0}"/>
                </a:ext>
              </a:extLst>
            </p:cNvPr>
            <p:cNvSpPr>
              <a:spLocks/>
            </p:cNvSpPr>
            <p:nvPr/>
          </p:nvSpPr>
          <p:spPr bwMode="auto">
            <a:xfrm>
              <a:off x="8016399" y="2894013"/>
              <a:ext cx="73025" cy="39687"/>
            </a:xfrm>
            <a:custGeom>
              <a:avLst/>
              <a:gdLst>
                <a:gd name="T0" fmla="*/ 16 w 72"/>
                <a:gd name="T1" fmla="*/ 0 h 39"/>
                <a:gd name="T2" fmla="*/ 20 w 72"/>
                <a:gd name="T3" fmla="*/ 14 h 39"/>
                <a:gd name="T4" fmla="*/ 39 w 72"/>
                <a:gd name="T5" fmla="*/ 16 h 39"/>
                <a:gd name="T6" fmla="*/ 63 w 72"/>
                <a:gd name="T7" fmla="*/ 25 h 39"/>
                <a:gd name="T8" fmla="*/ 19 w 72"/>
                <a:gd name="T9" fmla="*/ 30 h 39"/>
                <a:gd name="T10" fmla="*/ 3 w 72"/>
                <a:gd name="T11" fmla="*/ 18 h 39"/>
                <a:gd name="T12" fmla="*/ 16 w 7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2" h="39">
                  <a:moveTo>
                    <a:pt x="16" y="0"/>
                  </a:moveTo>
                  <a:cubicBezTo>
                    <a:pt x="26" y="5"/>
                    <a:pt x="25" y="3"/>
                    <a:pt x="20" y="14"/>
                  </a:cubicBezTo>
                  <a:cubicBezTo>
                    <a:pt x="18" y="19"/>
                    <a:pt x="38" y="16"/>
                    <a:pt x="39" y="16"/>
                  </a:cubicBezTo>
                  <a:cubicBezTo>
                    <a:pt x="44" y="19"/>
                    <a:pt x="72" y="6"/>
                    <a:pt x="63" y="25"/>
                  </a:cubicBezTo>
                  <a:cubicBezTo>
                    <a:pt x="57" y="39"/>
                    <a:pt x="27" y="34"/>
                    <a:pt x="19" y="30"/>
                  </a:cubicBezTo>
                  <a:cubicBezTo>
                    <a:pt x="16" y="29"/>
                    <a:pt x="0" y="24"/>
                    <a:pt x="3" y="18"/>
                  </a:cubicBezTo>
                  <a:cubicBezTo>
                    <a:pt x="5" y="12"/>
                    <a:pt x="10" y="3"/>
                    <a:pt x="16" y="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1" name="Freeform 13">
              <a:extLst>
                <a:ext uri="{FF2B5EF4-FFF2-40B4-BE49-F238E27FC236}">
                  <a16:creationId xmlns:a16="http://schemas.microsoft.com/office/drawing/2014/main" id="{20B5865A-EF0E-4811-8FBC-C43A2AED7FC2}"/>
                </a:ext>
              </a:extLst>
            </p:cNvPr>
            <p:cNvSpPr>
              <a:spLocks/>
            </p:cNvSpPr>
            <p:nvPr/>
          </p:nvSpPr>
          <p:spPr bwMode="auto">
            <a:xfrm>
              <a:off x="7979886" y="2941638"/>
              <a:ext cx="73025" cy="77787"/>
            </a:xfrm>
            <a:custGeom>
              <a:avLst/>
              <a:gdLst>
                <a:gd name="T0" fmla="*/ 4 w 72"/>
                <a:gd name="T1" fmla="*/ 17 h 77"/>
                <a:gd name="T2" fmla="*/ 3 w 72"/>
                <a:gd name="T3" fmla="*/ 43 h 77"/>
                <a:gd name="T4" fmla="*/ 10 w 72"/>
                <a:gd name="T5" fmla="*/ 67 h 77"/>
                <a:gd name="T6" fmla="*/ 20 w 72"/>
                <a:gd name="T7" fmla="*/ 65 h 77"/>
                <a:gd name="T8" fmla="*/ 15 w 72"/>
                <a:gd name="T9" fmla="*/ 41 h 77"/>
                <a:gd name="T10" fmla="*/ 28 w 72"/>
                <a:gd name="T11" fmla="*/ 47 h 77"/>
                <a:gd name="T12" fmla="*/ 41 w 72"/>
                <a:gd name="T13" fmla="*/ 38 h 77"/>
                <a:gd name="T14" fmla="*/ 56 w 72"/>
                <a:gd name="T15" fmla="*/ 20 h 77"/>
                <a:gd name="T16" fmla="*/ 60 w 72"/>
                <a:gd name="T17" fmla="*/ 68 h 77"/>
                <a:gd name="T18" fmla="*/ 72 w 72"/>
                <a:gd name="T19" fmla="*/ 33 h 77"/>
                <a:gd name="T20" fmla="*/ 58 w 72"/>
                <a:gd name="T21" fmla="*/ 3 h 77"/>
                <a:gd name="T22" fmla="*/ 41 w 72"/>
                <a:gd name="T23" fmla="*/ 11 h 77"/>
                <a:gd name="T24" fmla="*/ 36 w 72"/>
                <a:gd name="T25" fmla="*/ 29 h 77"/>
                <a:gd name="T26" fmla="*/ 27 w 72"/>
                <a:gd name="T27" fmla="*/ 17 h 77"/>
                <a:gd name="T28" fmla="*/ 14 w 72"/>
                <a:gd name="T29" fmla="*/ 32 h 77"/>
                <a:gd name="T30" fmla="*/ 9 w 72"/>
                <a:gd name="T31" fmla="*/ 20 h 77"/>
                <a:gd name="T32" fmla="*/ 4 w 72"/>
                <a:gd name="T3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7">
                  <a:moveTo>
                    <a:pt x="4" y="17"/>
                  </a:moveTo>
                  <a:cubicBezTo>
                    <a:pt x="0" y="19"/>
                    <a:pt x="2" y="38"/>
                    <a:pt x="3" y="43"/>
                  </a:cubicBezTo>
                  <a:cubicBezTo>
                    <a:pt x="5" y="53"/>
                    <a:pt x="6" y="58"/>
                    <a:pt x="10" y="67"/>
                  </a:cubicBezTo>
                  <a:cubicBezTo>
                    <a:pt x="13" y="77"/>
                    <a:pt x="23" y="74"/>
                    <a:pt x="20" y="65"/>
                  </a:cubicBezTo>
                  <a:cubicBezTo>
                    <a:pt x="17" y="57"/>
                    <a:pt x="14" y="48"/>
                    <a:pt x="15" y="41"/>
                  </a:cubicBezTo>
                  <a:cubicBezTo>
                    <a:pt x="16" y="32"/>
                    <a:pt x="25" y="34"/>
                    <a:pt x="28" y="47"/>
                  </a:cubicBezTo>
                  <a:cubicBezTo>
                    <a:pt x="33" y="68"/>
                    <a:pt x="36" y="48"/>
                    <a:pt x="41" y="38"/>
                  </a:cubicBezTo>
                  <a:cubicBezTo>
                    <a:pt x="42" y="36"/>
                    <a:pt x="46" y="7"/>
                    <a:pt x="56" y="20"/>
                  </a:cubicBezTo>
                  <a:cubicBezTo>
                    <a:pt x="66" y="27"/>
                    <a:pt x="56" y="67"/>
                    <a:pt x="60" y="68"/>
                  </a:cubicBezTo>
                  <a:cubicBezTo>
                    <a:pt x="68" y="72"/>
                    <a:pt x="71" y="40"/>
                    <a:pt x="72" y="33"/>
                  </a:cubicBezTo>
                  <a:cubicBezTo>
                    <a:pt x="71" y="21"/>
                    <a:pt x="67" y="9"/>
                    <a:pt x="58" y="3"/>
                  </a:cubicBezTo>
                  <a:cubicBezTo>
                    <a:pt x="50" y="0"/>
                    <a:pt x="45" y="3"/>
                    <a:pt x="41" y="11"/>
                  </a:cubicBezTo>
                  <a:cubicBezTo>
                    <a:pt x="41" y="12"/>
                    <a:pt x="41" y="31"/>
                    <a:pt x="36" y="29"/>
                  </a:cubicBezTo>
                  <a:cubicBezTo>
                    <a:pt x="32" y="26"/>
                    <a:pt x="33" y="16"/>
                    <a:pt x="27" y="17"/>
                  </a:cubicBezTo>
                  <a:cubicBezTo>
                    <a:pt x="24" y="19"/>
                    <a:pt x="20" y="33"/>
                    <a:pt x="14" y="32"/>
                  </a:cubicBezTo>
                  <a:cubicBezTo>
                    <a:pt x="13" y="31"/>
                    <a:pt x="9" y="22"/>
                    <a:pt x="9" y="20"/>
                  </a:cubicBezTo>
                  <a:cubicBezTo>
                    <a:pt x="9" y="15"/>
                    <a:pt x="6" y="17"/>
                    <a:pt x="4" y="1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2" name="Freeform 14">
              <a:extLst>
                <a:ext uri="{FF2B5EF4-FFF2-40B4-BE49-F238E27FC236}">
                  <a16:creationId xmlns:a16="http://schemas.microsoft.com/office/drawing/2014/main" id="{C5DEEFD1-2058-4FAF-A4D6-A9F0366AB4F6}"/>
                </a:ext>
              </a:extLst>
            </p:cNvPr>
            <p:cNvSpPr>
              <a:spLocks/>
            </p:cNvSpPr>
            <p:nvPr/>
          </p:nvSpPr>
          <p:spPr bwMode="auto">
            <a:xfrm>
              <a:off x="8381524" y="2916238"/>
              <a:ext cx="107950" cy="112712"/>
            </a:xfrm>
            <a:custGeom>
              <a:avLst/>
              <a:gdLst>
                <a:gd name="T0" fmla="*/ 94 w 106"/>
                <a:gd name="T1" fmla="*/ 1 h 111"/>
                <a:gd name="T2" fmla="*/ 65 w 106"/>
                <a:gd name="T3" fmla="*/ 27 h 111"/>
                <a:gd name="T4" fmla="*/ 50 w 106"/>
                <a:gd name="T5" fmla="*/ 46 h 111"/>
                <a:gd name="T6" fmla="*/ 26 w 106"/>
                <a:gd name="T7" fmla="*/ 41 h 111"/>
                <a:gd name="T8" fmla="*/ 11 w 106"/>
                <a:gd name="T9" fmla="*/ 57 h 111"/>
                <a:gd name="T10" fmla="*/ 32 w 106"/>
                <a:gd name="T11" fmla="*/ 59 h 111"/>
                <a:gd name="T12" fmla="*/ 41 w 106"/>
                <a:gd name="T13" fmla="*/ 67 h 111"/>
                <a:gd name="T14" fmla="*/ 15 w 106"/>
                <a:gd name="T15" fmla="*/ 92 h 111"/>
                <a:gd name="T16" fmla="*/ 9 w 106"/>
                <a:gd name="T17" fmla="*/ 111 h 111"/>
                <a:gd name="T18" fmla="*/ 46 w 106"/>
                <a:gd name="T19" fmla="*/ 90 h 111"/>
                <a:gd name="T20" fmla="*/ 61 w 106"/>
                <a:gd name="T21" fmla="*/ 71 h 111"/>
                <a:gd name="T22" fmla="*/ 81 w 106"/>
                <a:gd name="T23" fmla="*/ 72 h 111"/>
                <a:gd name="T24" fmla="*/ 103 w 106"/>
                <a:gd name="T25" fmla="*/ 62 h 111"/>
                <a:gd name="T26" fmla="*/ 88 w 106"/>
                <a:gd name="T27" fmla="*/ 61 h 111"/>
                <a:gd name="T28" fmla="*/ 71 w 106"/>
                <a:gd name="T29" fmla="*/ 54 h 111"/>
                <a:gd name="T30" fmla="*/ 103 w 106"/>
                <a:gd name="T31" fmla="*/ 8 h 111"/>
                <a:gd name="T32" fmla="*/ 94 w 106"/>
                <a:gd name="T33" fmla="*/ 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11">
                  <a:moveTo>
                    <a:pt x="94" y="1"/>
                  </a:moveTo>
                  <a:cubicBezTo>
                    <a:pt x="84" y="8"/>
                    <a:pt x="74" y="14"/>
                    <a:pt x="65" y="27"/>
                  </a:cubicBezTo>
                  <a:cubicBezTo>
                    <a:pt x="60" y="37"/>
                    <a:pt x="57" y="48"/>
                    <a:pt x="50" y="46"/>
                  </a:cubicBezTo>
                  <a:cubicBezTo>
                    <a:pt x="42" y="43"/>
                    <a:pt x="32" y="38"/>
                    <a:pt x="26" y="41"/>
                  </a:cubicBezTo>
                  <a:cubicBezTo>
                    <a:pt x="21" y="39"/>
                    <a:pt x="2" y="54"/>
                    <a:pt x="11" y="57"/>
                  </a:cubicBezTo>
                  <a:cubicBezTo>
                    <a:pt x="19" y="60"/>
                    <a:pt x="26" y="62"/>
                    <a:pt x="32" y="59"/>
                  </a:cubicBezTo>
                  <a:cubicBezTo>
                    <a:pt x="46" y="58"/>
                    <a:pt x="49" y="61"/>
                    <a:pt x="41" y="67"/>
                  </a:cubicBezTo>
                  <a:cubicBezTo>
                    <a:pt x="32" y="76"/>
                    <a:pt x="25" y="83"/>
                    <a:pt x="15" y="92"/>
                  </a:cubicBezTo>
                  <a:cubicBezTo>
                    <a:pt x="8" y="99"/>
                    <a:pt x="0" y="106"/>
                    <a:pt x="9" y="111"/>
                  </a:cubicBezTo>
                  <a:cubicBezTo>
                    <a:pt x="17" y="111"/>
                    <a:pt x="40" y="93"/>
                    <a:pt x="46" y="90"/>
                  </a:cubicBezTo>
                  <a:cubicBezTo>
                    <a:pt x="52" y="86"/>
                    <a:pt x="57" y="78"/>
                    <a:pt x="61" y="71"/>
                  </a:cubicBezTo>
                  <a:cubicBezTo>
                    <a:pt x="64" y="62"/>
                    <a:pt x="67" y="68"/>
                    <a:pt x="81" y="72"/>
                  </a:cubicBezTo>
                  <a:cubicBezTo>
                    <a:pt x="96" y="76"/>
                    <a:pt x="94" y="80"/>
                    <a:pt x="103" y="62"/>
                  </a:cubicBezTo>
                  <a:cubicBezTo>
                    <a:pt x="103" y="54"/>
                    <a:pt x="91" y="61"/>
                    <a:pt x="88" y="61"/>
                  </a:cubicBezTo>
                  <a:cubicBezTo>
                    <a:pt x="80" y="58"/>
                    <a:pt x="72" y="57"/>
                    <a:pt x="71" y="54"/>
                  </a:cubicBezTo>
                  <a:cubicBezTo>
                    <a:pt x="71" y="44"/>
                    <a:pt x="98" y="20"/>
                    <a:pt x="103" y="8"/>
                  </a:cubicBezTo>
                  <a:cubicBezTo>
                    <a:pt x="106" y="0"/>
                    <a:pt x="98" y="0"/>
                    <a:pt x="94" y="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3" name="Freeform 15">
              <a:extLst>
                <a:ext uri="{FF2B5EF4-FFF2-40B4-BE49-F238E27FC236}">
                  <a16:creationId xmlns:a16="http://schemas.microsoft.com/office/drawing/2014/main" id="{0F5A41B0-C61C-4C90-90A5-53F43A319592}"/>
                </a:ext>
              </a:extLst>
            </p:cNvPr>
            <p:cNvSpPr>
              <a:spLocks/>
            </p:cNvSpPr>
            <p:nvPr/>
          </p:nvSpPr>
          <p:spPr bwMode="auto">
            <a:xfrm>
              <a:off x="8446611" y="2997200"/>
              <a:ext cx="33338" cy="53975"/>
            </a:xfrm>
            <a:custGeom>
              <a:avLst/>
              <a:gdLst>
                <a:gd name="T0" fmla="*/ 8 w 34"/>
                <a:gd name="T1" fmla="*/ 36 h 53"/>
                <a:gd name="T2" fmla="*/ 23 w 34"/>
                <a:gd name="T3" fmla="*/ 51 h 53"/>
                <a:gd name="T4" fmla="*/ 31 w 34"/>
                <a:gd name="T5" fmla="*/ 30 h 53"/>
                <a:gd name="T6" fmla="*/ 21 w 34"/>
                <a:gd name="T7" fmla="*/ 17 h 53"/>
                <a:gd name="T8" fmla="*/ 8 w 34"/>
                <a:gd name="T9" fmla="*/ 36 h 53"/>
              </a:gdLst>
              <a:ahLst/>
              <a:cxnLst>
                <a:cxn ang="0">
                  <a:pos x="T0" y="T1"/>
                </a:cxn>
                <a:cxn ang="0">
                  <a:pos x="T2" y="T3"/>
                </a:cxn>
                <a:cxn ang="0">
                  <a:pos x="T4" y="T5"/>
                </a:cxn>
                <a:cxn ang="0">
                  <a:pos x="T6" y="T7"/>
                </a:cxn>
                <a:cxn ang="0">
                  <a:pos x="T8" y="T9"/>
                </a:cxn>
              </a:cxnLst>
              <a:rect l="0" t="0" r="r" b="b"/>
              <a:pathLst>
                <a:path w="34" h="53">
                  <a:moveTo>
                    <a:pt x="8" y="36"/>
                  </a:moveTo>
                  <a:cubicBezTo>
                    <a:pt x="11" y="42"/>
                    <a:pt x="18" y="49"/>
                    <a:pt x="23" y="51"/>
                  </a:cubicBezTo>
                  <a:cubicBezTo>
                    <a:pt x="27" y="53"/>
                    <a:pt x="34" y="32"/>
                    <a:pt x="31" y="30"/>
                  </a:cubicBezTo>
                  <a:cubicBezTo>
                    <a:pt x="27" y="27"/>
                    <a:pt x="22" y="19"/>
                    <a:pt x="21" y="17"/>
                  </a:cubicBezTo>
                  <a:cubicBezTo>
                    <a:pt x="7" y="0"/>
                    <a:pt x="0" y="22"/>
                    <a:pt x="8" y="3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4" name="Freeform 16">
              <a:extLst>
                <a:ext uri="{FF2B5EF4-FFF2-40B4-BE49-F238E27FC236}">
                  <a16:creationId xmlns:a16="http://schemas.microsoft.com/office/drawing/2014/main" id="{7ECB8F8A-A2E6-4F1B-B176-3F390D9CF086}"/>
                </a:ext>
              </a:extLst>
            </p:cNvPr>
            <p:cNvSpPr>
              <a:spLocks/>
            </p:cNvSpPr>
            <p:nvPr/>
          </p:nvSpPr>
          <p:spPr bwMode="auto">
            <a:xfrm>
              <a:off x="8724424" y="3140075"/>
              <a:ext cx="149225" cy="114300"/>
            </a:xfrm>
            <a:custGeom>
              <a:avLst/>
              <a:gdLst>
                <a:gd name="T0" fmla="*/ 56 w 147"/>
                <a:gd name="T1" fmla="*/ 45 h 112"/>
                <a:gd name="T2" fmla="*/ 92 w 147"/>
                <a:gd name="T3" fmla="*/ 5 h 112"/>
                <a:gd name="T4" fmla="*/ 53 w 147"/>
                <a:gd name="T5" fmla="*/ 34 h 112"/>
                <a:gd name="T6" fmla="*/ 37 w 147"/>
                <a:gd name="T7" fmla="*/ 23 h 112"/>
                <a:gd name="T8" fmla="*/ 21 w 147"/>
                <a:gd name="T9" fmla="*/ 39 h 112"/>
                <a:gd name="T10" fmla="*/ 31 w 147"/>
                <a:gd name="T11" fmla="*/ 48 h 112"/>
                <a:gd name="T12" fmla="*/ 65 w 147"/>
                <a:gd name="T13" fmla="*/ 67 h 112"/>
                <a:gd name="T14" fmla="*/ 98 w 147"/>
                <a:gd name="T15" fmla="*/ 96 h 112"/>
                <a:gd name="T16" fmla="*/ 104 w 147"/>
                <a:gd name="T17" fmla="*/ 111 h 112"/>
                <a:gd name="T18" fmla="*/ 124 w 147"/>
                <a:gd name="T19" fmla="*/ 104 h 112"/>
                <a:gd name="T20" fmla="*/ 99 w 147"/>
                <a:gd name="T21" fmla="*/ 82 h 112"/>
                <a:gd name="T22" fmla="*/ 130 w 147"/>
                <a:gd name="T23" fmla="*/ 71 h 112"/>
                <a:gd name="T24" fmla="*/ 146 w 147"/>
                <a:gd name="T25" fmla="*/ 56 h 112"/>
                <a:gd name="T26" fmla="*/ 134 w 147"/>
                <a:gd name="T27" fmla="*/ 45 h 112"/>
                <a:gd name="T28" fmla="*/ 116 w 147"/>
                <a:gd name="T29" fmla="*/ 41 h 112"/>
                <a:gd name="T30" fmla="*/ 120 w 147"/>
                <a:gd name="T31" fmla="*/ 35 h 112"/>
                <a:gd name="T32" fmla="*/ 107 w 147"/>
                <a:gd name="T33" fmla="*/ 31 h 112"/>
                <a:gd name="T34" fmla="*/ 106 w 147"/>
                <a:gd name="T35" fmla="*/ 20 h 112"/>
                <a:gd name="T36" fmla="*/ 93 w 147"/>
                <a:gd name="T37" fmla="*/ 22 h 112"/>
                <a:gd name="T38" fmla="*/ 88 w 147"/>
                <a:gd name="T39" fmla="*/ 21 h 112"/>
                <a:gd name="T40" fmla="*/ 88 w 147"/>
                <a:gd name="T41" fmla="*/ 29 h 112"/>
                <a:gd name="T42" fmla="*/ 74 w 147"/>
                <a:gd name="T43" fmla="*/ 37 h 112"/>
                <a:gd name="T44" fmla="*/ 79 w 147"/>
                <a:gd name="T45" fmla="*/ 44 h 112"/>
                <a:gd name="T46" fmla="*/ 100 w 147"/>
                <a:gd name="T47" fmla="*/ 41 h 112"/>
                <a:gd name="T48" fmla="*/ 87 w 147"/>
                <a:gd name="T49" fmla="*/ 58 h 112"/>
                <a:gd name="T50" fmla="*/ 102 w 147"/>
                <a:gd name="T51" fmla="*/ 55 h 112"/>
                <a:gd name="T52" fmla="*/ 130 w 147"/>
                <a:gd name="T53" fmla="*/ 56 h 112"/>
                <a:gd name="T54" fmla="*/ 95 w 147"/>
                <a:gd name="T55" fmla="*/ 64 h 112"/>
                <a:gd name="T56" fmla="*/ 56 w 147"/>
                <a:gd name="T57"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112">
                  <a:moveTo>
                    <a:pt x="56" y="45"/>
                  </a:moveTo>
                  <a:cubicBezTo>
                    <a:pt x="62" y="35"/>
                    <a:pt x="103" y="12"/>
                    <a:pt x="92" y="5"/>
                  </a:cubicBezTo>
                  <a:cubicBezTo>
                    <a:pt x="83" y="0"/>
                    <a:pt x="62" y="33"/>
                    <a:pt x="53" y="34"/>
                  </a:cubicBezTo>
                  <a:cubicBezTo>
                    <a:pt x="46" y="32"/>
                    <a:pt x="48" y="15"/>
                    <a:pt x="37" y="23"/>
                  </a:cubicBezTo>
                  <a:cubicBezTo>
                    <a:pt x="31" y="28"/>
                    <a:pt x="27" y="34"/>
                    <a:pt x="21" y="39"/>
                  </a:cubicBezTo>
                  <a:cubicBezTo>
                    <a:pt x="0" y="54"/>
                    <a:pt x="21" y="53"/>
                    <a:pt x="31" y="48"/>
                  </a:cubicBezTo>
                  <a:cubicBezTo>
                    <a:pt x="41" y="40"/>
                    <a:pt x="54" y="59"/>
                    <a:pt x="65" y="67"/>
                  </a:cubicBezTo>
                  <a:cubicBezTo>
                    <a:pt x="78" y="82"/>
                    <a:pt x="90" y="82"/>
                    <a:pt x="98" y="96"/>
                  </a:cubicBezTo>
                  <a:cubicBezTo>
                    <a:pt x="103" y="100"/>
                    <a:pt x="77" y="99"/>
                    <a:pt x="104" y="111"/>
                  </a:cubicBezTo>
                  <a:cubicBezTo>
                    <a:pt x="107" y="112"/>
                    <a:pt x="128" y="110"/>
                    <a:pt x="124" y="104"/>
                  </a:cubicBezTo>
                  <a:cubicBezTo>
                    <a:pt x="117" y="96"/>
                    <a:pt x="107" y="90"/>
                    <a:pt x="99" y="82"/>
                  </a:cubicBezTo>
                  <a:cubicBezTo>
                    <a:pt x="70" y="62"/>
                    <a:pt x="106" y="73"/>
                    <a:pt x="130" y="71"/>
                  </a:cubicBezTo>
                  <a:cubicBezTo>
                    <a:pt x="141" y="67"/>
                    <a:pt x="144" y="65"/>
                    <a:pt x="146" y="56"/>
                  </a:cubicBezTo>
                  <a:cubicBezTo>
                    <a:pt x="147" y="47"/>
                    <a:pt x="135" y="44"/>
                    <a:pt x="134" y="45"/>
                  </a:cubicBezTo>
                  <a:cubicBezTo>
                    <a:pt x="127" y="45"/>
                    <a:pt x="121" y="45"/>
                    <a:pt x="116" y="41"/>
                  </a:cubicBezTo>
                  <a:cubicBezTo>
                    <a:pt x="113" y="40"/>
                    <a:pt x="120" y="38"/>
                    <a:pt x="120" y="35"/>
                  </a:cubicBezTo>
                  <a:cubicBezTo>
                    <a:pt x="113" y="26"/>
                    <a:pt x="111" y="37"/>
                    <a:pt x="107" y="31"/>
                  </a:cubicBezTo>
                  <a:cubicBezTo>
                    <a:pt x="99" y="26"/>
                    <a:pt x="113" y="26"/>
                    <a:pt x="106" y="20"/>
                  </a:cubicBezTo>
                  <a:cubicBezTo>
                    <a:pt x="103" y="16"/>
                    <a:pt x="97" y="19"/>
                    <a:pt x="93" y="22"/>
                  </a:cubicBezTo>
                  <a:cubicBezTo>
                    <a:pt x="91" y="24"/>
                    <a:pt x="90" y="19"/>
                    <a:pt x="88" y="21"/>
                  </a:cubicBezTo>
                  <a:cubicBezTo>
                    <a:pt x="85" y="25"/>
                    <a:pt x="93" y="25"/>
                    <a:pt x="88" y="29"/>
                  </a:cubicBezTo>
                  <a:cubicBezTo>
                    <a:pt x="85" y="32"/>
                    <a:pt x="77" y="34"/>
                    <a:pt x="74" y="37"/>
                  </a:cubicBezTo>
                  <a:cubicBezTo>
                    <a:pt x="65" y="47"/>
                    <a:pt x="73" y="51"/>
                    <a:pt x="79" y="44"/>
                  </a:cubicBezTo>
                  <a:cubicBezTo>
                    <a:pt x="83" y="40"/>
                    <a:pt x="109" y="29"/>
                    <a:pt x="100" y="41"/>
                  </a:cubicBezTo>
                  <a:cubicBezTo>
                    <a:pt x="92" y="44"/>
                    <a:pt x="63" y="59"/>
                    <a:pt x="87" y="58"/>
                  </a:cubicBezTo>
                  <a:cubicBezTo>
                    <a:pt x="93" y="58"/>
                    <a:pt x="95" y="57"/>
                    <a:pt x="102" y="55"/>
                  </a:cubicBezTo>
                  <a:cubicBezTo>
                    <a:pt x="112" y="52"/>
                    <a:pt x="113" y="40"/>
                    <a:pt x="130" y="56"/>
                  </a:cubicBezTo>
                  <a:cubicBezTo>
                    <a:pt x="128" y="61"/>
                    <a:pt x="103" y="62"/>
                    <a:pt x="95" y="64"/>
                  </a:cubicBezTo>
                  <a:cubicBezTo>
                    <a:pt x="80" y="69"/>
                    <a:pt x="68" y="63"/>
                    <a:pt x="56" y="4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5" name="Freeform 17">
              <a:extLst>
                <a:ext uri="{FF2B5EF4-FFF2-40B4-BE49-F238E27FC236}">
                  <a16:creationId xmlns:a16="http://schemas.microsoft.com/office/drawing/2014/main" id="{272AE861-58C2-4A70-BE0A-DD82651CAAE4}"/>
                </a:ext>
              </a:extLst>
            </p:cNvPr>
            <p:cNvSpPr>
              <a:spLocks/>
            </p:cNvSpPr>
            <p:nvPr/>
          </p:nvSpPr>
          <p:spPr bwMode="auto">
            <a:xfrm>
              <a:off x="8702199" y="3201988"/>
              <a:ext cx="104775" cy="96837"/>
            </a:xfrm>
            <a:custGeom>
              <a:avLst/>
              <a:gdLst>
                <a:gd name="T0" fmla="*/ 51 w 102"/>
                <a:gd name="T1" fmla="*/ 20 h 96"/>
                <a:gd name="T2" fmla="*/ 96 w 102"/>
                <a:gd name="T3" fmla="*/ 32 h 96"/>
                <a:gd name="T4" fmla="*/ 91 w 102"/>
                <a:gd name="T5" fmla="*/ 50 h 96"/>
                <a:gd name="T6" fmla="*/ 87 w 102"/>
                <a:gd name="T7" fmla="*/ 75 h 96"/>
                <a:gd name="T8" fmla="*/ 66 w 102"/>
                <a:gd name="T9" fmla="*/ 66 h 96"/>
                <a:gd name="T10" fmla="*/ 13 w 102"/>
                <a:gd name="T11" fmla="*/ 57 h 96"/>
                <a:gd name="T12" fmla="*/ 49 w 102"/>
                <a:gd name="T13" fmla="*/ 64 h 96"/>
                <a:gd name="T14" fmla="*/ 36 w 102"/>
                <a:gd name="T15" fmla="*/ 44 h 96"/>
                <a:gd name="T16" fmla="*/ 58 w 102"/>
                <a:gd name="T17" fmla="*/ 41 h 96"/>
                <a:gd name="T18" fmla="*/ 71 w 102"/>
                <a:gd name="T19" fmla="*/ 32 h 96"/>
                <a:gd name="T20" fmla="*/ 51 w 102"/>
                <a:gd name="T21"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6">
                  <a:moveTo>
                    <a:pt x="51" y="20"/>
                  </a:moveTo>
                  <a:cubicBezTo>
                    <a:pt x="69" y="0"/>
                    <a:pt x="80" y="31"/>
                    <a:pt x="96" y="32"/>
                  </a:cubicBezTo>
                  <a:cubicBezTo>
                    <a:pt x="102" y="33"/>
                    <a:pt x="98" y="50"/>
                    <a:pt x="91" y="50"/>
                  </a:cubicBezTo>
                  <a:cubicBezTo>
                    <a:pt x="52" y="45"/>
                    <a:pt x="97" y="69"/>
                    <a:pt x="87" y="75"/>
                  </a:cubicBezTo>
                  <a:cubicBezTo>
                    <a:pt x="79" y="83"/>
                    <a:pt x="75" y="67"/>
                    <a:pt x="66" y="66"/>
                  </a:cubicBezTo>
                  <a:cubicBezTo>
                    <a:pt x="60" y="73"/>
                    <a:pt x="0" y="96"/>
                    <a:pt x="13" y="57"/>
                  </a:cubicBezTo>
                  <a:cubicBezTo>
                    <a:pt x="24" y="54"/>
                    <a:pt x="21" y="77"/>
                    <a:pt x="49" y="64"/>
                  </a:cubicBezTo>
                  <a:cubicBezTo>
                    <a:pt x="72" y="50"/>
                    <a:pt x="41" y="49"/>
                    <a:pt x="36" y="44"/>
                  </a:cubicBezTo>
                  <a:cubicBezTo>
                    <a:pt x="10" y="18"/>
                    <a:pt x="42" y="24"/>
                    <a:pt x="58" y="41"/>
                  </a:cubicBezTo>
                  <a:cubicBezTo>
                    <a:pt x="68" y="51"/>
                    <a:pt x="84" y="34"/>
                    <a:pt x="71" y="32"/>
                  </a:cubicBezTo>
                  <a:cubicBezTo>
                    <a:pt x="61" y="32"/>
                    <a:pt x="57" y="27"/>
                    <a:pt x="51" y="2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6" name="Freeform 18">
              <a:extLst>
                <a:ext uri="{FF2B5EF4-FFF2-40B4-BE49-F238E27FC236}">
                  <a16:creationId xmlns:a16="http://schemas.microsoft.com/office/drawing/2014/main" id="{F7EF4C6F-D573-48F1-92DC-CD6BC77723B7}"/>
                </a:ext>
              </a:extLst>
            </p:cNvPr>
            <p:cNvSpPr>
              <a:spLocks noEditPoints="1"/>
            </p:cNvSpPr>
            <p:nvPr/>
          </p:nvSpPr>
          <p:spPr bwMode="auto">
            <a:xfrm>
              <a:off x="7255986" y="2773363"/>
              <a:ext cx="1843088" cy="1844674"/>
            </a:xfrm>
            <a:custGeom>
              <a:avLst/>
              <a:gdLst>
                <a:gd name="T0" fmla="*/ 905 w 1809"/>
                <a:gd name="T1" fmla="*/ 1810 h 1810"/>
                <a:gd name="T2" fmla="*/ 905 w 1809"/>
                <a:gd name="T3" fmla="*/ 53 h 1810"/>
                <a:gd name="T4" fmla="*/ 52 w 1809"/>
                <a:gd name="T5" fmla="*/ 905 h 1810"/>
                <a:gd name="T6" fmla="*/ 1566 w 1809"/>
                <a:gd name="T7" fmla="*/ 905 h 1810"/>
                <a:gd name="T8" fmla="*/ 905 w 1809"/>
                <a:gd name="T9" fmla="*/ 243 h 1810"/>
                <a:gd name="T10" fmla="*/ 905 w 1809"/>
                <a:gd name="T11" fmla="*/ 1523 h 1810"/>
                <a:gd name="T12" fmla="*/ 471 w 1809"/>
                <a:gd name="T13" fmla="*/ 546 h 1810"/>
                <a:gd name="T14" fmla="*/ 516 w 1809"/>
                <a:gd name="T15" fmla="*/ 727 h 1810"/>
                <a:gd name="T16" fmla="*/ 501 w 1809"/>
                <a:gd name="T17" fmla="*/ 1168 h 1810"/>
                <a:gd name="T18" fmla="*/ 631 w 1809"/>
                <a:gd name="T19" fmla="*/ 780 h 1810"/>
                <a:gd name="T20" fmla="*/ 745 w 1809"/>
                <a:gd name="T21" fmla="*/ 813 h 1810"/>
                <a:gd name="T22" fmla="*/ 718 w 1809"/>
                <a:gd name="T23" fmla="*/ 956 h 1810"/>
                <a:gd name="T24" fmla="*/ 663 w 1809"/>
                <a:gd name="T25" fmla="*/ 1124 h 1810"/>
                <a:gd name="T26" fmla="*/ 792 w 1809"/>
                <a:gd name="T27" fmla="*/ 1194 h 1810"/>
                <a:gd name="T28" fmla="*/ 793 w 1809"/>
                <a:gd name="T29" fmla="*/ 694 h 1810"/>
                <a:gd name="T30" fmla="*/ 1042 w 1809"/>
                <a:gd name="T31" fmla="*/ 737 h 1810"/>
                <a:gd name="T32" fmla="*/ 953 w 1809"/>
                <a:gd name="T33" fmla="*/ 922 h 1810"/>
                <a:gd name="T34" fmla="*/ 942 w 1809"/>
                <a:gd name="T35" fmla="*/ 957 h 1810"/>
                <a:gd name="T36" fmla="*/ 1008 w 1809"/>
                <a:gd name="T37" fmla="*/ 1266 h 1810"/>
                <a:gd name="T38" fmla="*/ 990 w 1809"/>
                <a:gd name="T39" fmla="*/ 1014 h 1810"/>
                <a:gd name="T40" fmla="*/ 1084 w 1809"/>
                <a:gd name="T41" fmla="*/ 738 h 1810"/>
                <a:gd name="T42" fmla="*/ 1189 w 1809"/>
                <a:gd name="T43" fmla="*/ 742 h 1810"/>
                <a:gd name="T44" fmla="*/ 1251 w 1809"/>
                <a:gd name="T45" fmla="*/ 778 h 1810"/>
                <a:gd name="T46" fmla="*/ 1225 w 1809"/>
                <a:gd name="T47" fmla="*/ 938 h 1810"/>
                <a:gd name="T48" fmla="*/ 1171 w 1809"/>
                <a:gd name="T49" fmla="*/ 1088 h 1810"/>
                <a:gd name="T50" fmla="*/ 1261 w 1809"/>
                <a:gd name="T51" fmla="*/ 835 h 1810"/>
                <a:gd name="T52" fmla="*/ 1145 w 1809"/>
                <a:gd name="T53" fmla="*/ 470 h 1810"/>
                <a:gd name="T54" fmla="*/ 1370 w 1809"/>
                <a:gd name="T55" fmla="*/ 969 h 1810"/>
                <a:gd name="T56" fmla="*/ 1396 w 1809"/>
                <a:gd name="T57" fmla="*/ 1108 h 1810"/>
                <a:gd name="T58" fmla="*/ 1036 w 1809"/>
                <a:gd name="T59" fmla="*/ 1474 h 1810"/>
                <a:gd name="T60" fmla="*/ 799 w 1809"/>
                <a:gd name="T61" fmla="*/ 1482 h 1810"/>
                <a:gd name="T62" fmla="*/ 576 w 1809"/>
                <a:gd name="T63" fmla="*/ 1368 h 1810"/>
                <a:gd name="T64" fmla="*/ 541 w 1809"/>
                <a:gd name="T65" fmla="*/ 1349 h 1810"/>
                <a:gd name="T66" fmla="*/ 489 w 1809"/>
                <a:gd name="T67" fmla="*/ 622 h 1810"/>
                <a:gd name="T68" fmla="*/ 721 w 1809"/>
                <a:gd name="T69" fmla="*/ 794 h 1810"/>
                <a:gd name="T70" fmla="*/ 610 w 1809"/>
                <a:gd name="T71" fmla="*/ 864 h 1810"/>
                <a:gd name="T72" fmla="*/ 669 w 1809"/>
                <a:gd name="T73" fmla="*/ 958 h 1810"/>
                <a:gd name="T74" fmla="*/ 580 w 1809"/>
                <a:gd name="T75" fmla="*/ 903 h 1810"/>
                <a:gd name="T76" fmla="*/ 537 w 1809"/>
                <a:gd name="T77" fmla="*/ 1197 h 1810"/>
                <a:gd name="T78" fmla="*/ 694 w 1809"/>
                <a:gd name="T79" fmla="*/ 1165 h 1810"/>
                <a:gd name="T80" fmla="*/ 629 w 1809"/>
                <a:gd name="T81" fmla="*/ 1210 h 1810"/>
                <a:gd name="T82" fmla="*/ 726 w 1809"/>
                <a:gd name="T83" fmla="*/ 1275 h 1810"/>
                <a:gd name="T84" fmla="*/ 726 w 1809"/>
                <a:gd name="T85" fmla="*/ 1275 h 1810"/>
                <a:gd name="T86" fmla="*/ 801 w 1809"/>
                <a:gd name="T87" fmla="*/ 1332 h 1810"/>
                <a:gd name="T88" fmla="*/ 865 w 1809"/>
                <a:gd name="T89" fmla="*/ 1170 h 1810"/>
                <a:gd name="T90" fmla="*/ 894 w 1809"/>
                <a:gd name="T91" fmla="*/ 1171 h 1810"/>
                <a:gd name="T92" fmla="*/ 841 w 1809"/>
                <a:gd name="T93" fmla="*/ 1350 h 1810"/>
                <a:gd name="T94" fmla="*/ 854 w 1809"/>
                <a:gd name="T95" fmla="*/ 956 h 1810"/>
                <a:gd name="T96" fmla="*/ 798 w 1809"/>
                <a:gd name="T97" fmla="*/ 919 h 1810"/>
                <a:gd name="T98" fmla="*/ 921 w 1809"/>
                <a:gd name="T99" fmla="*/ 930 h 1810"/>
                <a:gd name="T100" fmla="*/ 1174 w 1809"/>
                <a:gd name="T101" fmla="*/ 924 h 1810"/>
                <a:gd name="T102" fmla="*/ 1140 w 1809"/>
                <a:gd name="T103" fmla="*/ 955 h 1810"/>
                <a:gd name="T104" fmla="*/ 1085 w 1809"/>
                <a:gd name="T105" fmla="*/ 1092 h 1810"/>
                <a:gd name="T106" fmla="*/ 1120 w 1809"/>
                <a:gd name="T107" fmla="*/ 1150 h 1810"/>
                <a:gd name="T108" fmla="*/ 1087 w 1809"/>
                <a:gd name="T109" fmla="*/ 1144 h 1810"/>
                <a:gd name="T110" fmla="*/ 1067 w 1809"/>
                <a:gd name="T111" fmla="*/ 1349 h 1810"/>
                <a:gd name="T112" fmla="*/ 1107 w 1809"/>
                <a:gd name="T113" fmla="*/ 1327 h 1810"/>
                <a:gd name="T114" fmla="*/ 1316 w 1809"/>
                <a:gd name="T115" fmla="*/ 1008 h 1810"/>
                <a:gd name="T116" fmla="*/ 990 w 1809"/>
                <a:gd name="T117" fmla="*/ 1329 h 1810"/>
                <a:gd name="T118" fmla="*/ 997 w 1809"/>
                <a:gd name="T119" fmla="*/ 1336 h 1810"/>
                <a:gd name="T120" fmla="*/ 1339 w 1809"/>
                <a:gd name="T121" fmla="*/ 77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9" h="1810">
                  <a:moveTo>
                    <a:pt x="905" y="0"/>
                  </a:moveTo>
                  <a:cubicBezTo>
                    <a:pt x="1403" y="0"/>
                    <a:pt x="1809" y="407"/>
                    <a:pt x="1809" y="905"/>
                  </a:cubicBezTo>
                  <a:cubicBezTo>
                    <a:pt x="1809" y="1403"/>
                    <a:pt x="1403" y="1810"/>
                    <a:pt x="905" y="1810"/>
                  </a:cubicBezTo>
                  <a:cubicBezTo>
                    <a:pt x="406" y="1810"/>
                    <a:pt x="0" y="1403"/>
                    <a:pt x="0" y="905"/>
                  </a:cubicBezTo>
                  <a:cubicBezTo>
                    <a:pt x="0" y="407"/>
                    <a:pt x="406" y="0"/>
                    <a:pt x="905" y="0"/>
                  </a:cubicBezTo>
                  <a:close/>
                  <a:moveTo>
                    <a:pt x="905" y="53"/>
                  </a:moveTo>
                  <a:cubicBezTo>
                    <a:pt x="1374" y="53"/>
                    <a:pt x="1757" y="436"/>
                    <a:pt x="1757" y="905"/>
                  </a:cubicBezTo>
                  <a:cubicBezTo>
                    <a:pt x="1757" y="1374"/>
                    <a:pt x="1374" y="1757"/>
                    <a:pt x="905" y="1757"/>
                  </a:cubicBezTo>
                  <a:cubicBezTo>
                    <a:pt x="435" y="1757"/>
                    <a:pt x="52" y="1374"/>
                    <a:pt x="52" y="905"/>
                  </a:cubicBezTo>
                  <a:cubicBezTo>
                    <a:pt x="52" y="436"/>
                    <a:pt x="435" y="53"/>
                    <a:pt x="905" y="53"/>
                  </a:cubicBezTo>
                  <a:close/>
                  <a:moveTo>
                    <a:pt x="905" y="243"/>
                  </a:moveTo>
                  <a:cubicBezTo>
                    <a:pt x="1269" y="243"/>
                    <a:pt x="1566" y="541"/>
                    <a:pt x="1566" y="905"/>
                  </a:cubicBezTo>
                  <a:cubicBezTo>
                    <a:pt x="1566" y="1270"/>
                    <a:pt x="1269" y="1567"/>
                    <a:pt x="905" y="1567"/>
                  </a:cubicBezTo>
                  <a:cubicBezTo>
                    <a:pt x="540" y="1567"/>
                    <a:pt x="243" y="1270"/>
                    <a:pt x="243" y="905"/>
                  </a:cubicBezTo>
                  <a:cubicBezTo>
                    <a:pt x="243" y="541"/>
                    <a:pt x="540" y="243"/>
                    <a:pt x="905" y="243"/>
                  </a:cubicBezTo>
                  <a:close/>
                  <a:moveTo>
                    <a:pt x="905" y="287"/>
                  </a:moveTo>
                  <a:cubicBezTo>
                    <a:pt x="1245" y="287"/>
                    <a:pt x="1522" y="565"/>
                    <a:pt x="1522" y="905"/>
                  </a:cubicBezTo>
                  <a:cubicBezTo>
                    <a:pt x="1522" y="1245"/>
                    <a:pt x="1245" y="1523"/>
                    <a:pt x="905" y="1523"/>
                  </a:cubicBezTo>
                  <a:cubicBezTo>
                    <a:pt x="564" y="1523"/>
                    <a:pt x="287" y="1245"/>
                    <a:pt x="287" y="905"/>
                  </a:cubicBezTo>
                  <a:cubicBezTo>
                    <a:pt x="287" y="565"/>
                    <a:pt x="564" y="287"/>
                    <a:pt x="905" y="287"/>
                  </a:cubicBezTo>
                  <a:close/>
                  <a:moveTo>
                    <a:pt x="471" y="546"/>
                  </a:moveTo>
                  <a:cubicBezTo>
                    <a:pt x="549" y="541"/>
                    <a:pt x="593" y="614"/>
                    <a:pt x="512" y="662"/>
                  </a:cubicBezTo>
                  <a:cubicBezTo>
                    <a:pt x="554" y="680"/>
                    <a:pt x="598" y="710"/>
                    <a:pt x="585" y="748"/>
                  </a:cubicBezTo>
                  <a:cubicBezTo>
                    <a:pt x="562" y="757"/>
                    <a:pt x="534" y="728"/>
                    <a:pt x="516" y="727"/>
                  </a:cubicBezTo>
                  <a:cubicBezTo>
                    <a:pt x="512" y="726"/>
                    <a:pt x="488" y="726"/>
                    <a:pt x="474" y="751"/>
                  </a:cubicBezTo>
                  <a:cubicBezTo>
                    <a:pt x="480" y="897"/>
                    <a:pt x="494" y="930"/>
                    <a:pt x="454" y="1056"/>
                  </a:cubicBezTo>
                  <a:cubicBezTo>
                    <a:pt x="439" y="1112"/>
                    <a:pt x="478" y="1146"/>
                    <a:pt x="501" y="1168"/>
                  </a:cubicBezTo>
                  <a:cubicBezTo>
                    <a:pt x="521" y="1167"/>
                    <a:pt x="558" y="1164"/>
                    <a:pt x="579" y="1162"/>
                  </a:cubicBezTo>
                  <a:cubicBezTo>
                    <a:pt x="494" y="1095"/>
                    <a:pt x="483" y="1068"/>
                    <a:pt x="497" y="960"/>
                  </a:cubicBezTo>
                  <a:cubicBezTo>
                    <a:pt x="508" y="867"/>
                    <a:pt x="576" y="835"/>
                    <a:pt x="631" y="780"/>
                  </a:cubicBezTo>
                  <a:cubicBezTo>
                    <a:pt x="558" y="733"/>
                    <a:pt x="616" y="658"/>
                    <a:pt x="664" y="764"/>
                  </a:cubicBezTo>
                  <a:cubicBezTo>
                    <a:pt x="697" y="770"/>
                    <a:pt x="736" y="765"/>
                    <a:pt x="767" y="766"/>
                  </a:cubicBezTo>
                  <a:cubicBezTo>
                    <a:pt x="787" y="779"/>
                    <a:pt x="792" y="813"/>
                    <a:pt x="745" y="813"/>
                  </a:cubicBezTo>
                  <a:cubicBezTo>
                    <a:pt x="734" y="850"/>
                    <a:pt x="723" y="881"/>
                    <a:pt x="713" y="918"/>
                  </a:cubicBezTo>
                  <a:cubicBezTo>
                    <a:pt x="720" y="919"/>
                    <a:pt x="718" y="917"/>
                    <a:pt x="722" y="918"/>
                  </a:cubicBezTo>
                  <a:cubicBezTo>
                    <a:pt x="724" y="923"/>
                    <a:pt x="720" y="948"/>
                    <a:pt x="718" y="956"/>
                  </a:cubicBezTo>
                  <a:cubicBezTo>
                    <a:pt x="715" y="958"/>
                    <a:pt x="705" y="957"/>
                    <a:pt x="702" y="959"/>
                  </a:cubicBezTo>
                  <a:cubicBezTo>
                    <a:pt x="688" y="1011"/>
                    <a:pt x="670" y="1059"/>
                    <a:pt x="656" y="1111"/>
                  </a:cubicBezTo>
                  <a:cubicBezTo>
                    <a:pt x="656" y="1114"/>
                    <a:pt x="660" y="1123"/>
                    <a:pt x="663" y="1124"/>
                  </a:cubicBezTo>
                  <a:cubicBezTo>
                    <a:pt x="685" y="1125"/>
                    <a:pt x="693" y="1123"/>
                    <a:pt x="710" y="1125"/>
                  </a:cubicBezTo>
                  <a:cubicBezTo>
                    <a:pt x="737" y="1136"/>
                    <a:pt x="738" y="1167"/>
                    <a:pt x="746" y="1196"/>
                  </a:cubicBezTo>
                  <a:cubicBezTo>
                    <a:pt x="758" y="1198"/>
                    <a:pt x="780" y="1197"/>
                    <a:pt x="792" y="1194"/>
                  </a:cubicBezTo>
                  <a:cubicBezTo>
                    <a:pt x="799" y="1146"/>
                    <a:pt x="749" y="1106"/>
                    <a:pt x="732" y="1018"/>
                  </a:cubicBezTo>
                  <a:cubicBezTo>
                    <a:pt x="729" y="923"/>
                    <a:pt x="786" y="827"/>
                    <a:pt x="850" y="760"/>
                  </a:cubicBezTo>
                  <a:cubicBezTo>
                    <a:pt x="825" y="724"/>
                    <a:pt x="784" y="765"/>
                    <a:pt x="793" y="694"/>
                  </a:cubicBezTo>
                  <a:cubicBezTo>
                    <a:pt x="810" y="684"/>
                    <a:pt x="820" y="687"/>
                    <a:pt x="835" y="691"/>
                  </a:cubicBezTo>
                  <a:cubicBezTo>
                    <a:pt x="853" y="705"/>
                    <a:pt x="866" y="726"/>
                    <a:pt x="877" y="744"/>
                  </a:cubicBezTo>
                  <a:cubicBezTo>
                    <a:pt x="952" y="729"/>
                    <a:pt x="983" y="719"/>
                    <a:pt x="1042" y="737"/>
                  </a:cubicBezTo>
                  <a:cubicBezTo>
                    <a:pt x="1044" y="748"/>
                    <a:pt x="1044" y="757"/>
                    <a:pt x="1040" y="768"/>
                  </a:cubicBezTo>
                  <a:cubicBezTo>
                    <a:pt x="1029" y="770"/>
                    <a:pt x="1011" y="776"/>
                    <a:pt x="1000" y="779"/>
                  </a:cubicBezTo>
                  <a:cubicBezTo>
                    <a:pt x="982" y="826"/>
                    <a:pt x="970" y="874"/>
                    <a:pt x="953" y="922"/>
                  </a:cubicBezTo>
                  <a:cubicBezTo>
                    <a:pt x="959" y="924"/>
                    <a:pt x="958" y="923"/>
                    <a:pt x="965" y="925"/>
                  </a:cubicBezTo>
                  <a:cubicBezTo>
                    <a:pt x="966" y="940"/>
                    <a:pt x="966" y="946"/>
                    <a:pt x="964" y="953"/>
                  </a:cubicBezTo>
                  <a:cubicBezTo>
                    <a:pt x="956" y="954"/>
                    <a:pt x="951" y="955"/>
                    <a:pt x="942" y="957"/>
                  </a:cubicBezTo>
                  <a:cubicBezTo>
                    <a:pt x="934" y="1008"/>
                    <a:pt x="914" y="1066"/>
                    <a:pt x="906" y="1118"/>
                  </a:cubicBezTo>
                  <a:cubicBezTo>
                    <a:pt x="931" y="1140"/>
                    <a:pt x="973" y="1156"/>
                    <a:pt x="991" y="1178"/>
                  </a:cubicBezTo>
                  <a:cubicBezTo>
                    <a:pt x="998" y="1203"/>
                    <a:pt x="1006" y="1243"/>
                    <a:pt x="1008" y="1266"/>
                  </a:cubicBezTo>
                  <a:cubicBezTo>
                    <a:pt x="1021" y="1258"/>
                    <a:pt x="1034" y="1244"/>
                    <a:pt x="1042" y="1234"/>
                  </a:cubicBezTo>
                  <a:cubicBezTo>
                    <a:pt x="1042" y="1202"/>
                    <a:pt x="1004" y="1176"/>
                    <a:pt x="997" y="1144"/>
                  </a:cubicBezTo>
                  <a:cubicBezTo>
                    <a:pt x="981" y="1092"/>
                    <a:pt x="986" y="1052"/>
                    <a:pt x="990" y="1014"/>
                  </a:cubicBezTo>
                  <a:cubicBezTo>
                    <a:pt x="1005" y="935"/>
                    <a:pt x="1045" y="888"/>
                    <a:pt x="1081" y="822"/>
                  </a:cubicBezTo>
                  <a:cubicBezTo>
                    <a:pt x="1103" y="791"/>
                    <a:pt x="1132" y="783"/>
                    <a:pt x="1153" y="764"/>
                  </a:cubicBezTo>
                  <a:cubicBezTo>
                    <a:pt x="1116" y="737"/>
                    <a:pt x="1101" y="750"/>
                    <a:pt x="1084" y="738"/>
                  </a:cubicBezTo>
                  <a:cubicBezTo>
                    <a:pt x="1071" y="718"/>
                    <a:pt x="1076" y="711"/>
                    <a:pt x="1079" y="706"/>
                  </a:cubicBezTo>
                  <a:cubicBezTo>
                    <a:pt x="1094" y="689"/>
                    <a:pt x="1115" y="692"/>
                    <a:pt x="1138" y="695"/>
                  </a:cubicBezTo>
                  <a:cubicBezTo>
                    <a:pt x="1154" y="705"/>
                    <a:pt x="1172" y="726"/>
                    <a:pt x="1189" y="742"/>
                  </a:cubicBezTo>
                  <a:cubicBezTo>
                    <a:pt x="1226" y="740"/>
                    <a:pt x="1240" y="730"/>
                    <a:pt x="1268" y="741"/>
                  </a:cubicBezTo>
                  <a:cubicBezTo>
                    <a:pt x="1289" y="750"/>
                    <a:pt x="1287" y="760"/>
                    <a:pt x="1276" y="771"/>
                  </a:cubicBezTo>
                  <a:cubicBezTo>
                    <a:pt x="1267" y="774"/>
                    <a:pt x="1257" y="776"/>
                    <a:pt x="1251" y="778"/>
                  </a:cubicBezTo>
                  <a:cubicBezTo>
                    <a:pt x="1236" y="822"/>
                    <a:pt x="1229" y="847"/>
                    <a:pt x="1212" y="908"/>
                  </a:cubicBezTo>
                  <a:cubicBezTo>
                    <a:pt x="1223" y="912"/>
                    <a:pt x="1217" y="910"/>
                    <a:pt x="1224" y="912"/>
                  </a:cubicBezTo>
                  <a:cubicBezTo>
                    <a:pt x="1224" y="917"/>
                    <a:pt x="1227" y="926"/>
                    <a:pt x="1225" y="938"/>
                  </a:cubicBezTo>
                  <a:cubicBezTo>
                    <a:pt x="1224" y="940"/>
                    <a:pt x="1221" y="940"/>
                    <a:pt x="1218" y="942"/>
                  </a:cubicBezTo>
                  <a:cubicBezTo>
                    <a:pt x="1212" y="948"/>
                    <a:pt x="1201" y="958"/>
                    <a:pt x="1197" y="967"/>
                  </a:cubicBezTo>
                  <a:cubicBezTo>
                    <a:pt x="1190" y="1007"/>
                    <a:pt x="1178" y="1048"/>
                    <a:pt x="1171" y="1088"/>
                  </a:cubicBezTo>
                  <a:cubicBezTo>
                    <a:pt x="1186" y="1089"/>
                    <a:pt x="1209" y="1086"/>
                    <a:pt x="1227" y="1085"/>
                  </a:cubicBezTo>
                  <a:cubicBezTo>
                    <a:pt x="1242" y="1091"/>
                    <a:pt x="1243" y="1093"/>
                    <a:pt x="1250" y="1103"/>
                  </a:cubicBezTo>
                  <a:cubicBezTo>
                    <a:pt x="1253" y="1017"/>
                    <a:pt x="1258" y="921"/>
                    <a:pt x="1261" y="835"/>
                  </a:cubicBezTo>
                  <a:cubicBezTo>
                    <a:pt x="1281" y="781"/>
                    <a:pt x="1293" y="763"/>
                    <a:pt x="1341" y="735"/>
                  </a:cubicBezTo>
                  <a:cubicBezTo>
                    <a:pt x="1275" y="594"/>
                    <a:pt x="1211" y="526"/>
                    <a:pt x="1142" y="491"/>
                  </a:cubicBezTo>
                  <a:cubicBezTo>
                    <a:pt x="1124" y="483"/>
                    <a:pt x="1131" y="471"/>
                    <a:pt x="1145" y="470"/>
                  </a:cubicBezTo>
                  <a:cubicBezTo>
                    <a:pt x="1223" y="464"/>
                    <a:pt x="1407" y="650"/>
                    <a:pt x="1428" y="771"/>
                  </a:cubicBezTo>
                  <a:cubicBezTo>
                    <a:pt x="1421" y="823"/>
                    <a:pt x="1413" y="919"/>
                    <a:pt x="1391" y="973"/>
                  </a:cubicBezTo>
                  <a:cubicBezTo>
                    <a:pt x="1384" y="977"/>
                    <a:pt x="1375" y="975"/>
                    <a:pt x="1370" y="969"/>
                  </a:cubicBezTo>
                  <a:cubicBezTo>
                    <a:pt x="1364" y="930"/>
                    <a:pt x="1381" y="877"/>
                    <a:pt x="1368" y="847"/>
                  </a:cubicBezTo>
                  <a:cubicBezTo>
                    <a:pt x="1363" y="833"/>
                    <a:pt x="1348" y="835"/>
                    <a:pt x="1340" y="839"/>
                  </a:cubicBezTo>
                  <a:cubicBezTo>
                    <a:pt x="1321" y="904"/>
                    <a:pt x="1386" y="1024"/>
                    <a:pt x="1396" y="1108"/>
                  </a:cubicBezTo>
                  <a:cubicBezTo>
                    <a:pt x="1370" y="1295"/>
                    <a:pt x="1197" y="1407"/>
                    <a:pt x="1073" y="1435"/>
                  </a:cubicBezTo>
                  <a:cubicBezTo>
                    <a:pt x="1073" y="1444"/>
                    <a:pt x="1074" y="1458"/>
                    <a:pt x="1066" y="1467"/>
                  </a:cubicBezTo>
                  <a:cubicBezTo>
                    <a:pt x="1060" y="1475"/>
                    <a:pt x="1049" y="1488"/>
                    <a:pt x="1036" y="1474"/>
                  </a:cubicBezTo>
                  <a:cubicBezTo>
                    <a:pt x="1032" y="1463"/>
                    <a:pt x="1033" y="1456"/>
                    <a:pt x="1033" y="1443"/>
                  </a:cubicBezTo>
                  <a:cubicBezTo>
                    <a:pt x="961" y="1444"/>
                    <a:pt x="890" y="1448"/>
                    <a:pt x="818" y="1438"/>
                  </a:cubicBezTo>
                  <a:cubicBezTo>
                    <a:pt x="813" y="1452"/>
                    <a:pt x="808" y="1471"/>
                    <a:pt x="799" y="1482"/>
                  </a:cubicBezTo>
                  <a:cubicBezTo>
                    <a:pt x="788" y="1486"/>
                    <a:pt x="780" y="1484"/>
                    <a:pt x="774" y="1476"/>
                  </a:cubicBezTo>
                  <a:cubicBezTo>
                    <a:pt x="772" y="1459"/>
                    <a:pt x="773" y="1452"/>
                    <a:pt x="780" y="1437"/>
                  </a:cubicBezTo>
                  <a:cubicBezTo>
                    <a:pt x="675" y="1427"/>
                    <a:pt x="646" y="1407"/>
                    <a:pt x="576" y="1368"/>
                  </a:cubicBezTo>
                  <a:cubicBezTo>
                    <a:pt x="568" y="1382"/>
                    <a:pt x="565" y="1383"/>
                    <a:pt x="554" y="1388"/>
                  </a:cubicBezTo>
                  <a:cubicBezTo>
                    <a:pt x="537" y="1390"/>
                    <a:pt x="530" y="1382"/>
                    <a:pt x="531" y="1378"/>
                  </a:cubicBezTo>
                  <a:cubicBezTo>
                    <a:pt x="527" y="1373"/>
                    <a:pt x="537" y="1357"/>
                    <a:pt x="541" y="1349"/>
                  </a:cubicBezTo>
                  <a:cubicBezTo>
                    <a:pt x="488" y="1291"/>
                    <a:pt x="444" y="1238"/>
                    <a:pt x="400" y="1166"/>
                  </a:cubicBezTo>
                  <a:cubicBezTo>
                    <a:pt x="360" y="1021"/>
                    <a:pt x="436" y="994"/>
                    <a:pt x="397" y="720"/>
                  </a:cubicBezTo>
                  <a:cubicBezTo>
                    <a:pt x="406" y="682"/>
                    <a:pt x="456" y="649"/>
                    <a:pt x="489" y="622"/>
                  </a:cubicBezTo>
                  <a:cubicBezTo>
                    <a:pt x="497" y="600"/>
                    <a:pt x="485" y="575"/>
                    <a:pt x="471" y="546"/>
                  </a:cubicBezTo>
                  <a:close/>
                  <a:moveTo>
                    <a:pt x="610" y="864"/>
                  </a:moveTo>
                  <a:cubicBezTo>
                    <a:pt x="621" y="830"/>
                    <a:pt x="659" y="788"/>
                    <a:pt x="721" y="794"/>
                  </a:cubicBezTo>
                  <a:cubicBezTo>
                    <a:pt x="708" y="837"/>
                    <a:pt x="688" y="881"/>
                    <a:pt x="682" y="924"/>
                  </a:cubicBezTo>
                  <a:cubicBezTo>
                    <a:pt x="670" y="925"/>
                    <a:pt x="658" y="926"/>
                    <a:pt x="646" y="922"/>
                  </a:cubicBezTo>
                  <a:cubicBezTo>
                    <a:pt x="633" y="907"/>
                    <a:pt x="618" y="886"/>
                    <a:pt x="610" y="864"/>
                  </a:cubicBezTo>
                  <a:close/>
                  <a:moveTo>
                    <a:pt x="580" y="903"/>
                  </a:moveTo>
                  <a:cubicBezTo>
                    <a:pt x="594" y="919"/>
                    <a:pt x="607" y="936"/>
                    <a:pt x="621" y="952"/>
                  </a:cubicBezTo>
                  <a:cubicBezTo>
                    <a:pt x="634" y="960"/>
                    <a:pt x="653" y="958"/>
                    <a:pt x="669" y="958"/>
                  </a:cubicBezTo>
                  <a:cubicBezTo>
                    <a:pt x="653" y="1008"/>
                    <a:pt x="640" y="1058"/>
                    <a:pt x="625" y="1109"/>
                  </a:cubicBezTo>
                  <a:cubicBezTo>
                    <a:pt x="583" y="1107"/>
                    <a:pt x="548" y="1054"/>
                    <a:pt x="548" y="989"/>
                  </a:cubicBezTo>
                  <a:cubicBezTo>
                    <a:pt x="551" y="959"/>
                    <a:pt x="554" y="925"/>
                    <a:pt x="580" y="903"/>
                  </a:cubicBezTo>
                  <a:close/>
                  <a:moveTo>
                    <a:pt x="591" y="1199"/>
                  </a:moveTo>
                  <a:cubicBezTo>
                    <a:pt x="587" y="1223"/>
                    <a:pt x="585" y="1227"/>
                    <a:pt x="576" y="1239"/>
                  </a:cubicBezTo>
                  <a:cubicBezTo>
                    <a:pt x="549" y="1235"/>
                    <a:pt x="539" y="1207"/>
                    <a:pt x="537" y="1197"/>
                  </a:cubicBezTo>
                  <a:cubicBezTo>
                    <a:pt x="544" y="1191"/>
                    <a:pt x="576" y="1190"/>
                    <a:pt x="591" y="1199"/>
                  </a:cubicBezTo>
                  <a:close/>
                  <a:moveTo>
                    <a:pt x="642" y="1159"/>
                  </a:moveTo>
                  <a:cubicBezTo>
                    <a:pt x="661" y="1156"/>
                    <a:pt x="677" y="1157"/>
                    <a:pt x="694" y="1165"/>
                  </a:cubicBezTo>
                  <a:cubicBezTo>
                    <a:pt x="746" y="1217"/>
                    <a:pt x="685" y="1287"/>
                    <a:pt x="645" y="1290"/>
                  </a:cubicBezTo>
                  <a:cubicBezTo>
                    <a:pt x="631" y="1286"/>
                    <a:pt x="621" y="1277"/>
                    <a:pt x="609" y="1268"/>
                  </a:cubicBezTo>
                  <a:cubicBezTo>
                    <a:pt x="613" y="1251"/>
                    <a:pt x="623" y="1226"/>
                    <a:pt x="629" y="1210"/>
                  </a:cubicBezTo>
                  <a:cubicBezTo>
                    <a:pt x="638" y="1209"/>
                    <a:pt x="645" y="1213"/>
                    <a:pt x="654" y="1212"/>
                  </a:cubicBezTo>
                  <a:cubicBezTo>
                    <a:pt x="655" y="1210"/>
                    <a:pt x="675" y="1205"/>
                    <a:pt x="642" y="1159"/>
                  </a:cubicBezTo>
                  <a:close/>
                  <a:moveTo>
                    <a:pt x="726" y="1275"/>
                  </a:moveTo>
                  <a:cubicBezTo>
                    <a:pt x="712" y="1291"/>
                    <a:pt x="704" y="1310"/>
                    <a:pt x="699" y="1324"/>
                  </a:cubicBezTo>
                  <a:cubicBezTo>
                    <a:pt x="717" y="1333"/>
                    <a:pt x="737" y="1332"/>
                    <a:pt x="760" y="1329"/>
                  </a:cubicBezTo>
                  <a:cubicBezTo>
                    <a:pt x="746" y="1321"/>
                    <a:pt x="741" y="1281"/>
                    <a:pt x="726" y="1275"/>
                  </a:cubicBezTo>
                  <a:close/>
                  <a:moveTo>
                    <a:pt x="766" y="1240"/>
                  </a:moveTo>
                  <a:cubicBezTo>
                    <a:pt x="790" y="1244"/>
                    <a:pt x="811" y="1258"/>
                    <a:pt x="829" y="1271"/>
                  </a:cubicBezTo>
                  <a:cubicBezTo>
                    <a:pt x="827" y="1291"/>
                    <a:pt x="829" y="1321"/>
                    <a:pt x="801" y="1332"/>
                  </a:cubicBezTo>
                  <a:cubicBezTo>
                    <a:pt x="791" y="1303"/>
                    <a:pt x="774" y="1269"/>
                    <a:pt x="766" y="1240"/>
                  </a:cubicBezTo>
                  <a:close/>
                  <a:moveTo>
                    <a:pt x="849" y="1153"/>
                  </a:moveTo>
                  <a:cubicBezTo>
                    <a:pt x="856" y="1157"/>
                    <a:pt x="862" y="1162"/>
                    <a:pt x="865" y="1170"/>
                  </a:cubicBezTo>
                  <a:cubicBezTo>
                    <a:pt x="862" y="1182"/>
                    <a:pt x="860" y="1196"/>
                    <a:pt x="849" y="1203"/>
                  </a:cubicBezTo>
                  <a:cubicBezTo>
                    <a:pt x="848" y="1187"/>
                    <a:pt x="847" y="1170"/>
                    <a:pt x="849" y="1153"/>
                  </a:cubicBezTo>
                  <a:close/>
                  <a:moveTo>
                    <a:pt x="894" y="1171"/>
                  </a:moveTo>
                  <a:cubicBezTo>
                    <a:pt x="915" y="1180"/>
                    <a:pt x="945" y="1192"/>
                    <a:pt x="947" y="1210"/>
                  </a:cubicBezTo>
                  <a:cubicBezTo>
                    <a:pt x="954" y="1251"/>
                    <a:pt x="964" y="1270"/>
                    <a:pt x="971" y="1298"/>
                  </a:cubicBezTo>
                  <a:cubicBezTo>
                    <a:pt x="951" y="1323"/>
                    <a:pt x="929" y="1362"/>
                    <a:pt x="841" y="1350"/>
                  </a:cubicBezTo>
                  <a:cubicBezTo>
                    <a:pt x="858" y="1294"/>
                    <a:pt x="877" y="1228"/>
                    <a:pt x="894" y="1171"/>
                  </a:cubicBezTo>
                  <a:close/>
                  <a:moveTo>
                    <a:pt x="798" y="919"/>
                  </a:moveTo>
                  <a:cubicBezTo>
                    <a:pt x="844" y="927"/>
                    <a:pt x="836" y="942"/>
                    <a:pt x="854" y="956"/>
                  </a:cubicBezTo>
                  <a:cubicBezTo>
                    <a:pt x="875" y="962"/>
                    <a:pt x="887" y="964"/>
                    <a:pt x="905" y="966"/>
                  </a:cubicBezTo>
                  <a:cubicBezTo>
                    <a:pt x="892" y="1013"/>
                    <a:pt x="886" y="1063"/>
                    <a:pt x="874" y="1110"/>
                  </a:cubicBezTo>
                  <a:cubicBezTo>
                    <a:pt x="834" y="1079"/>
                    <a:pt x="764" y="1046"/>
                    <a:pt x="798" y="919"/>
                  </a:cubicBezTo>
                  <a:close/>
                  <a:moveTo>
                    <a:pt x="970" y="763"/>
                  </a:moveTo>
                  <a:cubicBezTo>
                    <a:pt x="908" y="750"/>
                    <a:pt x="786" y="825"/>
                    <a:pt x="881" y="919"/>
                  </a:cubicBezTo>
                  <a:cubicBezTo>
                    <a:pt x="892" y="925"/>
                    <a:pt x="908" y="929"/>
                    <a:pt x="921" y="930"/>
                  </a:cubicBezTo>
                  <a:cubicBezTo>
                    <a:pt x="934" y="878"/>
                    <a:pt x="956" y="816"/>
                    <a:pt x="970" y="763"/>
                  </a:cubicBezTo>
                  <a:close/>
                  <a:moveTo>
                    <a:pt x="1219" y="769"/>
                  </a:moveTo>
                  <a:cubicBezTo>
                    <a:pt x="1147" y="789"/>
                    <a:pt x="1085" y="881"/>
                    <a:pt x="1174" y="924"/>
                  </a:cubicBezTo>
                  <a:cubicBezTo>
                    <a:pt x="1187" y="878"/>
                    <a:pt x="1205" y="816"/>
                    <a:pt x="1219" y="769"/>
                  </a:cubicBezTo>
                  <a:close/>
                  <a:moveTo>
                    <a:pt x="1090" y="922"/>
                  </a:moveTo>
                  <a:cubicBezTo>
                    <a:pt x="1117" y="931"/>
                    <a:pt x="1124" y="947"/>
                    <a:pt x="1140" y="955"/>
                  </a:cubicBezTo>
                  <a:cubicBezTo>
                    <a:pt x="1149" y="958"/>
                    <a:pt x="1152" y="960"/>
                    <a:pt x="1165" y="960"/>
                  </a:cubicBezTo>
                  <a:cubicBezTo>
                    <a:pt x="1157" y="1004"/>
                    <a:pt x="1145" y="1050"/>
                    <a:pt x="1137" y="1094"/>
                  </a:cubicBezTo>
                  <a:cubicBezTo>
                    <a:pt x="1122" y="1096"/>
                    <a:pt x="1110" y="1097"/>
                    <a:pt x="1085" y="1092"/>
                  </a:cubicBezTo>
                  <a:cubicBezTo>
                    <a:pt x="1034" y="1066"/>
                    <a:pt x="1063" y="969"/>
                    <a:pt x="1090" y="922"/>
                  </a:cubicBezTo>
                  <a:close/>
                  <a:moveTo>
                    <a:pt x="1087" y="1144"/>
                  </a:moveTo>
                  <a:cubicBezTo>
                    <a:pt x="1107" y="1134"/>
                    <a:pt x="1113" y="1141"/>
                    <a:pt x="1120" y="1150"/>
                  </a:cubicBezTo>
                  <a:cubicBezTo>
                    <a:pt x="1119" y="1166"/>
                    <a:pt x="1114" y="1190"/>
                    <a:pt x="1104" y="1205"/>
                  </a:cubicBezTo>
                  <a:cubicBezTo>
                    <a:pt x="1089" y="1201"/>
                    <a:pt x="1080" y="1176"/>
                    <a:pt x="1078" y="1166"/>
                  </a:cubicBezTo>
                  <a:cubicBezTo>
                    <a:pt x="1079" y="1159"/>
                    <a:pt x="1081" y="1151"/>
                    <a:pt x="1087" y="1144"/>
                  </a:cubicBezTo>
                  <a:close/>
                  <a:moveTo>
                    <a:pt x="1011" y="1316"/>
                  </a:moveTo>
                  <a:cubicBezTo>
                    <a:pt x="1033" y="1292"/>
                    <a:pt x="1067" y="1267"/>
                    <a:pt x="1098" y="1251"/>
                  </a:cubicBezTo>
                  <a:cubicBezTo>
                    <a:pt x="1092" y="1280"/>
                    <a:pt x="1078" y="1318"/>
                    <a:pt x="1067" y="1349"/>
                  </a:cubicBezTo>
                  <a:cubicBezTo>
                    <a:pt x="1048" y="1341"/>
                    <a:pt x="1027" y="1328"/>
                    <a:pt x="1011" y="1316"/>
                  </a:cubicBezTo>
                  <a:close/>
                  <a:moveTo>
                    <a:pt x="1177" y="1133"/>
                  </a:moveTo>
                  <a:cubicBezTo>
                    <a:pt x="1251" y="1085"/>
                    <a:pt x="1313" y="1275"/>
                    <a:pt x="1107" y="1327"/>
                  </a:cubicBezTo>
                  <a:cubicBezTo>
                    <a:pt x="1125" y="1250"/>
                    <a:pt x="1137" y="1205"/>
                    <a:pt x="1146" y="1155"/>
                  </a:cubicBezTo>
                  <a:cubicBezTo>
                    <a:pt x="1155" y="1148"/>
                    <a:pt x="1168" y="1141"/>
                    <a:pt x="1177" y="1133"/>
                  </a:cubicBezTo>
                  <a:close/>
                  <a:moveTo>
                    <a:pt x="1316" y="1008"/>
                  </a:moveTo>
                  <a:cubicBezTo>
                    <a:pt x="1328" y="1034"/>
                    <a:pt x="1357" y="1185"/>
                    <a:pt x="1301" y="1208"/>
                  </a:cubicBezTo>
                  <a:cubicBezTo>
                    <a:pt x="1320" y="1147"/>
                    <a:pt x="1317" y="1067"/>
                    <a:pt x="1316" y="1008"/>
                  </a:cubicBezTo>
                  <a:close/>
                  <a:moveTo>
                    <a:pt x="990" y="1329"/>
                  </a:moveTo>
                  <a:cubicBezTo>
                    <a:pt x="985" y="1336"/>
                    <a:pt x="978" y="1341"/>
                    <a:pt x="970" y="1346"/>
                  </a:cubicBezTo>
                  <a:cubicBezTo>
                    <a:pt x="972" y="1347"/>
                    <a:pt x="973" y="1350"/>
                    <a:pt x="974" y="1351"/>
                  </a:cubicBezTo>
                  <a:cubicBezTo>
                    <a:pt x="982" y="1350"/>
                    <a:pt x="990" y="1344"/>
                    <a:pt x="997" y="1336"/>
                  </a:cubicBezTo>
                  <a:cubicBezTo>
                    <a:pt x="995" y="1332"/>
                    <a:pt x="995" y="1332"/>
                    <a:pt x="990" y="1329"/>
                  </a:cubicBezTo>
                  <a:close/>
                  <a:moveTo>
                    <a:pt x="1304" y="824"/>
                  </a:moveTo>
                  <a:cubicBezTo>
                    <a:pt x="1315" y="814"/>
                    <a:pt x="1333" y="791"/>
                    <a:pt x="1339" y="777"/>
                  </a:cubicBezTo>
                  <a:cubicBezTo>
                    <a:pt x="1348" y="802"/>
                    <a:pt x="1329" y="819"/>
                    <a:pt x="1304" y="82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7" name="Freeform 19">
              <a:extLst>
                <a:ext uri="{FF2B5EF4-FFF2-40B4-BE49-F238E27FC236}">
                  <a16:creationId xmlns:a16="http://schemas.microsoft.com/office/drawing/2014/main" id="{D1C281D7-F41E-48DC-883B-4B0D58EA1CDF}"/>
                </a:ext>
              </a:extLst>
            </p:cNvPr>
            <p:cNvSpPr>
              <a:spLocks noEditPoints="1"/>
            </p:cNvSpPr>
            <p:nvPr/>
          </p:nvSpPr>
          <p:spPr bwMode="auto">
            <a:xfrm>
              <a:off x="7343299" y="3660775"/>
              <a:ext cx="1674813" cy="874712"/>
            </a:xfrm>
            <a:custGeom>
              <a:avLst/>
              <a:gdLst>
                <a:gd name="T0" fmla="*/ 124 w 1644"/>
                <a:gd name="T1" fmla="*/ 6 h 859"/>
                <a:gd name="T2" fmla="*/ 2 w 1644"/>
                <a:gd name="T3" fmla="*/ 80 h 859"/>
                <a:gd name="T4" fmla="*/ 158 w 1644"/>
                <a:gd name="T5" fmla="*/ 210 h 859"/>
                <a:gd name="T6" fmla="*/ 76 w 1644"/>
                <a:gd name="T7" fmla="*/ 292 h 859"/>
                <a:gd name="T8" fmla="*/ 46 w 1644"/>
                <a:gd name="T9" fmla="*/ 187 h 859"/>
                <a:gd name="T10" fmla="*/ 44 w 1644"/>
                <a:gd name="T11" fmla="*/ 245 h 859"/>
                <a:gd name="T12" fmla="*/ 144 w 1644"/>
                <a:gd name="T13" fmla="*/ 239 h 859"/>
                <a:gd name="T14" fmla="*/ 77 w 1644"/>
                <a:gd name="T15" fmla="*/ 383 h 859"/>
                <a:gd name="T16" fmla="*/ 230 w 1644"/>
                <a:gd name="T17" fmla="*/ 398 h 859"/>
                <a:gd name="T18" fmla="*/ 173 w 1644"/>
                <a:gd name="T19" fmla="*/ 350 h 859"/>
                <a:gd name="T20" fmla="*/ 261 w 1644"/>
                <a:gd name="T21" fmla="*/ 549 h 859"/>
                <a:gd name="T22" fmla="*/ 210 w 1644"/>
                <a:gd name="T23" fmla="*/ 594 h 859"/>
                <a:gd name="T24" fmla="*/ 250 w 1644"/>
                <a:gd name="T25" fmla="*/ 483 h 859"/>
                <a:gd name="T26" fmla="*/ 326 w 1644"/>
                <a:gd name="T27" fmla="*/ 551 h 859"/>
                <a:gd name="T28" fmla="*/ 309 w 1644"/>
                <a:gd name="T29" fmla="*/ 532 h 859"/>
                <a:gd name="T30" fmla="*/ 253 w 1644"/>
                <a:gd name="T31" fmla="*/ 500 h 859"/>
                <a:gd name="T32" fmla="*/ 221 w 1644"/>
                <a:gd name="T33" fmla="*/ 584 h 859"/>
                <a:gd name="T34" fmla="*/ 250 w 1644"/>
                <a:gd name="T35" fmla="*/ 559 h 859"/>
                <a:gd name="T36" fmla="*/ 338 w 1644"/>
                <a:gd name="T37" fmla="*/ 690 h 859"/>
                <a:gd name="T38" fmla="*/ 417 w 1644"/>
                <a:gd name="T39" fmla="*/ 602 h 859"/>
                <a:gd name="T40" fmla="*/ 349 w 1644"/>
                <a:gd name="T41" fmla="*/ 710 h 859"/>
                <a:gd name="T42" fmla="*/ 434 w 1644"/>
                <a:gd name="T43" fmla="*/ 766 h 859"/>
                <a:gd name="T44" fmla="*/ 434 w 1644"/>
                <a:gd name="T45" fmla="*/ 766 h 859"/>
                <a:gd name="T46" fmla="*/ 665 w 1644"/>
                <a:gd name="T47" fmla="*/ 820 h 859"/>
                <a:gd name="T48" fmla="*/ 575 w 1644"/>
                <a:gd name="T49" fmla="*/ 802 h 859"/>
                <a:gd name="T50" fmla="*/ 593 w 1644"/>
                <a:gd name="T51" fmla="*/ 773 h 859"/>
                <a:gd name="T52" fmla="*/ 644 w 1644"/>
                <a:gd name="T53" fmla="*/ 818 h 859"/>
                <a:gd name="T54" fmla="*/ 751 w 1644"/>
                <a:gd name="T55" fmla="*/ 724 h 859"/>
                <a:gd name="T56" fmla="*/ 852 w 1644"/>
                <a:gd name="T57" fmla="*/ 728 h 859"/>
                <a:gd name="T58" fmla="*/ 763 w 1644"/>
                <a:gd name="T59" fmla="*/ 856 h 859"/>
                <a:gd name="T60" fmla="*/ 936 w 1644"/>
                <a:gd name="T61" fmla="*/ 719 h 859"/>
                <a:gd name="T62" fmla="*/ 984 w 1644"/>
                <a:gd name="T63" fmla="*/ 709 h 859"/>
                <a:gd name="T64" fmla="*/ 1074 w 1644"/>
                <a:gd name="T65" fmla="*/ 781 h 859"/>
                <a:gd name="T66" fmla="*/ 1070 w 1644"/>
                <a:gd name="T67" fmla="*/ 820 h 859"/>
                <a:gd name="T68" fmla="*/ 1227 w 1644"/>
                <a:gd name="T69" fmla="*/ 621 h 859"/>
                <a:gd name="T70" fmla="*/ 1248 w 1644"/>
                <a:gd name="T71" fmla="*/ 672 h 859"/>
                <a:gd name="T72" fmla="*/ 1283 w 1644"/>
                <a:gd name="T73" fmla="*/ 722 h 859"/>
                <a:gd name="T74" fmla="*/ 1299 w 1644"/>
                <a:gd name="T75" fmla="*/ 540 h 859"/>
                <a:gd name="T76" fmla="*/ 1366 w 1644"/>
                <a:gd name="T77" fmla="*/ 556 h 859"/>
                <a:gd name="T78" fmla="*/ 1429 w 1644"/>
                <a:gd name="T79" fmla="*/ 594 h 859"/>
                <a:gd name="T80" fmla="*/ 1349 w 1644"/>
                <a:gd name="T81" fmla="*/ 597 h 859"/>
                <a:gd name="T82" fmla="*/ 1360 w 1644"/>
                <a:gd name="T83" fmla="*/ 662 h 859"/>
                <a:gd name="T84" fmla="*/ 1347 w 1644"/>
                <a:gd name="T85" fmla="*/ 569 h 859"/>
                <a:gd name="T86" fmla="*/ 1309 w 1644"/>
                <a:gd name="T87" fmla="*/ 550 h 859"/>
                <a:gd name="T88" fmla="*/ 1445 w 1644"/>
                <a:gd name="T89" fmla="*/ 504 h 859"/>
                <a:gd name="T90" fmla="*/ 1498 w 1644"/>
                <a:gd name="T91" fmla="*/ 473 h 859"/>
                <a:gd name="T92" fmla="*/ 1467 w 1644"/>
                <a:gd name="T93" fmla="*/ 452 h 859"/>
                <a:gd name="T94" fmla="*/ 1395 w 1644"/>
                <a:gd name="T95" fmla="*/ 483 h 859"/>
                <a:gd name="T96" fmla="*/ 1409 w 1644"/>
                <a:gd name="T97" fmla="*/ 406 h 859"/>
                <a:gd name="T98" fmla="*/ 1421 w 1644"/>
                <a:gd name="T99" fmla="*/ 417 h 859"/>
                <a:gd name="T100" fmla="*/ 1415 w 1644"/>
                <a:gd name="T101" fmla="*/ 471 h 859"/>
                <a:gd name="T102" fmla="*/ 1498 w 1644"/>
                <a:gd name="T103" fmla="*/ 435 h 859"/>
                <a:gd name="T104" fmla="*/ 1483 w 1644"/>
                <a:gd name="T105" fmla="*/ 519 h 859"/>
                <a:gd name="T106" fmla="*/ 1446 w 1644"/>
                <a:gd name="T107" fmla="*/ 333 h 859"/>
                <a:gd name="T108" fmla="*/ 1611 w 1644"/>
                <a:gd name="T109" fmla="*/ 252 h 859"/>
                <a:gd name="T110" fmla="*/ 1505 w 1644"/>
                <a:gd name="T111" fmla="*/ 156 h 859"/>
                <a:gd name="T112" fmla="*/ 1611 w 1644"/>
                <a:gd name="T113" fmla="*/ 252 h 859"/>
                <a:gd name="T114" fmla="*/ 1511 w 1644"/>
                <a:gd name="T115" fmla="*/ 99 h 859"/>
                <a:gd name="T116" fmla="*/ 1519 w 1644"/>
                <a:gd name="T117" fmla="*/ 21 h 859"/>
                <a:gd name="T118" fmla="*/ 1642 w 1644"/>
                <a:gd name="T119" fmla="*/ 8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44" h="859">
                  <a:moveTo>
                    <a:pt x="0" y="62"/>
                  </a:moveTo>
                  <a:cubicBezTo>
                    <a:pt x="113" y="50"/>
                    <a:pt x="113" y="50"/>
                    <a:pt x="113" y="50"/>
                  </a:cubicBezTo>
                  <a:cubicBezTo>
                    <a:pt x="109" y="7"/>
                    <a:pt x="109" y="7"/>
                    <a:pt x="109" y="7"/>
                  </a:cubicBezTo>
                  <a:cubicBezTo>
                    <a:pt x="124" y="6"/>
                    <a:pt x="124" y="6"/>
                    <a:pt x="124" y="6"/>
                  </a:cubicBezTo>
                  <a:cubicBezTo>
                    <a:pt x="135" y="109"/>
                    <a:pt x="135" y="109"/>
                    <a:pt x="135" y="109"/>
                  </a:cubicBezTo>
                  <a:cubicBezTo>
                    <a:pt x="120" y="111"/>
                    <a:pt x="120" y="111"/>
                    <a:pt x="120" y="111"/>
                  </a:cubicBezTo>
                  <a:cubicBezTo>
                    <a:pt x="115" y="68"/>
                    <a:pt x="115" y="68"/>
                    <a:pt x="115" y="68"/>
                  </a:cubicBezTo>
                  <a:cubicBezTo>
                    <a:pt x="2" y="80"/>
                    <a:pt x="2" y="80"/>
                    <a:pt x="2" y="80"/>
                  </a:cubicBezTo>
                  <a:cubicBezTo>
                    <a:pt x="0" y="62"/>
                    <a:pt x="0" y="62"/>
                    <a:pt x="0" y="62"/>
                  </a:cubicBezTo>
                  <a:close/>
                  <a:moveTo>
                    <a:pt x="74" y="170"/>
                  </a:moveTo>
                  <a:cubicBezTo>
                    <a:pt x="95" y="164"/>
                    <a:pt x="112" y="164"/>
                    <a:pt x="127" y="172"/>
                  </a:cubicBezTo>
                  <a:cubicBezTo>
                    <a:pt x="142" y="179"/>
                    <a:pt x="152" y="192"/>
                    <a:pt x="158" y="210"/>
                  </a:cubicBezTo>
                  <a:cubicBezTo>
                    <a:pt x="161" y="221"/>
                    <a:pt x="161" y="233"/>
                    <a:pt x="159" y="244"/>
                  </a:cubicBezTo>
                  <a:cubicBezTo>
                    <a:pt x="156" y="255"/>
                    <a:pt x="151" y="264"/>
                    <a:pt x="142" y="272"/>
                  </a:cubicBezTo>
                  <a:cubicBezTo>
                    <a:pt x="134" y="280"/>
                    <a:pt x="124" y="286"/>
                    <a:pt x="112" y="290"/>
                  </a:cubicBezTo>
                  <a:cubicBezTo>
                    <a:pt x="99" y="294"/>
                    <a:pt x="87" y="294"/>
                    <a:pt x="76" y="292"/>
                  </a:cubicBezTo>
                  <a:cubicBezTo>
                    <a:pt x="64" y="290"/>
                    <a:pt x="55" y="285"/>
                    <a:pt x="47" y="278"/>
                  </a:cubicBezTo>
                  <a:cubicBezTo>
                    <a:pt x="39" y="270"/>
                    <a:pt x="33" y="260"/>
                    <a:pt x="30" y="249"/>
                  </a:cubicBezTo>
                  <a:cubicBezTo>
                    <a:pt x="27" y="238"/>
                    <a:pt x="26" y="226"/>
                    <a:pt x="29" y="215"/>
                  </a:cubicBezTo>
                  <a:cubicBezTo>
                    <a:pt x="32" y="204"/>
                    <a:pt x="37" y="195"/>
                    <a:pt x="46" y="187"/>
                  </a:cubicBezTo>
                  <a:cubicBezTo>
                    <a:pt x="54" y="179"/>
                    <a:pt x="63" y="173"/>
                    <a:pt x="74" y="170"/>
                  </a:cubicBezTo>
                  <a:close/>
                  <a:moveTo>
                    <a:pt x="79" y="187"/>
                  </a:moveTo>
                  <a:cubicBezTo>
                    <a:pt x="64" y="192"/>
                    <a:pt x="54" y="200"/>
                    <a:pt x="48" y="210"/>
                  </a:cubicBezTo>
                  <a:cubicBezTo>
                    <a:pt x="42" y="221"/>
                    <a:pt x="40" y="233"/>
                    <a:pt x="44" y="245"/>
                  </a:cubicBezTo>
                  <a:cubicBezTo>
                    <a:pt x="48" y="257"/>
                    <a:pt x="55" y="266"/>
                    <a:pt x="66" y="272"/>
                  </a:cubicBezTo>
                  <a:cubicBezTo>
                    <a:pt x="77" y="277"/>
                    <a:pt x="91" y="277"/>
                    <a:pt x="107" y="272"/>
                  </a:cubicBezTo>
                  <a:cubicBezTo>
                    <a:pt x="117" y="269"/>
                    <a:pt x="125" y="265"/>
                    <a:pt x="131" y="259"/>
                  </a:cubicBezTo>
                  <a:cubicBezTo>
                    <a:pt x="138" y="253"/>
                    <a:pt x="142" y="246"/>
                    <a:pt x="144" y="239"/>
                  </a:cubicBezTo>
                  <a:cubicBezTo>
                    <a:pt x="146" y="231"/>
                    <a:pt x="146" y="223"/>
                    <a:pt x="144" y="214"/>
                  </a:cubicBezTo>
                  <a:cubicBezTo>
                    <a:pt x="140" y="202"/>
                    <a:pt x="133" y="194"/>
                    <a:pt x="123" y="188"/>
                  </a:cubicBezTo>
                  <a:cubicBezTo>
                    <a:pt x="112" y="182"/>
                    <a:pt x="98" y="181"/>
                    <a:pt x="79" y="187"/>
                  </a:cubicBezTo>
                  <a:close/>
                  <a:moveTo>
                    <a:pt x="77" y="383"/>
                  </a:moveTo>
                  <a:cubicBezTo>
                    <a:pt x="190" y="322"/>
                    <a:pt x="190" y="322"/>
                    <a:pt x="190" y="322"/>
                  </a:cubicBezTo>
                  <a:cubicBezTo>
                    <a:pt x="198" y="337"/>
                    <a:pt x="198" y="337"/>
                    <a:pt x="198" y="337"/>
                  </a:cubicBezTo>
                  <a:cubicBezTo>
                    <a:pt x="141" y="447"/>
                    <a:pt x="141" y="447"/>
                    <a:pt x="141" y="447"/>
                  </a:cubicBezTo>
                  <a:cubicBezTo>
                    <a:pt x="230" y="398"/>
                    <a:pt x="230" y="398"/>
                    <a:pt x="230" y="398"/>
                  </a:cubicBezTo>
                  <a:cubicBezTo>
                    <a:pt x="238" y="413"/>
                    <a:pt x="238" y="413"/>
                    <a:pt x="238" y="413"/>
                  </a:cubicBezTo>
                  <a:cubicBezTo>
                    <a:pt x="124" y="475"/>
                    <a:pt x="124" y="475"/>
                    <a:pt x="124" y="475"/>
                  </a:cubicBezTo>
                  <a:cubicBezTo>
                    <a:pt x="116" y="459"/>
                    <a:pt x="116" y="459"/>
                    <a:pt x="116" y="459"/>
                  </a:cubicBezTo>
                  <a:cubicBezTo>
                    <a:pt x="173" y="350"/>
                    <a:pt x="173" y="350"/>
                    <a:pt x="173" y="350"/>
                  </a:cubicBezTo>
                  <a:cubicBezTo>
                    <a:pt x="84" y="398"/>
                    <a:pt x="84" y="398"/>
                    <a:pt x="84" y="398"/>
                  </a:cubicBezTo>
                  <a:cubicBezTo>
                    <a:pt x="77" y="383"/>
                    <a:pt x="77" y="383"/>
                    <a:pt x="77" y="383"/>
                  </a:cubicBezTo>
                  <a:close/>
                  <a:moveTo>
                    <a:pt x="250" y="559"/>
                  </a:moveTo>
                  <a:cubicBezTo>
                    <a:pt x="261" y="549"/>
                    <a:pt x="261" y="549"/>
                    <a:pt x="261" y="549"/>
                  </a:cubicBezTo>
                  <a:cubicBezTo>
                    <a:pt x="296" y="592"/>
                    <a:pt x="296" y="592"/>
                    <a:pt x="296" y="592"/>
                  </a:cubicBezTo>
                  <a:cubicBezTo>
                    <a:pt x="260" y="623"/>
                    <a:pt x="260" y="623"/>
                    <a:pt x="260" y="623"/>
                  </a:cubicBezTo>
                  <a:cubicBezTo>
                    <a:pt x="249" y="621"/>
                    <a:pt x="240" y="617"/>
                    <a:pt x="232" y="613"/>
                  </a:cubicBezTo>
                  <a:cubicBezTo>
                    <a:pt x="223" y="608"/>
                    <a:pt x="216" y="602"/>
                    <a:pt x="210" y="594"/>
                  </a:cubicBezTo>
                  <a:cubicBezTo>
                    <a:pt x="202" y="585"/>
                    <a:pt x="197" y="574"/>
                    <a:pt x="194" y="562"/>
                  </a:cubicBezTo>
                  <a:cubicBezTo>
                    <a:pt x="192" y="551"/>
                    <a:pt x="193" y="539"/>
                    <a:pt x="197" y="529"/>
                  </a:cubicBezTo>
                  <a:cubicBezTo>
                    <a:pt x="202" y="518"/>
                    <a:pt x="209" y="508"/>
                    <a:pt x="218" y="500"/>
                  </a:cubicBezTo>
                  <a:cubicBezTo>
                    <a:pt x="228" y="492"/>
                    <a:pt x="239" y="486"/>
                    <a:pt x="250" y="483"/>
                  </a:cubicBezTo>
                  <a:cubicBezTo>
                    <a:pt x="262" y="480"/>
                    <a:pt x="273" y="481"/>
                    <a:pt x="283" y="485"/>
                  </a:cubicBezTo>
                  <a:cubicBezTo>
                    <a:pt x="294" y="489"/>
                    <a:pt x="303" y="496"/>
                    <a:pt x="311" y="506"/>
                  </a:cubicBezTo>
                  <a:cubicBezTo>
                    <a:pt x="317" y="513"/>
                    <a:pt x="321" y="521"/>
                    <a:pt x="324" y="529"/>
                  </a:cubicBezTo>
                  <a:cubicBezTo>
                    <a:pt x="327" y="537"/>
                    <a:pt x="327" y="544"/>
                    <a:pt x="326" y="551"/>
                  </a:cubicBezTo>
                  <a:cubicBezTo>
                    <a:pt x="324" y="558"/>
                    <a:pt x="321" y="565"/>
                    <a:pt x="316" y="572"/>
                  </a:cubicBezTo>
                  <a:cubicBezTo>
                    <a:pt x="303" y="563"/>
                    <a:pt x="303" y="563"/>
                    <a:pt x="303" y="563"/>
                  </a:cubicBezTo>
                  <a:cubicBezTo>
                    <a:pt x="306" y="557"/>
                    <a:pt x="309" y="552"/>
                    <a:pt x="310" y="547"/>
                  </a:cubicBezTo>
                  <a:cubicBezTo>
                    <a:pt x="311" y="543"/>
                    <a:pt x="311" y="538"/>
                    <a:pt x="309" y="532"/>
                  </a:cubicBezTo>
                  <a:cubicBezTo>
                    <a:pt x="307" y="526"/>
                    <a:pt x="304" y="521"/>
                    <a:pt x="300" y="516"/>
                  </a:cubicBezTo>
                  <a:cubicBezTo>
                    <a:pt x="295" y="510"/>
                    <a:pt x="290" y="505"/>
                    <a:pt x="284" y="502"/>
                  </a:cubicBezTo>
                  <a:cubicBezTo>
                    <a:pt x="279" y="499"/>
                    <a:pt x="274" y="498"/>
                    <a:pt x="268" y="498"/>
                  </a:cubicBezTo>
                  <a:cubicBezTo>
                    <a:pt x="263" y="498"/>
                    <a:pt x="258" y="498"/>
                    <a:pt x="253" y="500"/>
                  </a:cubicBezTo>
                  <a:cubicBezTo>
                    <a:pt x="245" y="502"/>
                    <a:pt x="238" y="507"/>
                    <a:pt x="230" y="513"/>
                  </a:cubicBezTo>
                  <a:cubicBezTo>
                    <a:pt x="222" y="520"/>
                    <a:pt x="216" y="528"/>
                    <a:pt x="212" y="536"/>
                  </a:cubicBezTo>
                  <a:cubicBezTo>
                    <a:pt x="209" y="545"/>
                    <a:pt x="208" y="553"/>
                    <a:pt x="210" y="561"/>
                  </a:cubicBezTo>
                  <a:cubicBezTo>
                    <a:pt x="212" y="570"/>
                    <a:pt x="216" y="577"/>
                    <a:pt x="221" y="584"/>
                  </a:cubicBezTo>
                  <a:cubicBezTo>
                    <a:pt x="226" y="589"/>
                    <a:pt x="232" y="594"/>
                    <a:pt x="238" y="598"/>
                  </a:cubicBezTo>
                  <a:cubicBezTo>
                    <a:pt x="245" y="601"/>
                    <a:pt x="251" y="604"/>
                    <a:pt x="256" y="604"/>
                  </a:cubicBezTo>
                  <a:cubicBezTo>
                    <a:pt x="274" y="589"/>
                    <a:pt x="274" y="589"/>
                    <a:pt x="274" y="589"/>
                  </a:cubicBezTo>
                  <a:cubicBezTo>
                    <a:pt x="250" y="559"/>
                    <a:pt x="250" y="559"/>
                    <a:pt x="250" y="559"/>
                  </a:cubicBezTo>
                  <a:close/>
                  <a:moveTo>
                    <a:pt x="322" y="651"/>
                  </a:moveTo>
                  <a:cubicBezTo>
                    <a:pt x="336" y="657"/>
                    <a:pt x="336" y="657"/>
                    <a:pt x="336" y="657"/>
                  </a:cubicBezTo>
                  <a:cubicBezTo>
                    <a:pt x="331" y="666"/>
                    <a:pt x="328" y="673"/>
                    <a:pt x="329" y="678"/>
                  </a:cubicBezTo>
                  <a:cubicBezTo>
                    <a:pt x="330" y="683"/>
                    <a:pt x="333" y="687"/>
                    <a:pt x="338" y="690"/>
                  </a:cubicBezTo>
                  <a:cubicBezTo>
                    <a:pt x="341" y="692"/>
                    <a:pt x="345" y="694"/>
                    <a:pt x="349" y="694"/>
                  </a:cubicBezTo>
                  <a:cubicBezTo>
                    <a:pt x="352" y="694"/>
                    <a:pt x="355" y="693"/>
                    <a:pt x="358" y="690"/>
                  </a:cubicBezTo>
                  <a:cubicBezTo>
                    <a:pt x="361" y="688"/>
                    <a:pt x="365" y="684"/>
                    <a:pt x="369" y="678"/>
                  </a:cubicBezTo>
                  <a:cubicBezTo>
                    <a:pt x="417" y="602"/>
                    <a:pt x="417" y="602"/>
                    <a:pt x="417" y="602"/>
                  </a:cubicBezTo>
                  <a:cubicBezTo>
                    <a:pt x="431" y="611"/>
                    <a:pt x="431" y="611"/>
                    <a:pt x="431" y="611"/>
                  </a:cubicBezTo>
                  <a:cubicBezTo>
                    <a:pt x="383" y="686"/>
                    <a:pt x="383" y="686"/>
                    <a:pt x="383" y="686"/>
                  </a:cubicBezTo>
                  <a:cubicBezTo>
                    <a:pt x="377" y="695"/>
                    <a:pt x="372" y="702"/>
                    <a:pt x="366" y="705"/>
                  </a:cubicBezTo>
                  <a:cubicBezTo>
                    <a:pt x="361" y="709"/>
                    <a:pt x="355" y="711"/>
                    <a:pt x="349" y="710"/>
                  </a:cubicBezTo>
                  <a:cubicBezTo>
                    <a:pt x="342" y="710"/>
                    <a:pt x="336" y="707"/>
                    <a:pt x="329" y="703"/>
                  </a:cubicBezTo>
                  <a:cubicBezTo>
                    <a:pt x="320" y="697"/>
                    <a:pt x="315" y="689"/>
                    <a:pt x="313" y="680"/>
                  </a:cubicBezTo>
                  <a:cubicBezTo>
                    <a:pt x="312" y="671"/>
                    <a:pt x="314" y="662"/>
                    <a:pt x="322" y="651"/>
                  </a:cubicBezTo>
                  <a:close/>
                  <a:moveTo>
                    <a:pt x="434" y="766"/>
                  </a:moveTo>
                  <a:cubicBezTo>
                    <a:pt x="492" y="649"/>
                    <a:pt x="492" y="649"/>
                    <a:pt x="492" y="649"/>
                  </a:cubicBezTo>
                  <a:cubicBezTo>
                    <a:pt x="508" y="657"/>
                    <a:pt x="508" y="657"/>
                    <a:pt x="508" y="657"/>
                  </a:cubicBezTo>
                  <a:cubicBezTo>
                    <a:pt x="449" y="774"/>
                    <a:pt x="449" y="774"/>
                    <a:pt x="449" y="774"/>
                  </a:cubicBezTo>
                  <a:cubicBezTo>
                    <a:pt x="434" y="766"/>
                    <a:pt x="434" y="766"/>
                    <a:pt x="434" y="766"/>
                  </a:cubicBezTo>
                  <a:close/>
                  <a:moveTo>
                    <a:pt x="674" y="713"/>
                  </a:moveTo>
                  <a:cubicBezTo>
                    <a:pt x="691" y="716"/>
                    <a:pt x="691" y="716"/>
                    <a:pt x="691" y="716"/>
                  </a:cubicBezTo>
                  <a:cubicBezTo>
                    <a:pt x="676" y="791"/>
                    <a:pt x="676" y="791"/>
                    <a:pt x="676" y="791"/>
                  </a:cubicBezTo>
                  <a:cubicBezTo>
                    <a:pt x="673" y="803"/>
                    <a:pt x="669" y="813"/>
                    <a:pt x="665" y="820"/>
                  </a:cubicBezTo>
                  <a:cubicBezTo>
                    <a:pt x="660" y="827"/>
                    <a:pt x="654" y="832"/>
                    <a:pt x="646" y="835"/>
                  </a:cubicBezTo>
                  <a:cubicBezTo>
                    <a:pt x="637" y="839"/>
                    <a:pt x="627" y="839"/>
                    <a:pt x="615" y="836"/>
                  </a:cubicBezTo>
                  <a:cubicBezTo>
                    <a:pt x="603" y="834"/>
                    <a:pt x="594" y="830"/>
                    <a:pt x="587" y="824"/>
                  </a:cubicBezTo>
                  <a:cubicBezTo>
                    <a:pt x="580" y="818"/>
                    <a:pt x="576" y="811"/>
                    <a:pt x="575" y="802"/>
                  </a:cubicBezTo>
                  <a:cubicBezTo>
                    <a:pt x="573" y="794"/>
                    <a:pt x="574" y="783"/>
                    <a:pt x="577" y="769"/>
                  </a:cubicBezTo>
                  <a:cubicBezTo>
                    <a:pt x="592" y="695"/>
                    <a:pt x="592" y="695"/>
                    <a:pt x="592" y="695"/>
                  </a:cubicBezTo>
                  <a:cubicBezTo>
                    <a:pt x="609" y="698"/>
                    <a:pt x="609" y="698"/>
                    <a:pt x="609" y="698"/>
                  </a:cubicBezTo>
                  <a:cubicBezTo>
                    <a:pt x="593" y="773"/>
                    <a:pt x="593" y="773"/>
                    <a:pt x="593" y="773"/>
                  </a:cubicBezTo>
                  <a:cubicBezTo>
                    <a:pt x="591" y="784"/>
                    <a:pt x="590" y="792"/>
                    <a:pt x="591" y="798"/>
                  </a:cubicBezTo>
                  <a:cubicBezTo>
                    <a:pt x="592" y="804"/>
                    <a:pt x="595" y="808"/>
                    <a:pt x="599" y="812"/>
                  </a:cubicBezTo>
                  <a:cubicBezTo>
                    <a:pt x="603" y="816"/>
                    <a:pt x="609" y="819"/>
                    <a:pt x="616" y="821"/>
                  </a:cubicBezTo>
                  <a:cubicBezTo>
                    <a:pt x="629" y="823"/>
                    <a:pt x="638" y="822"/>
                    <a:pt x="644" y="818"/>
                  </a:cubicBezTo>
                  <a:cubicBezTo>
                    <a:pt x="651" y="813"/>
                    <a:pt x="656" y="803"/>
                    <a:pt x="659" y="787"/>
                  </a:cubicBezTo>
                  <a:cubicBezTo>
                    <a:pt x="674" y="713"/>
                    <a:pt x="674" y="713"/>
                    <a:pt x="674" y="713"/>
                  </a:cubicBezTo>
                  <a:close/>
                  <a:moveTo>
                    <a:pt x="747" y="856"/>
                  </a:moveTo>
                  <a:cubicBezTo>
                    <a:pt x="751" y="724"/>
                    <a:pt x="751" y="724"/>
                    <a:pt x="751" y="724"/>
                  </a:cubicBezTo>
                  <a:cubicBezTo>
                    <a:pt x="768" y="725"/>
                    <a:pt x="768" y="725"/>
                    <a:pt x="768" y="725"/>
                  </a:cubicBezTo>
                  <a:cubicBezTo>
                    <a:pt x="833" y="830"/>
                    <a:pt x="833" y="830"/>
                    <a:pt x="833" y="830"/>
                  </a:cubicBezTo>
                  <a:cubicBezTo>
                    <a:pt x="836" y="727"/>
                    <a:pt x="836" y="727"/>
                    <a:pt x="836" y="727"/>
                  </a:cubicBezTo>
                  <a:cubicBezTo>
                    <a:pt x="852" y="728"/>
                    <a:pt x="852" y="728"/>
                    <a:pt x="852" y="728"/>
                  </a:cubicBezTo>
                  <a:cubicBezTo>
                    <a:pt x="848" y="859"/>
                    <a:pt x="848" y="859"/>
                    <a:pt x="848" y="859"/>
                  </a:cubicBezTo>
                  <a:cubicBezTo>
                    <a:pt x="830" y="859"/>
                    <a:pt x="830" y="859"/>
                    <a:pt x="830" y="859"/>
                  </a:cubicBezTo>
                  <a:cubicBezTo>
                    <a:pt x="766" y="753"/>
                    <a:pt x="766" y="753"/>
                    <a:pt x="766" y="753"/>
                  </a:cubicBezTo>
                  <a:cubicBezTo>
                    <a:pt x="763" y="856"/>
                    <a:pt x="763" y="856"/>
                    <a:pt x="763" y="856"/>
                  </a:cubicBezTo>
                  <a:cubicBezTo>
                    <a:pt x="747" y="856"/>
                    <a:pt x="747" y="856"/>
                    <a:pt x="747" y="856"/>
                  </a:cubicBezTo>
                  <a:close/>
                  <a:moveTo>
                    <a:pt x="935" y="851"/>
                  </a:moveTo>
                  <a:cubicBezTo>
                    <a:pt x="919" y="721"/>
                    <a:pt x="919" y="721"/>
                    <a:pt x="919" y="721"/>
                  </a:cubicBezTo>
                  <a:cubicBezTo>
                    <a:pt x="936" y="719"/>
                    <a:pt x="936" y="719"/>
                    <a:pt x="936" y="719"/>
                  </a:cubicBezTo>
                  <a:cubicBezTo>
                    <a:pt x="951" y="849"/>
                    <a:pt x="951" y="849"/>
                    <a:pt x="951" y="849"/>
                  </a:cubicBezTo>
                  <a:cubicBezTo>
                    <a:pt x="935" y="851"/>
                    <a:pt x="935" y="851"/>
                    <a:pt x="935" y="851"/>
                  </a:cubicBezTo>
                  <a:close/>
                  <a:moveTo>
                    <a:pt x="1070" y="820"/>
                  </a:moveTo>
                  <a:cubicBezTo>
                    <a:pt x="984" y="709"/>
                    <a:pt x="984" y="709"/>
                    <a:pt x="984" y="709"/>
                  </a:cubicBezTo>
                  <a:cubicBezTo>
                    <a:pt x="1002" y="704"/>
                    <a:pt x="1002" y="704"/>
                    <a:pt x="1002" y="704"/>
                  </a:cubicBezTo>
                  <a:cubicBezTo>
                    <a:pt x="1061" y="785"/>
                    <a:pt x="1061" y="785"/>
                    <a:pt x="1061" y="785"/>
                  </a:cubicBezTo>
                  <a:cubicBezTo>
                    <a:pt x="1066" y="791"/>
                    <a:pt x="1070" y="798"/>
                    <a:pt x="1074" y="803"/>
                  </a:cubicBezTo>
                  <a:cubicBezTo>
                    <a:pt x="1074" y="796"/>
                    <a:pt x="1074" y="788"/>
                    <a:pt x="1074" y="781"/>
                  </a:cubicBezTo>
                  <a:cubicBezTo>
                    <a:pt x="1080" y="679"/>
                    <a:pt x="1080" y="679"/>
                    <a:pt x="1080" y="679"/>
                  </a:cubicBezTo>
                  <a:cubicBezTo>
                    <a:pt x="1097" y="674"/>
                    <a:pt x="1097" y="674"/>
                    <a:pt x="1097" y="674"/>
                  </a:cubicBezTo>
                  <a:cubicBezTo>
                    <a:pt x="1086" y="815"/>
                    <a:pt x="1086" y="815"/>
                    <a:pt x="1086" y="815"/>
                  </a:cubicBezTo>
                  <a:cubicBezTo>
                    <a:pt x="1070" y="820"/>
                    <a:pt x="1070" y="820"/>
                    <a:pt x="1070" y="820"/>
                  </a:cubicBezTo>
                  <a:close/>
                  <a:moveTo>
                    <a:pt x="1198" y="768"/>
                  </a:moveTo>
                  <a:cubicBezTo>
                    <a:pt x="1138" y="652"/>
                    <a:pt x="1138" y="652"/>
                    <a:pt x="1138" y="652"/>
                  </a:cubicBezTo>
                  <a:cubicBezTo>
                    <a:pt x="1220" y="607"/>
                    <a:pt x="1220" y="607"/>
                    <a:pt x="1220" y="607"/>
                  </a:cubicBezTo>
                  <a:cubicBezTo>
                    <a:pt x="1227" y="621"/>
                    <a:pt x="1227" y="621"/>
                    <a:pt x="1227" y="621"/>
                  </a:cubicBezTo>
                  <a:cubicBezTo>
                    <a:pt x="1160" y="657"/>
                    <a:pt x="1160" y="657"/>
                    <a:pt x="1160" y="657"/>
                  </a:cubicBezTo>
                  <a:cubicBezTo>
                    <a:pt x="1178" y="693"/>
                    <a:pt x="1178" y="693"/>
                    <a:pt x="1178" y="693"/>
                  </a:cubicBezTo>
                  <a:cubicBezTo>
                    <a:pt x="1241" y="659"/>
                    <a:pt x="1241" y="659"/>
                    <a:pt x="1241" y="659"/>
                  </a:cubicBezTo>
                  <a:cubicBezTo>
                    <a:pt x="1248" y="672"/>
                    <a:pt x="1248" y="672"/>
                    <a:pt x="1248" y="672"/>
                  </a:cubicBezTo>
                  <a:cubicBezTo>
                    <a:pt x="1185" y="706"/>
                    <a:pt x="1185" y="706"/>
                    <a:pt x="1185" y="706"/>
                  </a:cubicBezTo>
                  <a:cubicBezTo>
                    <a:pt x="1206" y="746"/>
                    <a:pt x="1206" y="746"/>
                    <a:pt x="1206" y="746"/>
                  </a:cubicBezTo>
                  <a:cubicBezTo>
                    <a:pt x="1276" y="708"/>
                    <a:pt x="1276" y="708"/>
                    <a:pt x="1276" y="708"/>
                  </a:cubicBezTo>
                  <a:cubicBezTo>
                    <a:pt x="1283" y="722"/>
                    <a:pt x="1283" y="722"/>
                    <a:pt x="1283" y="722"/>
                  </a:cubicBezTo>
                  <a:cubicBezTo>
                    <a:pt x="1198" y="768"/>
                    <a:pt x="1198" y="768"/>
                    <a:pt x="1198" y="768"/>
                  </a:cubicBezTo>
                  <a:close/>
                  <a:moveTo>
                    <a:pt x="1347" y="675"/>
                  </a:moveTo>
                  <a:cubicBezTo>
                    <a:pt x="1258" y="580"/>
                    <a:pt x="1258" y="580"/>
                    <a:pt x="1258" y="580"/>
                  </a:cubicBezTo>
                  <a:cubicBezTo>
                    <a:pt x="1299" y="540"/>
                    <a:pt x="1299" y="540"/>
                    <a:pt x="1299" y="540"/>
                  </a:cubicBezTo>
                  <a:cubicBezTo>
                    <a:pt x="1307" y="532"/>
                    <a:pt x="1314" y="526"/>
                    <a:pt x="1320" y="524"/>
                  </a:cubicBezTo>
                  <a:cubicBezTo>
                    <a:pt x="1326" y="521"/>
                    <a:pt x="1332" y="521"/>
                    <a:pt x="1339" y="523"/>
                  </a:cubicBezTo>
                  <a:cubicBezTo>
                    <a:pt x="1346" y="524"/>
                    <a:pt x="1351" y="528"/>
                    <a:pt x="1356" y="533"/>
                  </a:cubicBezTo>
                  <a:cubicBezTo>
                    <a:pt x="1363" y="540"/>
                    <a:pt x="1366" y="547"/>
                    <a:pt x="1366" y="556"/>
                  </a:cubicBezTo>
                  <a:cubicBezTo>
                    <a:pt x="1366" y="565"/>
                    <a:pt x="1362" y="574"/>
                    <a:pt x="1355" y="584"/>
                  </a:cubicBezTo>
                  <a:cubicBezTo>
                    <a:pt x="1359" y="583"/>
                    <a:pt x="1363" y="582"/>
                    <a:pt x="1366" y="582"/>
                  </a:cubicBezTo>
                  <a:cubicBezTo>
                    <a:pt x="1373" y="582"/>
                    <a:pt x="1381" y="582"/>
                    <a:pt x="1388" y="584"/>
                  </a:cubicBezTo>
                  <a:cubicBezTo>
                    <a:pt x="1429" y="594"/>
                    <a:pt x="1429" y="594"/>
                    <a:pt x="1429" y="594"/>
                  </a:cubicBezTo>
                  <a:cubicBezTo>
                    <a:pt x="1414" y="609"/>
                    <a:pt x="1414" y="609"/>
                    <a:pt x="1414" y="609"/>
                  </a:cubicBezTo>
                  <a:cubicBezTo>
                    <a:pt x="1383" y="602"/>
                    <a:pt x="1383" y="602"/>
                    <a:pt x="1383" y="602"/>
                  </a:cubicBezTo>
                  <a:cubicBezTo>
                    <a:pt x="1374" y="600"/>
                    <a:pt x="1367" y="598"/>
                    <a:pt x="1362" y="598"/>
                  </a:cubicBezTo>
                  <a:cubicBezTo>
                    <a:pt x="1356" y="597"/>
                    <a:pt x="1352" y="597"/>
                    <a:pt x="1349" y="597"/>
                  </a:cubicBezTo>
                  <a:cubicBezTo>
                    <a:pt x="1346" y="598"/>
                    <a:pt x="1344" y="599"/>
                    <a:pt x="1341" y="600"/>
                  </a:cubicBezTo>
                  <a:cubicBezTo>
                    <a:pt x="1340" y="601"/>
                    <a:pt x="1337" y="603"/>
                    <a:pt x="1334" y="607"/>
                  </a:cubicBezTo>
                  <a:cubicBezTo>
                    <a:pt x="1320" y="621"/>
                    <a:pt x="1320" y="621"/>
                    <a:pt x="1320" y="621"/>
                  </a:cubicBezTo>
                  <a:cubicBezTo>
                    <a:pt x="1360" y="662"/>
                    <a:pt x="1360" y="662"/>
                    <a:pt x="1360" y="662"/>
                  </a:cubicBezTo>
                  <a:cubicBezTo>
                    <a:pt x="1347" y="675"/>
                    <a:pt x="1347" y="675"/>
                    <a:pt x="1347" y="675"/>
                  </a:cubicBezTo>
                  <a:close/>
                  <a:moveTo>
                    <a:pt x="1310" y="610"/>
                  </a:moveTo>
                  <a:cubicBezTo>
                    <a:pt x="1336" y="584"/>
                    <a:pt x="1336" y="584"/>
                    <a:pt x="1336" y="584"/>
                  </a:cubicBezTo>
                  <a:cubicBezTo>
                    <a:pt x="1342" y="578"/>
                    <a:pt x="1345" y="573"/>
                    <a:pt x="1347" y="569"/>
                  </a:cubicBezTo>
                  <a:cubicBezTo>
                    <a:pt x="1349" y="565"/>
                    <a:pt x="1350" y="561"/>
                    <a:pt x="1349" y="556"/>
                  </a:cubicBezTo>
                  <a:cubicBezTo>
                    <a:pt x="1348" y="552"/>
                    <a:pt x="1347" y="549"/>
                    <a:pt x="1344" y="545"/>
                  </a:cubicBezTo>
                  <a:cubicBezTo>
                    <a:pt x="1339" y="541"/>
                    <a:pt x="1334" y="539"/>
                    <a:pt x="1329" y="539"/>
                  </a:cubicBezTo>
                  <a:cubicBezTo>
                    <a:pt x="1323" y="539"/>
                    <a:pt x="1316" y="543"/>
                    <a:pt x="1309" y="550"/>
                  </a:cubicBezTo>
                  <a:cubicBezTo>
                    <a:pt x="1280" y="578"/>
                    <a:pt x="1280" y="578"/>
                    <a:pt x="1280" y="578"/>
                  </a:cubicBezTo>
                  <a:cubicBezTo>
                    <a:pt x="1310" y="610"/>
                    <a:pt x="1310" y="610"/>
                    <a:pt x="1310" y="610"/>
                  </a:cubicBezTo>
                  <a:close/>
                  <a:moveTo>
                    <a:pt x="1437" y="518"/>
                  </a:moveTo>
                  <a:cubicBezTo>
                    <a:pt x="1445" y="504"/>
                    <a:pt x="1445" y="504"/>
                    <a:pt x="1445" y="504"/>
                  </a:cubicBezTo>
                  <a:cubicBezTo>
                    <a:pt x="1450" y="507"/>
                    <a:pt x="1456" y="509"/>
                    <a:pt x="1461" y="509"/>
                  </a:cubicBezTo>
                  <a:cubicBezTo>
                    <a:pt x="1466" y="509"/>
                    <a:pt x="1471" y="507"/>
                    <a:pt x="1476" y="503"/>
                  </a:cubicBezTo>
                  <a:cubicBezTo>
                    <a:pt x="1482" y="500"/>
                    <a:pt x="1486" y="495"/>
                    <a:pt x="1490" y="489"/>
                  </a:cubicBezTo>
                  <a:cubicBezTo>
                    <a:pt x="1494" y="483"/>
                    <a:pt x="1496" y="478"/>
                    <a:pt x="1498" y="473"/>
                  </a:cubicBezTo>
                  <a:cubicBezTo>
                    <a:pt x="1499" y="467"/>
                    <a:pt x="1499" y="463"/>
                    <a:pt x="1497" y="459"/>
                  </a:cubicBezTo>
                  <a:cubicBezTo>
                    <a:pt x="1496" y="455"/>
                    <a:pt x="1493" y="452"/>
                    <a:pt x="1490" y="449"/>
                  </a:cubicBezTo>
                  <a:cubicBezTo>
                    <a:pt x="1487" y="447"/>
                    <a:pt x="1483" y="446"/>
                    <a:pt x="1479" y="446"/>
                  </a:cubicBezTo>
                  <a:cubicBezTo>
                    <a:pt x="1476" y="447"/>
                    <a:pt x="1471" y="448"/>
                    <a:pt x="1467" y="452"/>
                  </a:cubicBezTo>
                  <a:cubicBezTo>
                    <a:pt x="1464" y="454"/>
                    <a:pt x="1458" y="459"/>
                    <a:pt x="1449" y="468"/>
                  </a:cubicBezTo>
                  <a:cubicBezTo>
                    <a:pt x="1440" y="476"/>
                    <a:pt x="1433" y="481"/>
                    <a:pt x="1428" y="484"/>
                  </a:cubicBezTo>
                  <a:cubicBezTo>
                    <a:pt x="1422" y="487"/>
                    <a:pt x="1416" y="489"/>
                    <a:pt x="1410" y="489"/>
                  </a:cubicBezTo>
                  <a:cubicBezTo>
                    <a:pt x="1405" y="489"/>
                    <a:pt x="1400" y="487"/>
                    <a:pt x="1395" y="483"/>
                  </a:cubicBezTo>
                  <a:cubicBezTo>
                    <a:pt x="1389" y="480"/>
                    <a:pt x="1385" y="475"/>
                    <a:pt x="1383" y="468"/>
                  </a:cubicBezTo>
                  <a:cubicBezTo>
                    <a:pt x="1380" y="462"/>
                    <a:pt x="1379" y="455"/>
                    <a:pt x="1381" y="447"/>
                  </a:cubicBezTo>
                  <a:cubicBezTo>
                    <a:pt x="1383" y="440"/>
                    <a:pt x="1386" y="432"/>
                    <a:pt x="1391" y="425"/>
                  </a:cubicBezTo>
                  <a:cubicBezTo>
                    <a:pt x="1396" y="417"/>
                    <a:pt x="1402" y="411"/>
                    <a:pt x="1409" y="406"/>
                  </a:cubicBezTo>
                  <a:cubicBezTo>
                    <a:pt x="1415" y="402"/>
                    <a:pt x="1422" y="400"/>
                    <a:pt x="1429" y="400"/>
                  </a:cubicBezTo>
                  <a:cubicBezTo>
                    <a:pt x="1436" y="400"/>
                    <a:pt x="1443" y="402"/>
                    <a:pt x="1449" y="406"/>
                  </a:cubicBezTo>
                  <a:cubicBezTo>
                    <a:pt x="1441" y="420"/>
                    <a:pt x="1441" y="420"/>
                    <a:pt x="1441" y="420"/>
                  </a:cubicBezTo>
                  <a:cubicBezTo>
                    <a:pt x="1434" y="417"/>
                    <a:pt x="1427" y="416"/>
                    <a:pt x="1421" y="417"/>
                  </a:cubicBezTo>
                  <a:cubicBezTo>
                    <a:pt x="1415" y="419"/>
                    <a:pt x="1409" y="424"/>
                    <a:pt x="1403" y="433"/>
                  </a:cubicBezTo>
                  <a:cubicBezTo>
                    <a:pt x="1398" y="442"/>
                    <a:pt x="1395" y="449"/>
                    <a:pt x="1395" y="455"/>
                  </a:cubicBezTo>
                  <a:cubicBezTo>
                    <a:pt x="1396" y="461"/>
                    <a:pt x="1398" y="466"/>
                    <a:pt x="1403" y="469"/>
                  </a:cubicBezTo>
                  <a:cubicBezTo>
                    <a:pt x="1407" y="472"/>
                    <a:pt x="1411" y="472"/>
                    <a:pt x="1415" y="471"/>
                  </a:cubicBezTo>
                  <a:cubicBezTo>
                    <a:pt x="1419" y="470"/>
                    <a:pt x="1427" y="465"/>
                    <a:pt x="1437" y="455"/>
                  </a:cubicBezTo>
                  <a:cubicBezTo>
                    <a:pt x="1447" y="445"/>
                    <a:pt x="1455" y="438"/>
                    <a:pt x="1460" y="435"/>
                  </a:cubicBezTo>
                  <a:cubicBezTo>
                    <a:pt x="1467" y="431"/>
                    <a:pt x="1474" y="429"/>
                    <a:pt x="1480" y="429"/>
                  </a:cubicBezTo>
                  <a:cubicBezTo>
                    <a:pt x="1486" y="429"/>
                    <a:pt x="1492" y="431"/>
                    <a:pt x="1498" y="435"/>
                  </a:cubicBezTo>
                  <a:cubicBezTo>
                    <a:pt x="1504" y="439"/>
                    <a:pt x="1508" y="444"/>
                    <a:pt x="1511" y="451"/>
                  </a:cubicBezTo>
                  <a:cubicBezTo>
                    <a:pt x="1514" y="457"/>
                    <a:pt x="1514" y="465"/>
                    <a:pt x="1513" y="473"/>
                  </a:cubicBezTo>
                  <a:cubicBezTo>
                    <a:pt x="1512" y="481"/>
                    <a:pt x="1509" y="489"/>
                    <a:pt x="1503" y="497"/>
                  </a:cubicBezTo>
                  <a:cubicBezTo>
                    <a:pt x="1497" y="507"/>
                    <a:pt x="1490" y="514"/>
                    <a:pt x="1483" y="519"/>
                  </a:cubicBezTo>
                  <a:cubicBezTo>
                    <a:pt x="1476" y="523"/>
                    <a:pt x="1468" y="526"/>
                    <a:pt x="1460" y="526"/>
                  </a:cubicBezTo>
                  <a:cubicBezTo>
                    <a:pt x="1452" y="526"/>
                    <a:pt x="1444" y="523"/>
                    <a:pt x="1437" y="518"/>
                  </a:cubicBezTo>
                  <a:close/>
                  <a:moveTo>
                    <a:pt x="1565" y="383"/>
                  </a:moveTo>
                  <a:cubicBezTo>
                    <a:pt x="1446" y="333"/>
                    <a:pt x="1446" y="333"/>
                    <a:pt x="1446" y="333"/>
                  </a:cubicBezTo>
                  <a:cubicBezTo>
                    <a:pt x="1452" y="317"/>
                    <a:pt x="1452" y="317"/>
                    <a:pt x="1452" y="317"/>
                  </a:cubicBezTo>
                  <a:cubicBezTo>
                    <a:pt x="1571" y="367"/>
                    <a:pt x="1571" y="367"/>
                    <a:pt x="1571" y="367"/>
                  </a:cubicBezTo>
                  <a:cubicBezTo>
                    <a:pt x="1565" y="383"/>
                    <a:pt x="1565" y="383"/>
                    <a:pt x="1565" y="383"/>
                  </a:cubicBezTo>
                  <a:close/>
                  <a:moveTo>
                    <a:pt x="1611" y="252"/>
                  </a:moveTo>
                  <a:cubicBezTo>
                    <a:pt x="1503" y="218"/>
                    <a:pt x="1503" y="218"/>
                    <a:pt x="1503" y="218"/>
                  </a:cubicBezTo>
                  <a:cubicBezTo>
                    <a:pt x="1490" y="260"/>
                    <a:pt x="1490" y="260"/>
                    <a:pt x="1490" y="260"/>
                  </a:cubicBezTo>
                  <a:cubicBezTo>
                    <a:pt x="1476" y="255"/>
                    <a:pt x="1476" y="255"/>
                    <a:pt x="1476" y="255"/>
                  </a:cubicBezTo>
                  <a:cubicBezTo>
                    <a:pt x="1505" y="156"/>
                    <a:pt x="1505" y="156"/>
                    <a:pt x="1505" y="156"/>
                  </a:cubicBezTo>
                  <a:cubicBezTo>
                    <a:pt x="1520" y="160"/>
                    <a:pt x="1520" y="160"/>
                    <a:pt x="1520" y="160"/>
                  </a:cubicBezTo>
                  <a:cubicBezTo>
                    <a:pt x="1508" y="202"/>
                    <a:pt x="1508" y="202"/>
                    <a:pt x="1508" y="202"/>
                  </a:cubicBezTo>
                  <a:cubicBezTo>
                    <a:pt x="1616" y="236"/>
                    <a:pt x="1616" y="236"/>
                    <a:pt x="1616" y="236"/>
                  </a:cubicBezTo>
                  <a:cubicBezTo>
                    <a:pt x="1611" y="252"/>
                    <a:pt x="1611" y="252"/>
                    <a:pt x="1611" y="252"/>
                  </a:cubicBezTo>
                  <a:close/>
                  <a:moveTo>
                    <a:pt x="1642" y="84"/>
                  </a:moveTo>
                  <a:cubicBezTo>
                    <a:pt x="1588" y="78"/>
                    <a:pt x="1588" y="78"/>
                    <a:pt x="1588" y="78"/>
                  </a:cubicBezTo>
                  <a:cubicBezTo>
                    <a:pt x="1509" y="120"/>
                    <a:pt x="1509" y="120"/>
                    <a:pt x="1509" y="120"/>
                  </a:cubicBezTo>
                  <a:cubicBezTo>
                    <a:pt x="1511" y="99"/>
                    <a:pt x="1511" y="99"/>
                    <a:pt x="1511" y="99"/>
                  </a:cubicBezTo>
                  <a:cubicBezTo>
                    <a:pt x="1552" y="77"/>
                    <a:pt x="1552" y="77"/>
                    <a:pt x="1552" y="77"/>
                  </a:cubicBezTo>
                  <a:cubicBezTo>
                    <a:pt x="1560" y="74"/>
                    <a:pt x="1567" y="70"/>
                    <a:pt x="1575" y="67"/>
                  </a:cubicBezTo>
                  <a:cubicBezTo>
                    <a:pt x="1569" y="62"/>
                    <a:pt x="1562" y="56"/>
                    <a:pt x="1554" y="50"/>
                  </a:cubicBezTo>
                  <a:cubicBezTo>
                    <a:pt x="1519" y="21"/>
                    <a:pt x="1519" y="21"/>
                    <a:pt x="1519" y="21"/>
                  </a:cubicBezTo>
                  <a:cubicBezTo>
                    <a:pt x="1521" y="0"/>
                    <a:pt x="1521" y="0"/>
                    <a:pt x="1521" y="0"/>
                  </a:cubicBezTo>
                  <a:cubicBezTo>
                    <a:pt x="1589" y="60"/>
                    <a:pt x="1589" y="60"/>
                    <a:pt x="1589" y="60"/>
                  </a:cubicBezTo>
                  <a:cubicBezTo>
                    <a:pt x="1644" y="66"/>
                    <a:pt x="1644" y="66"/>
                    <a:pt x="1644" y="66"/>
                  </a:cubicBezTo>
                  <a:cubicBezTo>
                    <a:pt x="1642" y="84"/>
                    <a:pt x="1642" y="84"/>
                    <a:pt x="1642" y="8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8" name="Freeform 20">
              <a:extLst>
                <a:ext uri="{FF2B5EF4-FFF2-40B4-BE49-F238E27FC236}">
                  <a16:creationId xmlns:a16="http://schemas.microsoft.com/office/drawing/2014/main" id="{6CFC8A31-1555-4125-BA01-1DAC9FF6EE3F}"/>
                </a:ext>
              </a:extLst>
            </p:cNvPr>
            <p:cNvSpPr>
              <a:spLocks/>
            </p:cNvSpPr>
            <p:nvPr/>
          </p:nvSpPr>
          <p:spPr bwMode="auto">
            <a:xfrm>
              <a:off x="7973536" y="3170238"/>
              <a:ext cx="58738" cy="96837"/>
            </a:xfrm>
            <a:custGeom>
              <a:avLst/>
              <a:gdLst>
                <a:gd name="T0" fmla="*/ 58 w 58"/>
                <a:gd name="T1" fmla="*/ 91 h 95"/>
                <a:gd name="T2" fmla="*/ 47 w 58"/>
                <a:gd name="T3" fmla="*/ 95 h 95"/>
                <a:gd name="T4" fmla="*/ 21 w 58"/>
                <a:gd name="T5" fmla="*/ 24 h 95"/>
                <a:gd name="T6" fmla="*/ 13 w 58"/>
                <a:gd name="T7" fmla="*/ 35 h 95"/>
                <a:gd name="T8" fmla="*/ 4 w 58"/>
                <a:gd name="T9" fmla="*/ 45 h 95"/>
                <a:gd name="T10" fmla="*/ 0 w 58"/>
                <a:gd name="T11" fmla="*/ 35 h 95"/>
                <a:gd name="T12" fmla="*/ 12 w 58"/>
                <a:gd name="T13" fmla="*/ 18 h 95"/>
                <a:gd name="T14" fmla="*/ 18 w 58"/>
                <a:gd name="T15" fmla="*/ 2 h 95"/>
                <a:gd name="T16" fmla="*/ 25 w 58"/>
                <a:gd name="T17" fmla="*/ 0 h 95"/>
                <a:gd name="T18" fmla="*/ 58 w 58"/>
                <a:gd name="T19"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95">
                  <a:moveTo>
                    <a:pt x="58" y="91"/>
                  </a:moveTo>
                  <a:cubicBezTo>
                    <a:pt x="47" y="95"/>
                    <a:pt x="47" y="95"/>
                    <a:pt x="47" y="95"/>
                  </a:cubicBezTo>
                  <a:cubicBezTo>
                    <a:pt x="21" y="24"/>
                    <a:pt x="21" y="24"/>
                    <a:pt x="21" y="24"/>
                  </a:cubicBezTo>
                  <a:cubicBezTo>
                    <a:pt x="19" y="27"/>
                    <a:pt x="17" y="31"/>
                    <a:pt x="13" y="35"/>
                  </a:cubicBezTo>
                  <a:cubicBezTo>
                    <a:pt x="10" y="39"/>
                    <a:pt x="7" y="43"/>
                    <a:pt x="4" y="45"/>
                  </a:cubicBezTo>
                  <a:cubicBezTo>
                    <a:pt x="0" y="35"/>
                    <a:pt x="0" y="35"/>
                    <a:pt x="0" y="35"/>
                  </a:cubicBezTo>
                  <a:cubicBezTo>
                    <a:pt x="5" y="29"/>
                    <a:pt x="9" y="24"/>
                    <a:pt x="12" y="18"/>
                  </a:cubicBezTo>
                  <a:cubicBezTo>
                    <a:pt x="15" y="12"/>
                    <a:pt x="17" y="7"/>
                    <a:pt x="18" y="2"/>
                  </a:cubicBezTo>
                  <a:cubicBezTo>
                    <a:pt x="25" y="0"/>
                    <a:pt x="25" y="0"/>
                    <a:pt x="25" y="0"/>
                  </a:cubicBezTo>
                  <a:cubicBezTo>
                    <a:pt x="58" y="91"/>
                    <a:pt x="58" y="91"/>
                    <a:pt x="58" y="9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9" name="Freeform 21">
              <a:extLst>
                <a:ext uri="{FF2B5EF4-FFF2-40B4-BE49-F238E27FC236}">
                  <a16:creationId xmlns:a16="http://schemas.microsoft.com/office/drawing/2014/main" id="{A344BABC-5CA1-4B32-BE79-B978878B923B}"/>
                </a:ext>
              </a:extLst>
            </p:cNvPr>
            <p:cNvSpPr>
              <a:spLocks noEditPoints="1"/>
            </p:cNvSpPr>
            <p:nvPr/>
          </p:nvSpPr>
          <p:spPr bwMode="auto">
            <a:xfrm>
              <a:off x="8079899" y="3151188"/>
              <a:ext cx="69850" cy="100012"/>
            </a:xfrm>
            <a:custGeom>
              <a:avLst/>
              <a:gdLst>
                <a:gd name="T0" fmla="*/ 11 w 69"/>
                <a:gd name="T1" fmla="*/ 79 h 99"/>
                <a:gd name="T2" fmla="*/ 22 w 69"/>
                <a:gd name="T3" fmla="*/ 76 h 99"/>
                <a:gd name="T4" fmla="*/ 29 w 69"/>
                <a:gd name="T5" fmla="*/ 87 h 99"/>
                <a:gd name="T6" fmla="*/ 40 w 69"/>
                <a:gd name="T7" fmla="*/ 88 h 99"/>
                <a:gd name="T8" fmla="*/ 49 w 69"/>
                <a:gd name="T9" fmla="*/ 84 h 99"/>
                <a:gd name="T10" fmla="*/ 54 w 69"/>
                <a:gd name="T11" fmla="*/ 77 h 99"/>
                <a:gd name="T12" fmla="*/ 57 w 69"/>
                <a:gd name="T13" fmla="*/ 65 h 99"/>
                <a:gd name="T14" fmla="*/ 56 w 69"/>
                <a:gd name="T15" fmla="*/ 50 h 99"/>
                <a:gd name="T16" fmla="*/ 56 w 69"/>
                <a:gd name="T17" fmla="*/ 48 h 99"/>
                <a:gd name="T18" fmla="*/ 48 w 69"/>
                <a:gd name="T19" fmla="*/ 59 h 99"/>
                <a:gd name="T20" fmla="*/ 35 w 69"/>
                <a:gd name="T21" fmla="*/ 64 h 99"/>
                <a:gd name="T22" fmla="*/ 14 w 69"/>
                <a:gd name="T23" fmla="*/ 59 h 99"/>
                <a:gd name="T24" fmla="*/ 2 w 69"/>
                <a:gd name="T25" fmla="*/ 38 h 99"/>
                <a:gd name="T26" fmla="*/ 6 w 69"/>
                <a:gd name="T27" fmla="*/ 14 h 99"/>
                <a:gd name="T28" fmla="*/ 26 w 69"/>
                <a:gd name="T29" fmla="*/ 1 h 99"/>
                <a:gd name="T30" fmla="*/ 44 w 69"/>
                <a:gd name="T31" fmla="*/ 3 h 99"/>
                <a:gd name="T32" fmla="*/ 58 w 69"/>
                <a:gd name="T33" fmla="*/ 15 h 99"/>
                <a:gd name="T34" fmla="*/ 66 w 69"/>
                <a:gd name="T35" fmla="*/ 41 h 99"/>
                <a:gd name="T36" fmla="*/ 68 w 69"/>
                <a:gd name="T37" fmla="*/ 71 h 99"/>
                <a:gd name="T38" fmla="*/ 59 w 69"/>
                <a:gd name="T39" fmla="*/ 89 h 99"/>
                <a:gd name="T40" fmla="*/ 41 w 69"/>
                <a:gd name="T41" fmla="*/ 98 h 99"/>
                <a:gd name="T42" fmla="*/ 22 w 69"/>
                <a:gd name="T43" fmla="*/ 95 h 99"/>
                <a:gd name="T44" fmla="*/ 11 w 69"/>
                <a:gd name="T45" fmla="*/ 79 h 99"/>
                <a:gd name="T46" fmla="*/ 51 w 69"/>
                <a:gd name="T47" fmla="*/ 29 h 99"/>
                <a:gd name="T48" fmla="*/ 43 w 69"/>
                <a:gd name="T49" fmla="*/ 14 h 99"/>
                <a:gd name="T50" fmla="*/ 29 w 69"/>
                <a:gd name="T51" fmla="*/ 10 h 99"/>
                <a:gd name="T52" fmla="*/ 16 w 69"/>
                <a:gd name="T53" fmla="*/ 19 h 99"/>
                <a:gd name="T54" fmla="*/ 14 w 69"/>
                <a:gd name="T55" fmla="*/ 37 h 99"/>
                <a:gd name="T56" fmla="*/ 22 w 69"/>
                <a:gd name="T57" fmla="*/ 50 h 99"/>
                <a:gd name="T58" fmla="*/ 36 w 69"/>
                <a:gd name="T59" fmla="*/ 54 h 99"/>
                <a:gd name="T60" fmla="*/ 48 w 69"/>
                <a:gd name="T61" fmla="*/ 46 h 99"/>
                <a:gd name="T62" fmla="*/ 51 w 69"/>
                <a:gd name="T63"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99">
                  <a:moveTo>
                    <a:pt x="11" y="79"/>
                  </a:moveTo>
                  <a:cubicBezTo>
                    <a:pt x="22" y="76"/>
                    <a:pt x="22" y="76"/>
                    <a:pt x="22" y="76"/>
                  </a:cubicBezTo>
                  <a:cubicBezTo>
                    <a:pt x="23" y="81"/>
                    <a:pt x="26" y="85"/>
                    <a:pt x="29" y="87"/>
                  </a:cubicBezTo>
                  <a:cubicBezTo>
                    <a:pt x="32" y="89"/>
                    <a:pt x="36" y="89"/>
                    <a:pt x="40" y="88"/>
                  </a:cubicBezTo>
                  <a:cubicBezTo>
                    <a:pt x="44" y="88"/>
                    <a:pt x="47" y="86"/>
                    <a:pt x="49" y="84"/>
                  </a:cubicBezTo>
                  <a:cubicBezTo>
                    <a:pt x="51" y="82"/>
                    <a:pt x="53" y="80"/>
                    <a:pt x="54" y="77"/>
                  </a:cubicBezTo>
                  <a:cubicBezTo>
                    <a:pt x="56" y="74"/>
                    <a:pt x="56" y="70"/>
                    <a:pt x="57" y="65"/>
                  </a:cubicBezTo>
                  <a:cubicBezTo>
                    <a:pt x="57" y="60"/>
                    <a:pt x="57" y="55"/>
                    <a:pt x="56" y="50"/>
                  </a:cubicBezTo>
                  <a:cubicBezTo>
                    <a:pt x="56" y="50"/>
                    <a:pt x="56" y="49"/>
                    <a:pt x="56" y="48"/>
                  </a:cubicBezTo>
                  <a:cubicBezTo>
                    <a:pt x="54" y="52"/>
                    <a:pt x="51" y="56"/>
                    <a:pt x="48" y="59"/>
                  </a:cubicBezTo>
                  <a:cubicBezTo>
                    <a:pt x="44" y="62"/>
                    <a:pt x="40" y="64"/>
                    <a:pt x="35" y="64"/>
                  </a:cubicBezTo>
                  <a:cubicBezTo>
                    <a:pt x="27" y="66"/>
                    <a:pt x="20" y="64"/>
                    <a:pt x="14" y="59"/>
                  </a:cubicBezTo>
                  <a:cubicBezTo>
                    <a:pt x="7" y="55"/>
                    <a:pt x="3" y="48"/>
                    <a:pt x="2" y="38"/>
                  </a:cubicBezTo>
                  <a:cubicBezTo>
                    <a:pt x="0" y="29"/>
                    <a:pt x="1" y="20"/>
                    <a:pt x="6" y="14"/>
                  </a:cubicBezTo>
                  <a:cubicBezTo>
                    <a:pt x="11" y="7"/>
                    <a:pt x="17" y="3"/>
                    <a:pt x="26" y="1"/>
                  </a:cubicBezTo>
                  <a:cubicBezTo>
                    <a:pt x="32" y="0"/>
                    <a:pt x="38" y="1"/>
                    <a:pt x="44" y="3"/>
                  </a:cubicBezTo>
                  <a:cubicBezTo>
                    <a:pt x="49" y="5"/>
                    <a:pt x="54" y="9"/>
                    <a:pt x="58" y="15"/>
                  </a:cubicBezTo>
                  <a:cubicBezTo>
                    <a:pt x="61" y="21"/>
                    <a:pt x="64" y="29"/>
                    <a:pt x="66" y="41"/>
                  </a:cubicBezTo>
                  <a:cubicBezTo>
                    <a:pt x="69" y="53"/>
                    <a:pt x="69" y="63"/>
                    <a:pt x="68" y="71"/>
                  </a:cubicBezTo>
                  <a:cubicBezTo>
                    <a:pt x="66" y="78"/>
                    <a:pt x="63" y="85"/>
                    <a:pt x="59" y="89"/>
                  </a:cubicBezTo>
                  <a:cubicBezTo>
                    <a:pt x="54" y="94"/>
                    <a:pt x="48" y="97"/>
                    <a:pt x="41" y="98"/>
                  </a:cubicBezTo>
                  <a:cubicBezTo>
                    <a:pt x="34" y="99"/>
                    <a:pt x="28" y="98"/>
                    <a:pt x="22" y="95"/>
                  </a:cubicBezTo>
                  <a:cubicBezTo>
                    <a:pt x="17" y="92"/>
                    <a:pt x="13" y="87"/>
                    <a:pt x="11" y="79"/>
                  </a:cubicBezTo>
                  <a:close/>
                  <a:moveTo>
                    <a:pt x="51" y="29"/>
                  </a:moveTo>
                  <a:cubicBezTo>
                    <a:pt x="50" y="22"/>
                    <a:pt x="47" y="17"/>
                    <a:pt x="43" y="14"/>
                  </a:cubicBezTo>
                  <a:cubicBezTo>
                    <a:pt x="38" y="11"/>
                    <a:pt x="34" y="10"/>
                    <a:pt x="29" y="10"/>
                  </a:cubicBezTo>
                  <a:cubicBezTo>
                    <a:pt x="24" y="11"/>
                    <a:pt x="20" y="14"/>
                    <a:pt x="16" y="19"/>
                  </a:cubicBezTo>
                  <a:cubicBezTo>
                    <a:pt x="13" y="24"/>
                    <a:pt x="12" y="30"/>
                    <a:pt x="14" y="37"/>
                  </a:cubicBezTo>
                  <a:cubicBezTo>
                    <a:pt x="15" y="43"/>
                    <a:pt x="17" y="47"/>
                    <a:pt x="22" y="50"/>
                  </a:cubicBezTo>
                  <a:cubicBezTo>
                    <a:pt x="26" y="53"/>
                    <a:pt x="31" y="55"/>
                    <a:pt x="36" y="54"/>
                  </a:cubicBezTo>
                  <a:cubicBezTo>
                    <a:pt x="42" y="53"/>
                    <a:pt x="46" y="50"/>
                    <a:pt x="48" y="46"/>
                  </a:cubicBezTo>
                  <a:cubicBezTo>
                    <a:pt x="51" y="41"/>
                    <a:pt x="52" y="36"/>
                    <a:pt x="51" y="29"/>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0" name="Freeform 22">
              <a:extLst>
                <a:ext uri="{FF2B5EF4-FFF2-40B4-BE49-F238E27FC236}">
                  <a16:creationId xmlns:a16="http://schemas.microsoft.com/office/drawing/2014/main" id="{EEA0FF96-D341-4ABD-AAA5-BAE2E75DA0DE}"/>
                </a:ext>
              </a:extLst>
            </p:cNvPr>
            <p:cNvSpPr>
              <a:spLocks noEditPoints="1"/>
            </p:cNvSpPr>
            <p:nvPr/>
          </p:nvSpPr>
          <p:spPr bwMode="auto">
            <a:xfrm>
              <a:off x="8214836" y="3151188"/>
              <a:ext cx="68263" cy="101600"/>
            </a:xfrm>
            <a:custGeom>
              <a:avLst/>
              <a:gdLst>
                <a:gd name="T0" fmla="*/ 3 w 67"/>
                <a:gd name="T1" fmla="*/ 45 h 100"/>
                <a:gd name="T2" fmla="*/ 11 w 67"/>
                <a:gd name="T3" fmla="*/ 18 h 100"/>
                <a:gd name="T4" fmla="*/ 24 w 67"/>
                <a:gd name="T5" fmla="*/ 4 h 100"/>
                <a:gd name="T6" fmla="*/ 43 w 67"/>
                <a:gd name="T7" fmla="*/ 2 h 100"/>
                <a:gd name="T8" fmla="*/ 55 w 67"/>
                <a:gd name="T9" fmla="*/ 7 h 100"/>
                <a:gd name="T10" fmla="*/ 63 w 67"/>
                <a:gd name="T11" fmla="*/ 18 h 100"/>
                <a:gd name="T12" fmla="*/ 67 w 67"/>
                <a:gd name="T13" fmla="*/ 33 h 100"/>
                <a:gd name="T14" fmla="*/ 65 w 67"/>
                <a:gd name="T15" fmla="*/ 56 h 100"/>
                <a:gd name="T16" fmla="*/ 57 w 67"/>
                <a:gd name="T17" fmla="*/ 82 h 100"/>
                <a:gd name="T18" fmla="*/ 44 w 67"/>
                <a:gd name="T19" fmla="*/ 96 h 100"/>
                <a:gd name="T20" fmla="*/ 25 w 67"/>
                <a:gd name="T21" fmla="*/ 98 h 100"/>
                <a:gd name="T22" fmla="*/ 6 w 67"/>
                <a:gd name="T23" fmla="*/ 85 h 100"/>
                <a:gd name="T24" fmla="*/ 3 w 67"/>
                <a:gd name="T25" fmla="*/ 45 h 100"/>
                <a:gd name="T26" fmla="*/ 15 w 67"/>
                <a:gd name="T27" fmla="*/ 47 h 100"/>
                <a:gd name="T28" fmla="*/ 15 w 67"/>
                <a:gd name="T29" fmla="*/ 79 h 100"/>
                <a:gd name="T30" fmla="*/ 27 w 67"/>
                <a:gd name="T31" fmla="*/ 89 h 100"/>
                <a:gd name="T32" fmla="*/ 42 w 67"/>
                <a:gd name="T33" fmla="*/ 83 h 100"/>
                <a:gd name="T34" fmla="*/ 53 w 67"/>
                <a:gd name="T35" fmla="*/ 53 h 100"/>
                <a:gd name="T36" fmla="*/ 53 w 67"/>
                <a:gd name="T37" fmla="*/ 21 h 100"/>
                <a:gd name="T38" fmla="*/ 41 w 67"/>
                <a:gd name="T39" fmla="*/ 11 h 100"/>
                <a:gd name="T40" fmla="*/ 27 w 67"/>
                <a:gd name="T41" fmla="*/ 16 h 100"/>
                <a:gd name="T42" fmla="*/ 15 w 67"/>
                <a:gd name="T43"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0">
                  <a:moveTo>
                    <a:pt x="3" y="45"/>
                  </a:moveTo>
                  <a:cubicBezTo>
                    <a:pt x="5" y="33"/>
                    <a:pt x="8" y="25"/>
                    <a:pt x="11" y="18"/>
                  </a:cubicBezTo>
                  <a:cubicBezTo>
                    <a:pt x="15" y="12"/>
                    <a:pt x="19" y="7"/>
                    <a:pt x="24" y="4"/>
                  </a:cubicBezTo>
                  <a:cubicBezTo>
                    <a:pt x="30" y="1"/>
                    <a:pt x="36" y="0"/>
                    <a:pt x="43" y="2"/>
                  </a:cubicBezTo>
                  <a:cubicBezTo>
                    <a:pt x="48" y="3"/>
                    <a:pt x="52" y="4"/>
                    <a:pt x="55" y="7"/>
                  </a:cubicBezTo>
                  <a:cubicBezTo>
                    <a:pt x="59" y="10"/>
                    <a:pt x="62" y="13"/>
                    <a:pt x="63" y="18"/>
                  </a:cubicBezTo>
                  <a:cubicBezTo>
                    <a:pt x="65" y="22"/>
                    <a:pt x="66" y="27"/>
                    <a:pt x="67" y="33"/>
                  </a:cubicBezTo>
                  <a:cubicBezTo>
                    <a:pt x="67" y="39"/>
                    <a:pt x="67" y="46"/>
                    <a:pt x="65" y="56"/>
                  </a:cubicBezTo>
                  <a:cubicBezTo>
                    <a:pt x="63" y="67"/>
                    <a:pt x="60" y="75"/>
                    <a:pt x="57" y="82"/>
                  </a:cubicBezTo>
                  <a:cubicBezTo>
                    <a:pt x="53" y="88"/>
                    <a:pt x="49" y="93"/>
                    <a:pt x="44" y="96"/>
                  </a:cubicBezTo>
                  <a:cubicBezTo>
                    <a:pt x="39" y="99"/>
                    <a:pt x="32" y="100"/>
                    <a:pt x="25" y="98"/>
                  </a:cubicBezTo>
                  <a:cubicBezTo>
                    <a:pt x="16" y="97"/>
                    <a:pt x="10" y="92"/>
                    <a:pt x="6" y="85"/>
                  </a:cubicBezTo>
                  <a:cubicBezTo>
                    <a:pt x="1" y="76"/>
                    <a:pt x="0" y="62"/>
                    <a:pt x="3" y="45"/>
                  </a:cubicBezTo>
                  <a:close/>
                  <a:moveTo>
                    <a:pt x="15" y="47"/>
                  </a:moveTo>
                  <a:cubicBezTo>
                    <a:pt x="12" y="62"/>
                    <a:pt x="12" y="73"/>
                    <a:pt x="15" y="79"/>
                  </a:cubicBezTo>
                  <a:cubicBezTo>
                    <a:pt x="18" y="85"/>
                    <a:pt x="22" y="88"/>
                    <a:pt x="27" y="89"/>
                  </a:cubicBezTo>
                  <a:cubicBezTo>
                    <a:pt x="33" y="90"/>
                    <a:pt x="37" y="88"/>
                    <a:pt x="42" y="83"/>
                  </a:cubicBezTo>
                  <a:cubicBezTo>
                    <a:pt x="47" y="79"/>
                    <a:pt x="50" y="69"/>
                    <a:pt x="53" y="53"/>
                  </a:cubicBezTo>
                  <a:cubicBezTo>
                    <a:pt x="56" y="38"/>
                    <a:pt x="56" y="27"/>
                    <a:pt x="53" y="21"/>
                  </a:cubicBezTo>
                  <a:cubicBezTo>
                    <a:pt x="50" y="16"/>
                    <a:pt x="46" y="12"/>
                    <a:pt x="41" y="11"/>
                  </a:cubicBezTo>
                  <a:cubicBezTo>
                    <a:pt x="35" y="10"/>
                    <a:pt x="31" y="12"/>
                    <a:pt x="27" y="16"/>
                  </a:cubicBezTo>
                  <a:cubicBezTo>
                    <a:pt x="22" y="21"/>
                    <a:pt x="18" y="31"/>
                    <a:pt x="15" y="4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1" name="Freeform 23">
              <a:extLst>
                <a:ext uri="{FF2B5EF4-FFF2-40B4-BE49-F238E27FC236}">
                  <a16:creationId xmlns:a16="http://schemas.microsoft.com/office/drawing/2014/main" id="{EEB9E5CA-4DE0-4B63-BA4A-BCF7D1EDD953}"/>
                </a:ext>
              </a:extLst>
            </p:cNvPr>
            <p:cNvSpPr>
              <a:spLocks/>
            </p:cNvSpPr>
            <p:nvPr/>
          </p:nvSpPr>
          <p:spPr bwMode="auto">
            <a:xfrm>
              <a:off x="8332311" y="3167063"/>
              <a:ext cx="79375" cy="100012"/>
            </a:xfrm>
            <a:custGeom>
              <a:avLst/>
              <a:gdLst>
                <a:gd name="T0" fmla="*/ 16 w 78"/>
                <a:gd name="T1" fmla="*/ 10 h 98"/>
                <a:gd name="T2" fmla="*/ 20 w 78"/>
                <a:gd name="T3" fmla="*/ 0 h 98"/>
                <a:gd name="T4" fmla="*/ 78 w 78"/>
                <a:gd name="T5" fmla="*/ 21 h 98"/>
                <a:gd name="T6" fmla="*/ 75 w 78"/>
                <a:gd name="T7" fmla="*/ 30 h 98"/>
                <a:gd name="T8" fmla="*/ 49 w 78"/>
                <a:gd name="T9" fmla="*/ 48 h 98"/>
                <a:gd name="T10" fmla="*/ 25 w 78"/>
                <a:gd name="T11" fmla="*/ 75 h 98"/>
                <a:gd name="T12" fmla="*/ 12 w 78"/>
                <a:gd name="T13" fmla="*/ 98 h 98"/>
                <a:gd name="T14" fmla="*/ 0 w 78"/>
                <a:gd name="T15" fmla="*/ 94 h 98"/>
                <a:gd name="T16" fmla="*/ 14 w 78"/>
                <a:gd name="T17" fmla="*/ 69 h 98"/>
                <a:gd name="T18" fmla="*/ 36 w 78"/>
                <a:gd name="T19" fmla="*/ 44 h 98"/>
                <a:gd name="T20" fmla="*/ 60 w 78"/>
                <a:gd name="T21" fmla="*/ 27 h 98"/>
                <a:gd name="T22" fmla="*/ 16 w 78"/>
                <a:gd name="T23"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16" y="10"/>
                  </a:moveTo>
                  <a:cubicBezTo>
                    <a:pt x="20" y="0"/>
                    <a:pt x="20" y="0"/>
                    <a:pt x="20" y="0"/>
                  </a:cubicBezTo>
                  <a:cubicBezTo>
                    <a:pt x="78" y="21"/>
                    <a:pt x="78" y="21"/>
                    <a:pt x="78" y="21"/>
                  </a:cubicBezTo>
                  <a:cubicBezTo>
                    <a:pt x="75" y="30"/>
                    <a:pt x="75" y="30"/>
                    <a:pt x="75" y="30"/>
                  </a:cubicBezTo>
                  <a:cubicBezTo>
                    <a:pt x="67" y="34"/>
                    <a:pt x="59" y="40"/>
                    <a:pt x="49" y="48"/>
                  </a:cubicBezTo>
                  <a:cubicBezTo>
                    <a:pt x="40" y="56"/>
                    <a:pt x="32" y="65"/>
                    <a:pt x="25" y="75"/>
                  </a:cubicBezTo>
                  <a:cubicBezTo>
                    <a:pt x="20" y="81"/>
                    <a:pt x="15" y="89"/>
                    <a:pt x="12" y="98"/>
                  </a:cubicBezTo>
                  <a:cubicBezTo>
                    <a:pt x="0" y="94"/>
                    <a:pt x="0" y="94"/>
                    <a:pt x="0" y="94"/>
                  </a:cubicBezTo>
                  <a:cubicBezTo>
                    <a:pt x="3" y="87"/>
                    <a:pt x="7" y="79"/>
                    <a:pt x="14" y="69"/>
                  </a:cubicBezTo>
                  <a:cubicBezTo>
                    <a:pt x="20" y="60"/>
                    <a:pt x="27" y="52"/>
                    <a:pt x="36" y="44"/>
                  </a:cubicBezTo>
                  <a:cubicBezTo>
                    <a:pt x="44" y="37"/>
                    <a:pt x="52" y="31"/>
                    <a:pt x="60" y="27"/>
                  </a:cubicBezTo>
                  <a:cubicBezTo>
                    <a:pt x="16" y="10"/>
                    <a:pt x="16" y="10"/>
                    <a:pt x="16" y="1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grpSp>
      <p:sp>
        <p:nvSpPr>
          <p:cNvPr id="22" name="Rectangle 5">
            <a:extLst>
              <a:ext uri="{FF2B5EF4-FFF2-40B4-BE49-F238E27FC236}">
                <a16:creationId xmlns:a16="http://schemas.microsoft.com/office/drawing/2014/main" id="{9EBFEFF7-90CF-4769-AAE3-18C56D77FCC9}"/>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23" name="Rectangle 4">
            <a:extLst>
              <a:ext uri="{FF2B5EF4-FFF2-40B4-BE49-F238E27FC236}">
                <a16:creationId xmlns:a16="http://schemas.microsoft.com/office/drawing/2014/main" id="{AF41CE2E-A015-4531-BCD8-87AC76C8648C}"/>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24" name="Rectangle 6">
            <a:extLst>
              <a:ext uri="{FF2B5EF4-FFF2-40B4-BE49-F238E27FC236}">
                <a16:creationId xmlns:a16="http://schemas.microsoft.com/office/drawing/2014/main" id="{B9D18221-BB99-4371-82C8-FF33C73B3C6E}"/>
              </a:ext>
            </a:extLst>
          </p:cNvPr>
          <p:cNvSpPr>
            <a:spLocks noGrp="1" noChangeArrowheads="1"/>
          </p:cNvSpPr>
          <p:nvPr>
            <p:ph type="sldNum" sz="quarter" idx="12"/>
          </p:nvPr>
        </p:nvSpPr>
        <p:spPr/>
        <p:txBody>
          <a:bodyPr/>
          <a:lstStyle>
            <a:lvl1pPr>
              <a:defRPr/>
            </a:lvl1pPr>
          </a:lstStyle>
          <a:p>
            <a:pPr>
              <a:defRPr/>
            </a:pPr>
            <a:fld id="{4E7882FD-3F03-48B0-B903-84685D5FF701}" type="slidenum">
              <a:rPr lang="en-US" altLang="zh-CN"/>
              <a:pPr>
                <a:defRPr/>
              </a:pPr>
              <a:t>‹#›</a:t>
            </a:fld>
            <a:endParaRPr lang="en-US" altLang="zh-CN"/>
          </a:p>
        </p:txBody>
      </p:sp>
    </p:spTree>
    <p:extLst>
      <p:ext uri="{BB962C8B-B14F-4D97-AF65-F5344CB8AC3E}">
        <p14:creationId xmlns:p14="http://schemas.microsoft.com/office/powerpoint/2010/main" val="32532822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0582" y="188913"/>
            <a:ext cx="8642838" cy="792162"/>
          </a:xfrm>
        </p:spPr>
        <p:txBody>
          <a:bodyPr/>
          <a:lstStyle/>
          <a:p>
            <a:r>
              <a:rPr lang="zh-CN" altLang="en-US"/>
              <a:t>单击此处编辑母版标题样式</a:t>
            </a:r>
          </a:p>
        </p:txBody>
      </p:sp>
      <p:sp>
        <p:nvSpPr>
          <p:cNvPr id="3" name="表格占位符 2"/>
          <p:cNvSpPr>
            <a:spLocks noGrp="1"/>
          </p:cNvSpPr>
          <p:nvPr>
            <p:ph type="tbl" idx="1"/>
          </p:nvPr>
        </p:nvSpPr>
        <p:spPr>
          <a:xfrm>
            <a:off x="323851" y="1196975"/>
            <a:ext cx="8436219" cy="4929188"/>
          </a:xfrm>
        </p:spPr>
        <p:txBody>
          <a:bodyPr/>
          <a:lstStyle/>
          <a:p>
            <a:pPr lvl="0"/>
            <a:r>
              <a:rPr lang="zh-CN" altLang="en-US" noProof="0"/>
              <a:t>单击图标添加表格</a:t>
            </a:r>
          </a:p>
        </p:txBody>
      </p:sp>
      <p:sp>
        <p:nvSpPr>
          <p:cNvPr id="4" name="Rectangle 5">
            <a:extLst>
              <a:ext uri="{FF2B5EF4-FFF2-40B4-BE49-F238E27FC236}">
                <a16:creationId xmlns:a16="http://schemas.microsoft.com/office/drawing/2014/main" id="{F6A34478-3CCE-46A4-A79F-026DD751E8B0}"/>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5" name="Rectangle 4">
            <a:extLst>
              <a:ext uri="{FF2B5EF4-FFF2-40B4-BE49-F238E27FC236}">
                <a16:creationId xmlns:a16="http://schemas.microsoft.com/office/drawing/2014/main" id="{6EED351B-DBC4-483C-892E-37218B60A059}"/>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6" name="Rectangle 6">
            <a:extLst>
              <a:ext uri="{FF2B5EF4-FFF2-40B4-BE49-F238E27FC236}">
                <a16:creationId xmlns:a16="http://schemas.microsoft.com/office/drawing/2014/main" id="{6C31D504-F49E-4ED0-BDE5-47F02A6D268E}"/>
              </a:ext>
            </a:extLst>
          </p:cNvPr>
          <p:cNvSpPr>
            <a:spLocks noGrp="1" noChangeArrowheads="1"/>
          </p:cNvSpPr>
          <p:nvPr>
            <p:ph type="sldNum" sz="quarter" idx="12"/>
          </p:nvPr>
        </p:nvSpPr>
        <p:spPr/>
        <p:txBody>
          <a:bodyPr/>
          <a:lstStyle>
            <a:lvl1pPr>
              <a:defRPr/>
            </a:lvl1pPr>
          </a:lstStyle>
          <a:p>
            <a:pPr>
              <a:defRPr/>
            </a:pPr>
            <a:fld id="{6DA3D847-64B3-45A4-AE98-5272A5681395}" type="slidenum">
              <a:rPr lang="en-US" altLang="zh-CN"/>
              <a:pPr>
                <a:defRPr/>
              </a:pPr>
              <a:t>‹#›</a:t>
            </a:fld>
            <a:endParaRPr lang="en-US" altLang="zh-CN"/>
          </a:p>
        </p:txBody>
      </p:sp>
    </p:spTree>
    <p:extLst>
      <p:ext uri="{BB962C8B-B14F-4D97-AF65-F5344CB8AC3E}">
        <p14:creationId xmlns:p14="http://schemas.microsoft.com/office/powerpoint/2010/main" val="422716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95DA582-497C-4D60-B969-5AF5422BA20B}"/>
              </a:ext>
            </a:extLst>
          </p:cNvPr>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5" name="直接连接符 4">
            <a:extLst>
              <a:ext uri="{FF2B5EF4-FFF2-40B4-BE49-F238E27FC236}">
                <a16:creationId xmlns:a16="http://schemas.microsoft.com/office/drawing/2014/main" id="{4D303B33-FA8A-4C16-9426-897207FBBA66}"/>
              </a:ext>
            </a:extLst>
          </p:cNvPr>
          <p:cNvCxnSpPr/>
          <p:nvPr userDrawn="1"/>
        </p:nvCxnSpPr>
        <p:spPr>
          <a:xfrm>
            <a:off x="1524000" y="1143000"/>
            <a:ext cx="72390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677C16C-B720-4BFB-B0AA-1F2DE0235FB8}"/>
              </a:ext>
            </a:extLst>
          </p:cNvPr>
          <p:cNvSpPr txBox="1">
            <a:spLocks noChangeArrowheads="1"/>
          </p:cNvSpPr>
          <p:nvPr userDrawn="1"/>
        </p:nvSpPr>
        <p:spPr bwMode="auto">
          <a:xfrm>
            <a:off x="3124200" y="6381750"/>
            <a:ext cx="2895600" cy="476250"/>
          </a:xfrm>
          <a:prstGeom prst="rect">
            <a:avLst/>
          </a:prstGeom>
          <a:noFill/>
          <a:ln w="9525">
            <a:noFill/>
            <a:miter lim="800000"/>
            <a:headEnd/>
            <a:tailEnd/>
          </a:ln>
          <a:effectLst/>
        </p:spPr>
        <p:txBody>
          <a:bodyPr/>
          <a:lstStyle>
            <a:defPPr>
              <a:defRPr lang="en-US"/>
            </a:defPPr>
            <a:lvl1pPr algn="ctr" rtl="0" eaLnBrk="0" fontAlgn="base" hangingPunct="0">
              <a:spcBef>
                <a:spcPct val="20000"/>
              </a:spcBef>
              <a:spcAft>
                <a:spcPct val="0"/>
              </a:spcAft>
              <a:buClrTx/>
              <a:buFontTx/>
              <a:buChar char="•"/>
              <a:defRPr kumimoji="1" sz="1400" kern="1200">
                <a:solidFill>
                  <a:schemeClr val="accent6"/>
                </a:solidFill>
                <a:latin typeface="楷体" panose="02010609060101010101" pitchFamily="49" charset="-122"/>
                <a:ea typeface="楷体" panose="02010609060101010101" pitchFamily="49"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buFontTx/>
              <a:buNone/>
              <a:defRPr/>
            </a:pPr>
            <a:r>
              <a:rPr lang="zh-CN" altLang="en-US"/>
              <a:t>人工智能原理</a:t>
            </a:r>
            <a:endParaRPr lang="en-US" altLang="zh-CN"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页脚占位符 4">
            <a:extLst>
              <a:ext uri="{FF2B5EF4-FFF2-40B4-BE49-F238E27FC236}">
                <a16:creationId xmlns:a16="http://schemas.microsoft.com/office/drawing/2014/main" id="{F98040C4-6D5F-4876-AE9C-634DA9E890FA}"/>
              </a:ext>
            </a:extLst>
          </p:cNvPr>
          <p:cNvSpPr>
            <a:spLocks noGrp="1"/>
          </p:cNvSpPr>
          <p:nvPr>
            <p:ph type="ftr" sz="quarter" idx="10"/>
          </p:nvPr>
        </p:nvSpPr>
        <p:spPr>
          <a:xfrm>
            <a:off x="5330825" y="6400800"/>
            <a:ext cx="3733800" cy="284163"/>
          </a:xfrm>
        </p:spPr>
        <p:txBody>
          <a:bodyPr/>
          <a:lstStyle>
            <a:lvl1pPr>
              <a:buFontTx/>
              <a:buChar char="•"/>
              <a:defRPr>
                <a:solidFill>
                  <a:srgbClr val="2F2F2F">
                    <a:lumMod val="75000"/>
                    <a:lumOff val="25000"/>
                  </a:srgbClr>
                </a:solidFill>
              </a:defRPr>
            </a:lvl1pPr>
          </a:lstStyle>
          <a:p>
            <a:pPr>
              <a:defRPr/>
            </a:pPr>
            <a:r>
              <a:rPr lang="zh-CN" altLang="en-US"/>
              <a:t>同济大学</a:t>
            </a:r>
          </a:p>
        </p:txBody>
      </p:sp>
      <p:sp>
        <p:nvSpPr>
          <p:cNvPr id="8" name="灯片编号占位符 5">
            <a:extLst>
              <a:ext uri="{FF2B5EF4-FFF2-40B4-BE49-F238E27FC236}">
                <a16:creationId xmlns:a16="http://schemas.microsoft.com/office/drawing/2014/main" id="{F5B08066-2A09-43D5-9EF3-C6D119F122B8}"/>
              </a:ext>
            </a:extLst>
          </p:cNvPr>
          <p:cNvSpPr>
            <a:spLocks noGrp="1"/>
          </p:cNvSpPr>
          <p:nvPr>
            <p:ph type="sldNum" sz="quarter" idx="11"/>
          </p:nvPr>
        </p:nvSpPr>
        <p:spPr/>
        <p:txBody>
          <a:bodyPr/>
          <a:lstStyle>
            <a:lvl1pPr>
              <a:defRPr/>
            </a:lvl1pPr>
          </a:lstStyle>
          <a:p>
            <a:pPr>
              <a:defRPr/>
            </a:pPr>
            <a:fld id="{D3FB3F14-9855-4D43-AD17-F8C55D65C96A}" type="slidenum">
              <a:rPr lang="zh-CN" altLang="en-US"/>
              <a:pPr>
                <a:defRPr/>
              </a:pPr>
              <a:t>‹#›</a:t>
            </a:fld>
            <a:endParaRPr lang="zh-CN" altLang="en-US"/>
          </a:p>
        </p:txBody>
      </p:sp>
      <p:sp>
        <p:nvSpPr>
          <p:cNvPr id="9" name="Rectangle 4">
            <a:extLst>
              <a:ext uri="{FF2B5EF4-FFF2-40B4-BE49-F238E27FC236}">
                <a16:creationId xmlns:a16="http://schemas.microsoft.com/office/drawing/2014/main" id="{B4F65B82-01F7-4BF6-BD58-4763DCBD8FC4}"/>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4112444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87CAE5D-E094-4297-B541-B631BF22124E}"/>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3" name="Rectangle 4">
            <a:extLst>
              <a:ext uri="{FF2B5EF4-FFF2-40B4-BE49-F238E27FC236}">
                <a16:creationId xmlns:a16="http://schemas.microsoft.com/office/drawing/2014/main" id="{2424579A-A481-4355-B51C-0DD2469124F9}"/>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4" name="Rectangle 6">
            <a:extLst>
              <a:ext uri="{FF2B5EF4-FFF2-40B4-BE49-F238E27FC236}">
                <a16:creationId xmlns:a16="http://schemas.microsoft.com/office/drawing/2014/main" id="{2E40AD10-86E5-4D3D-AA83-EFCFD5188CCB}"/>
              </a:ext>
            </a:extLst>
          </p:cNvPr>
          <p:cNvSpPr>
            <a:spLocks noGrp="1" noChangeArrowheads="1"/>
          </p:cNvSpPr>
          <p:nvPr>
            <p:ph type="sldNum" sz="quarter" idx="12"/>
          </p:nvPr>
        </p:nvSpPr>
        <p:spPr/>
        <p:txBody>
          <a:bodyPr/>
          <a:lstStyle>
            <a:lvl1pPr>
              <a:defRPr/>
            </a:lvl1pPr>
          </a:lstStyle>
          <a:p>
            <a:pPr>
              <a:defRPr/>
            </a:pPr>
            <a:fld id="{93DA8736-D3FD-4114-903A-B62976664E0F}" type="slidenum">
              <a:rPr lang="en-US" altLang="zh-CN"/>
              <a:pPr>
                <a:defRPr/>
              </a:pPr>
              <a:t>‹#›</a:t>
            </a:fld>
            <a:endParaRPr lang="en-US" altLang="zh-CN"/>
          </a:p>
        </p:txBody>
      </p:sp>
    </p:spTree>
    <p:extLst>
      <p:ext uri="{BB962C8B-B14F-4D97-AF65-F5344CB8AC3E}">
        <p14:creationId xmlns:p14="http://schemas.microsoft.com/office/powerpoint/2010/main" val="36701182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D7014B5-A822-4760-9C92-A4C0DDBD790A}" type="datetimeFigureOut">
              <a:rPr lang="zh-TW" altLang="en-US" smtClean="0"/>
              <a:t>2024/4/8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75684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D7014B5-A822-4760-9C92-A4C0DDBD790A}" type="datetimeFigureOut">
              <a:rPr lang="zh-TW" altLang="en-US" smtClean="0"/>
              <a:t>2024/4/8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672318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D7014B5-A822-4760-9C92-A4C0DDBD790A}" type="datetimeFigureOut">
              <a:rPr lang="zh-TW" altLang="en-US" smtClean="0"/>
              <a:t>2024/4/8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3874304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D7014B5-A822-4760-9C92-A4C0DDBD790A}" type="datetimeFigureOut">
              <a:rPr lang="zh-TW" altLang="en-US" smtClean="0"/>
              <a:t>2024/4/8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791056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014B5-A822-4760-9C92-A4C0DDBD790A}" type="datetimeFigureOut">
              <a:rPr lang="zh-TW" altLang="en-US" smtClean="0"/>
              <a:t>2024/4/8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3244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t>2024/4/8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177739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t>2024/4/8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1113690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014B5-A822-4760-9C92-A4C0DDBD790A}" type="datetimeFigureOut">
              <a:rPr lang="zh-TW" altLang="en-US" smtClean="0"/>
              <a:t>2024/4/8</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664253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FAA55C-BA60-4ED8-B681-F1036E5592AD}"/>
              </a:ext>
            </a:extLst>
          </p:cNvPr>
          <p:cNvSpPr>
            <a:spLocks noGrp="1" noChangeArrowheads="1"/>
          </p:cNvSpPr>
          <p:nvPr>
            <p:ph type="title"/>
          </p:nvPr>
        </p:nvSpPr>
        <p:spPr bwMode="auto">
          <a:xfrm>
            <a:off x="1371600" y="274638"/>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ED483A46-EC48-475E-80EB-211ECD3342E5}"/>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5" name="Rectangle 5">
            <a:extLst>
              <a:ext uri="{FF2B5EF4-FFF2-40B4-BE49-F238E27FC236}">
                <a16:creationId xmlns:a16="http://schemas.microsoft.com/office/drawing/2014/main" id="{B5E114BA-9F92-4192-9492-47DF6671DD6A}"/>
              </a:ext>
            </a:extLst>
          </p:cNvPr>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20000"/>
              </a:spcBef>
              <a:buClrTx/>
              <a:buFontTx/>
              <a:buNone/>
              <a:defRPr kumimoji="1" sz="1400">
                <a:solidFill>
                  <a:schemeClr val="accent2"/>
                </a:solidFill>
                <a:latin typeface="楷体" panose="02010609060101010101" pitchFamily="49" charset="-122"/>
                <a:ea typeface="楷体" panose="02010609060101010101" pitchFamily="49" charset="-122"/>
                <a:cs typeface="+mn-cs"/>
              </a:defRPr>
            </a:lvl1pPr>
          </a:lstStyle>
          <a:p>
            <a:pPr>
              <a:defRPr/>
            </a:pPr>
            <a:r>
              <a:rPr lang="zh-CN" altLang="en-US"/>
              <a:t>人工智能原理</a:t>
            </a:r>
            <a:endParaRPr lang="en-US" altLang="zh-CN"/>
          </a:p>
        </p:txBody>
      </p:sp>
      <p:sp>
        <p:nvSpPr>
          <p:cNvPr id="5126" name="Rectangle 6">
            <a:extLst>
              <a:ext uri="{FF2B5EF4-FFF2-40B4-BE49-F238E27FC236}">
                <a16:creationId xmlns:a16="http://schemas.microsoft.com/office/drawing/2014/main" id="{9F5F2DFD-39A3-47F2-954F-A54D849B0D6C}"/>
              </a:ext>
            </a:extLst>
          </p:cNvPr>
          <p:cNvSpPr>
            <a:spLocks noGrp="1" noChangeArrowheads="1"/>
          </p:cNvSpPr>
          <p:nvPr>
            <p:ph type="sldNum" sz="quarter" idx="4"/>
          </p:nvPr>
        </p:nvSpPr>
        <p:spPr bwMode="auto">
          <a:xfrm>
            <a:off x="7848600" y="6413500"/>
            <a:ext cx="1008063"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20000"/>
              </a:spcBef>
              <a:buClrTx/>
              <a:buFontTx/>
              <a:buNone/>
              <a:defRPr kumimoji="1" sz="1200">
                <a:latin typeface="Arial" panose="020B0604020202020204" pitchFamily="34" charset="0"/>
                <a:ea typeface="宋体" panose="02010600030101010101" pitchFamily="2" charset="-122"/>
                <a:cs typeface="+mn-cs"/>
              </a:defRPr>
            </a:lvl1pPr>
          </a:lstStyle>
          <a:p>
            <a:pPr>
              <a:defRPr/>
            </a:pPr>
            <a:fld id="{F55EA5C9-6DBB-4B13-B31F-3CA5D6B8C59C}" type="slidenum">
              <a:rPr lang="en-US" altLang="zh-CN"/>
              <a:pPr>
                <a:defRPr/>
              </a:pPr>
              <a:t>‹#›</a:t>
            </a:fld>
            <a:endParaRPr lang="en-US" altLang="zh-CN"/>
          </a:p>
        </p:txBody>
      </p:sp>
      <p:sp>
        <p:nvSpPr>
          <p:cNvPr id="1030" name="Rectangle 16">
            <a:extLst>
              <a:ext uri="{FF2B5EF4-FFF2-40B4-BE49-F238E27FC236}">
                <a16:creationId xmlns:a16="http://schemas.microsoft.com/office/drawing/2014/main" id="{203BB41C-4635-46B8-8D55-ECE5998C3439}"/>
              </a:ext>
            </a:extLst>
          </p:cNvPr>
          <p:cNvSpPr>
            <a:spLocks noChangeArrowheads="1"/>
          </p:cNvSpPr>
          <p:nvPr userDrawn="1"/>
        </p:nvSpPr>
        <p:spPr bwMode="auto">
          <a:xfrm>
            <a:off x="285750" y="6248400"/>
            <a:ext cx="8643938" cy="714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楷体_GB2312"/>
                <a:cs typeface="楷体_GB2312"/>
              </a:defRPr>
            </a:lvl1pPr>
            <a:lvl2pPr marL="742950" indent="-285750">
              <a:defRPr>
                <a:solidFill>
                  <a:schemeClr val="tx1"/>
                </a:solidFill>
                <a:latin typeface="Arial" panose="020B0604020202020204" pitchFamily="34" charset="0"/>
                <a:ea typeface="楷体_GB2312"/>
                <a:cs typeface="楷体_GB2312"/>
              </a:defRPr>
            </a:lvl2pPr>
            <a:lvl3pPr marL="1143000" indent="-228600">
              <a:defRPr>
                <a:solidFill>
                  <a:schemeClr val="tx1"/>
                </a:solidFill>
                <a:latin typeface="Arial" panose="020B0604020202020204" pitchFamily="34" charset="0"/>
                <a:ea typeface="楷体_GB2312"/>
                <a:cs typeface="楷体_GB2312"/>
              </a:defRPr>
            </a:lvl3pPr>
            <a:lvl4pPr marL="1600200" indent="-228600">
              <a:defRPr>
                <a:solidFill>
                  <a:schemeClr val="tx1"/>
                </a:solidFill>
                <a:latin typeface="Arial" panose="020B0604020202020204" pitchFamily="34" charset="0"/>
                <a:ea typeface="楷体_GB2312"/>
                <a:cs typeface="楷体_GB2312"/>
              </a:defRPr>
            </a:lvl4pPr>
            <a:lvl5pPr marL="2057400" indent="-228600">
              <a:defRPr>
                <a:solidFill>
                  <a:schemeClr val="tx1"/>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9pPr>
          </a:lstStyle>
          <a:p>
            <a:pPr algn="ctr">
              <a:defRPr/>
            </a:pPr>
            <a:endParaRPr kumimoji="1" lang="zh-CN" altLang="zh-CN" sz="2400">
              <a:ea typeface="宋体" panose="02010600030101010101" pitchFamily="2" charset="-122"/>
            </a:endParaRPr>
          </a:p>
        </p:txBody>
      </p:sp>
      <p:pic>
        <p:nvPicPr>
          <p:cNvPr id="1031" name="图片 1">
            <a:extLst>
              <a:ext uri="{FF2B5EF4-FFF2-40B4-BE49-F238E27FC236}">
                <a16:creationId xmlns:a16="http://schemas.microsoft.com/office/drawing/2014/main" id="{B7D67168-5F4F-489A-A703-5492733048D0}"/>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88913" y="212725"/>
            <a:ext cx="11271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6">
            <a:extLst>
              <a:ext uri="{FF2B5EF4-FFF2-40B4-BE49-F238E27FC236}">
                <a16:creationId xmlns:a16="http://schemas.microsoft.com/office/drawing/2014/main" id="{9032D7AD-AF7E-4815-846B-7C54D5209703}"/>
              </a:ext>
            </a:extLst>
          </p:cNvPr>
          <p:cNvSpPr>
            <a:spLocks noChangeArrowheads="1"/>
          </p:cNvSpPr>
          <p:nvPr userDrawn="1"/>
        </p:nvSpPr>
        <p:spPr bwMode="auto">
          <a:xfrm>
            <a:off x="1214438" y="1285875"/>
            <a:ext cx="7740650" cy="71438"/>
          </a:xfrm>
          <a:prstGeom prst="rect">
            <a:avLst/>
          </a:prstGeom>
          <a:solidFill>
            <a:srgbClr val="FF00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楷体_GB2312"/>
                <a:cs typeface="楷体_GB2312"/>
              </a:defRPr>
            </a:lvl1pPr>
            <a:lvl2pPr marL="742950" indent="-285750">
              <a:defRPr>
                <a:solidFill>
                  <a:schemeClr val="tx1"/>
                </a:solidFill>
                <a:latin typeface="Arial" panose="020B0604020202020204" pitchFamily="34" charset="0"/>
                <a:ea typeface="楷体_GB2312"/>
                <a:cs typeface="楷体_GB2312"/>
              </a:defRPr>
            </a:lvl2pPr>
            <a:lvl3pPr marL="1143000" indent="-228600">
              <a:defRPr>
                <a:solidFill>
                  <a:schemeClr val="tx1"/>
                </a:solidFill>
                <a:latin typeface="Arial" panose="020B0604020202020204" pitchFamily="34" charset="0"/>
                <a:ea typeface="楷体_GB2312"/>
                <a:cs typeface="楷体_GB2312"/>
              </a:defRPr>
            </a:lvl3pPr>
            <a:lvl4pPr marL="1600200" indent="-228600">
              <a:defRPr>
                <a:solidFill>
                  <a:schemeClr val="tx1"/>
                </a:solidFill>
                <a:latin typeface="Arial" panose="020B0604020202020204" pitchFamily="34" charset="0"/>
                <a:ea typeface="楷体_GB2312"/>
                <a:cs typeface="楷体_GB2312"/>
              </a:defRPr>
            </a:lvl4pPr>
            <a:lvl5pPr marL="2057400" indent="-228600">
              <a:defRPr>
                <a:solidFill>
                  <a:schemeClr val="tx1"/>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9pPr>
          </a:lstStyle>
          <a:p>
            <a:pPr algn="ctr">
              <a:defRPr/>
            </a:pPr>
            <a:endParaRPr kumimoji="1" lang="zh-CN" altLang="zh-CN" sz="2400">
              <a:solidFill>
                <a:srgbClr val="FF0000"/>
              </a:solidFill>
              <a:ea typeface="宋体" panose="02010600030101010101" pitchFamily="2" charset="-122"/>
            </a:endParaRPr>
          </a:p>
        </p:txBody>
      </p:sp>
      <p:sp>
        <p:nvSpPr>
          <p:cNvPr id="9" name="Rectangle 4">
            <a:extLst>
              <a:ext uri="{FF2B5EF4-FFF2-40B4-BE49-F238E27FC236}">
                <a16:creationId xmlns:a16="http://schemas.microsoft.com/office/drawing/2014/main" id="{01730003-BF38-4866-849C-F62045E11162}"/>
              </a:ext>
            </a:extLst>
          </p:cNvPr>
          <p:cNvSpPr>
            <a:spLocks noGrp="1" noChangeArrowheads="1"/>
          </p:cNvSpPr>
          <p:nvPr>
            <p:ph type="dt" sz="half" idx="10"/>
          </p:nvPr>
        </p:nvSpPr>
        <p:spPr>
          <a:xfrm>
            <a:off x="304800" y="6381750"/>
            <a:ext cx="2438400" cy="476250"/>
          </a:xfrm>
          <a:prstGeom prst="rect">
            <a:avLst/>
          </a:prstGeom>
        </p:spPr>
        <p:txBody>
          <a:bodyPr/>
          <a:lstStyle>
            <a:lvl1pPr>
              <a:buNone/>
              <a:defRPr sz="1600">
                <a:latin typeface="楷体" panose="02010609060101010101" pitchFamily="49" charset="-122"/>
                <a:ea typeface="楷体" panose="02010609060101010101" pitchFamily="49" charset="-122"/>
                <a:cs typeface="+mn-cs"/>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41443996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ransition>
    <p:fade/>
  </p:transition>
  <p:hf hdr="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黑体" pitchFamily="2" charset="-122"/>
        </a:defRPr>
      </a:lvl2pPr>
      <a:lvl3pPr algn="l" rtl="0" eaLnBrk="0" fontAlgn="base" hangingPunct="0">
        <a:spcBef>
          <a:spcPct val="0"/>
        </a:spcBef>
        <a:spcAft>
          <a:spcPct val="0"/>
        </a:spcAft>
        <a:defRPr sz="4000">
          <a:solidFill>
            <a:schemeClr val="tx2"/>
          </a:solidFill>
          <a:latin typeface="Arial" charset="0"/>
          <a:ea typeface="黑体" pitchFamily="2" charset="-122"/>
        </a:defRPr>
      </a:lvl3pPr>
      <a:lvl4pPr algn="l" rtl="0" eaLnBrk="0" fontAlgn="base" hangingPunct="0">
        <a:spcBef>
          <a:spcPct val="0"/>
        </a:spcBef>
        <a:spcAft>
          <a:spcPct val="0"/>
        </a:spcAft>
        <a:defRPr sz="4000">
          <a:solidFill>
            <a:schemeClr val="tx2"/>
          </a:solidFill>
          <a:latin typeface="Arial" charset="0"/>
          <a:ea typeface="黑体" pitchFamily="2" charset="-122"/>
        </a:defRPr>
      </a:lvl4pPr>
      <a:lvl5pPr algn="l" rtl="0" eaLnBrk="0" fontAlgn="base" hangingPunct="0">
        <a:spcBef>
          <a:spcPct val="0"/>
        </a:spcBef>
        <a:spcAft>
          <a:spcPct val="0"/>
        </a:spcAft>
        <a:defRPr sz="4000">
          <a:solidFill>
            <a:schemeClr val="tx2"/>
          </a:solidFill>
          <a:latin typeface="Arial" charset="0"/>
          <a:ea typeface="黑体" pitchFamily="2" charset="-122"/>
        </a:defRPr>
      </a:lvl5pPr>
      <a:lvl6pPr marL="457200" algn="ctr" rtl="0" fontAlgn="base">
        <a:spcBef>
          <a:spcPct val="0"/>
        </a:spcBef>
        <a:spcAft>
          <a:spcPct val="0"/>
        </a:spcAft>
        <a:defRPr sz="4000">
          <a:solidFill>
            <a:schemeClr val="tx2"/>
          </a:solidFill>
          <a:latin typeface="Arial" charset="0"/>
          <a:ea typeface="黑体" pitchFamily="2" charset="-122"/>
        </a:defRPr>
      </a:lvl6pPr>
      <a:lvl7pPr marL="914400" algn="ctr" rtl="0" fontAlgn="base">
        <a:spcBef>
          <a:spcPct val="0"/>
        </a:spcBef>
        <a:spcAft>
          <a:spcPct val="0"/>
        </a:spcAft>
        <a:defRPr sz="4000">
          <a:solidFill>
            <a:schemeClr val="tx2"/>
          </a:solidFill>
          <a:latin typeface="Arial" charset="0"/>
          <a:ea typeface="黑体" pitchFamily="2" charset="-122"/>
        </a:defRPr>
      </a:lvl7pPr>
      <a:lvl8pPr marL="1371600" algn="ctr" rtl="0" fontAlgn="base">
        <a:spcBef>
          <a:spcPct val="0"/>
        </a:spcBef>
        <a:spcAft>
          <a:spcPct val="0"/>
        </a:spcAft>
        <a:defRPr sz="4000">
          <a:solidFill>
            <a:schemeClr val="tx2"/>
          </a:solidFill>
          <a:latin typeface="Arial" charset="0"/>
          <a:ea typeface="黑体" pitchFamily="2" charset="-122"/>
        </a:defRPr>
      </a:lvl8pPr>
      <a:lvl9pPr marL="1828800" algn="ctr" rtl="0" fontAlgn="base">
        <a:spcBef>
          <a:spcPct val="0"/>
        </a:spcBef>
        <a:spcAft>
          <a:spcPct val="0"/>
        </a:spcAft>
        <a:defRPr sz="4000">
          <a:solidFill>
            <a:schemeClr val="tx2"/>
          </a:solidFill>
          <a:latin typeface="Arial" charset="0"/>
          <a:ea typeface="黑体" pitchFamily="2" charset="-122"/>
        </a:defRPr>
      </a:lvl9pPr>
    </p:titleStyle>
    <p:bodyStyle>
      <a:lvl1pPr marL="342900" indent="-342900" algn="l" rtl="0" eaLnBrk="0" fontAlgn="base" hangingPunct="0">
        <a:spcBef>
          <a:spcPct val="20000"/>
        </a:spcBef>
        <a:spcAft>
          <a:spcPct val="0"/>
        </a:spcAft>
        <a:buClr>
          <a:srgbClr val="FF0000"/>
        </a:buClr>
        <a:buFont typeface="Wingdings 2" panose="05020102010507070707" pitchFamily="18" charset="2"/>
        <a:buChar char=""/>
        <a:defRPr sz="28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Ø"/>
        <a:defRPr sz="2400">
          <a:solidFill>
            <a:schemeClr val="tx1"/>
          </a:solidFill>
          <a:latin typeface="+mn-ea"/>
          <a:ea typeface="+mn-ea"/>
          <a:cs typeface="楷体_GB2312"/>
        </a:defRPr>
      </a:lvl2pPr>
      <a:lvl3pPr marL="1143000" indent="-228600" algn="l" rtl="0" eaLnBrk="0" fontAlgn="base" hangingPunct="0">
        <a:spcBef>
          <a:spcPct val="20000"/>
        </a:spcBef>
        <a:spcAft>
          <a:spcPct val="0"/>
        </a:spcAft>
        <a:buChar char="•"/>
        <a:defRPr sz="2000">
          <a:solidFill>
            <a:schemeClr val="tx1"/>
          </a:solidFill>
          <a:latin typeface="+mn-ea"/>
          <a:ea typeface="+mn-ea"/>
          <a:cs typeface="楷体_GB2312"/>
        </a:defRPr>
      </a:lvl3pPr>
      <a:lvl4pPr marL="1600200" indent="-228600" algn="l" rtl="0" eaLnBrk="0" fontAlgn="base" hangingPunct="0">
        <a:spcBef>
          <a:spcPct val="20000"/>
        </a:spcBef>
        <a:spcAft>
          <a:spcPct val="0"/>
        </a:spcAft>
        <a:buChar char="–"/>
        <a:defRPr sz="1600">
          <a:solidFill>
            <a:schemeClr val="tx1"/>
          </a:solidFill>
          <a:latin typeface="+mn-ea"/>
          <a:ea typeface="+mn-ea"/>
          <a:cs typeface="楷体_GB2312"/>
        </a:defRPr>
      </a:lvl4pPr>
      <a:lvl5pPr marL="2057400" indent="-228600" algn="l" rtl="0" eaLnBrk="0" fontAlgn="base" hangingPunct="0">
        <a:spcBef>
          <a:spcPct val="20000"/>
        </a:spcBef>
        <a:spcAft>
          <a:spcPct val="0"/>
        </a:spcAft>
        <a:buChar char="»"/>
        <a:defRPr sz="1200">
          <a:solidFill>
            <a:schemeClr val="tx1"/>
          </a:solidFill>
          <a:latin typeface="+mn-ea"/>
          <a:ea typeface="+mn-ea"/>
          <a:cs typeface="楷体_GB2312"/>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37.bin"/><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7.bin"/><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3.gi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60.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58.png"/><Relationship Id="rId4" Type="http://schemas.openxmlformats.org/officeDocument/2006/relationships/image" Target="../media/image68.png"/><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7.bin"/></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hyperlink" Target="https://blog.csdn.net/yujianmin1990/article/details/85221271" TargetMode="External"/><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91.jpe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jpe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93.jpeg"/></Relationships>
</file>

<file path=ppt/slides/_rels/slide54.xml.rels><?xml version="1.0" encoding="UTF-8" standalone="yes"?>
<Relationships xmlns="http://schemas.openxmlformats.org/package/2006/relationships"><Relationship Id="rId3" Type="http://schemas.openxmlformats.org/officeDocument/2006/relationships/hyperlink" Target="https://blog.csdn.net/yujianmin1990/article/details/85221271"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93.jpeg"/></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93.jpe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100.gif"/></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13.xml"/><Relationship Id="rId5" Type="http://schemas.openxmlformats.org/officeDocument/2006/relationships/image" Target="../media/image112.png"/><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8.xml"/><Relationship Id="rId1" Type="http://schemas.openxmlformats.org/officeDocument/2006/relationships/slideLayout" Target="../slideLayouts/slideLayout13.xml"/><Relationship Id="rId5" Type="http://schemas.openxmlformats.org/officeDocument/2006/relationships/image" Target="../media/image116.png"/><Relationship Id="rId4" Type="http://schemas.openxmlformats.org/officeDocument/2006/relationships/image" Target="../media/image115.png"/></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hyperlink" Target="https://zhuanlan.zhihu.com/p/341754988"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120.gif"/></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124.png"/></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image" Target="../media/image127.png"/><Relationship Id="rId5" Type="http://schemas.openxmlformats.org/officeDocument/2006/relationships/image" Target="../media/image105.png"/><Relationship Id="rId4" Type="http://schemas.openxmlformats.org/officeDocument/2006/relationships/image" Target="../media/image126.png"/></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78.xml"/><Relationship Id="rId1" Type="http://schemas.openxmlformats.org/officeDocument/2006/relationships/slideLayout" Target="../slideLayouts/slideLayout13.xml"/><Relationship Id="rId6" Type="http://schemas.openxmlformats.org/officeDocument/2006/relationships/image" Target="../media/image127.png"/><Relationship Id="rId5" Type="http://schemas.openxmlformats.org/officeDocument/2006/relationships/image" Target="../media/image105.png"/><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image" Target="../media/image105.png"/><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image" Target="../media/image131.png"/><Relationship Id="rId5" Type="http://schemas.openxmlformats.org/officeDocument/2006/relationships/image" Target="../media/image105.png"/><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132.jpeg"/><Relationship Id="rId5" Type="http://schemas.openxmlformats.org/officeDocument/2006/relationships/image" Target="../media/image105.png"/><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2.xml"/><Relationship Id="rId1" Type="http://schemas.openxmlformats.org/officeDocument/2006/relationships/slideLayout" Target="../slideLayouts/slideLayout13.xml"/><Relationship Id="rId5" Type="http://schemas.openxmlformats.org/officeDocument/2006/relationships/image" Target="../media/image11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3.xml"/><Relationship Id="rId1" Type="http://schemas.openxmlformats.org/officeDocument/2006/relationships/slideLayout" Target="../slideLayouts/slideLayout13.xml"/><Relationship Id="rId5" Type="http://schemas.openxmlformats.org/officeDocument/2006/relationships/image" Target="../media/image117.png"/><Relationship Id="rId4" Type="http://schemas.openxmlformats.org/officeDocument/2006/relationships/image" Target="../media/image134.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8.xml"/><Relationship Id="rId1" Type="http://schemas.openxmlformats.org/officeDocument/2006/relationships/slideLayout" Target="../slideLayouts/slideLayout1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9.xml"/><Relationship Id="rId1" Type="http://schemas.openxmlformats.org/officeDocument/2006/relationships/slideLayout" Target="../slideLayouts/slideLayout13.xml"/><Relationship Id="rId5" Type="http://schemas.openxmlformats.org/officeDocument/2006/relationships/image" Target="../media/image122.png"/><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notesSlide" Target="../notesSlides/notesSlide91.xml"/><Relationship Id="rId1" Type="http://schemas.openxmlformats.org/officeDocument/2006/relationships/slideLayout" Target="../slideLayouts/slideLayout13.xml"/><Relationship Id="rId5" Type="http://schemas.openxmlformats.org/officeDocument/2006/relationships/image" Target="../media/image133.png"/><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notesSlide" Target="../notesSlides/notesSlide92.xml"/><Relationship Id="rId1" Type="http://schemas.openxmlformats.org/officeDocument/2006/relationships/slideLayout" Target="../slideLayouts/slideLayout13.xml"/><Relationship Id="rId5" Type="http://schemas.openxmlformats.org/officeDocument/2006/relationships/image" Target="../media/image133.png"/><Relationship Id="rId4" Type="http://schemas.openxmlformats.org/officeDocument/2006/relationships/image" Target="../media/image105.png"/></Relationships>
</file>

<file path=ppt/slides/_rels/slide9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hyperlink" Target="https://mp.weixin.qq.com/s/Qk_irMRdXtPQmGP110FQ7A"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F:\2015年同济大学教师工作\人脸识别_本科课程_全校通识课_讲课竞赛\2015年新教师讲课竞赛\复赛选中课段准备_ppt\资料收集\人脸认知_依据1.jpg">
            <a:extLst>
              <a:ext uri="{FF2B5EF4-FFF2-40B4-BE49-F238E27FC236}">
                <a16:creationId xmlns:a16="http://schemas.microsoft.com/office/drawing/2014/main" id="{1F876004-D94B-4925-B5DA-EC5F53779E9A}"/>
              </a:ext>
            </a:extLst>
          </p:cNvPr>
          <p:cNvPicPr>
            <a:picLocks noChangeAspect="1" noChangeArrowheads="1"/>
          </p:cNvPicPr>
          <p:nvPr/>
        </p:nvPicPr>
        <p:blipFill>
          <a:blip r:embed="rId3">
            <a:lum bright="70000" contrast="-70000"/>
          </a:blip>
          <a:srcRect/>
          <a:stretch>
            <a:fillRect/>
          </a:stretch>
        </p:blipFill>
        <p:spPr bwMode="auto">
          <a:xfrm>
            <a:off x="5683280" y="3432190"/>
            <a:ext cx="3175000" cy="2120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411" name="副标题 2">
            <a:extLst>
              <a:ext uri="{FF2B5EF4-FFF2-40B4-BE49-F238E27FC236}">
                <a16:creationId xmlns:a16="http://schemas.microsoft.com/office/drawing/2014/main" id="{7EDAE17B-30C2-451E-972A-6B739B9550B0}"/>
              </a:ext>
            </a:extLst>
          </p:cNvPr>
          <p:cNvSpPr>
            <a:spLocks noGrp="1" noChangeArrowheads="1"/>
          </p:cNvSpPr>
          <p:nvPr>
            <p:ph type="subTitle" idx="1"/>
          </p:nvPr>
        </p:nvSpPr>
        <p:spPr>
          <a:xfrm>
            <a:off x="533400" y="3352800"/>
            <a:ext cx="8077200" cy="2819400"/>
          </a:xfrm>
        </p:spPr>
        <p:txBody>
          <a:bodyPr/>
          <a:lstStyle/>
          <a:p>
            <a:pPr algn="l" eaLnBrk="1" hangingPunct="1">
              <a:lnSpc>
                <a:spcPct val="150000"/>
              </a:lnSpc>
            </a:pPr>
            <a:r>
              <a:rPr lang="zh-CN" altLang="en-US" sz="3600" b="1" dirty="0">
                <a:latin typeface="黑体" panose="02010609060101010101" pitchFamily="49" charset="-122"/>
                <a:ea typeface="黑体" panose="02010609060101010101" pitchFamily="49" charset="-122"/>
                <a:cs typeface="Times New Roman" panose="02020603050405020304" pitchFamily="18" charset="0"/>
              </a:rPr>
              <a:t>邓浩</a:t>
            </a:r>
            <a:endParaRPr lang="en-US" altLang="zh-CN" sz="2000" b="1" dirty="0">
              <a:latin typeface="黑体" panose="02010609060101010101" pitchFamily="49" charset="-122"/>
              <a:ea typeface="黑体" panose="02010609060101010101" pitchFamily="49" charset="-122"/>
              <a:cs typeface="Times New Roman" panose="02020603050405020304" pitchFamily="18" charset="0"/>
            </a:endParaRPr>
          </a:p>
          <a:p>
            <a:pPr algn="l" eaLnBrk="1" hangingPunct="1">
              <a:lnSpc>
                <a:spcPct val="150000"/>
              </a:lnSpc>
            </a:pPr>
            <a:r>
              <a:rPr lang="en-US" altLang="zh-CN" sz="2000" b="1" dirty="0">
                <a:latin typeface="Times New Roman" panose="02020603050405020304" pitchFamily="18" charset="0"/>
                <a:ea typeface="Adobe Gothic Std B"/>
                <a:cs typeface="Times New Roman" panose="02020603050405020304" pitchFamily="18" charset="0"/>
              </a:rPr>
              <a:t>E-mail</a:t>
            </a:r>
            <a:r>
              <a:rPr lang="zh-CN" altLang="en-US" sz="2000" b="1" dirty="0">
                <a:latin typeface="Times New Roman" panose="02020603050405020304" pitchFamily="18" charset="0"/>
                <a:ea typeface="Adobe Gothic Std B"/>
                <a:cs typeface="Times New Roman" panose="02020603050405020304" pitchFamily="18" charset="0"/>
              </a:rPr>
              <a:t>：</a:t>
            </a:r>
            <a:r>
              <a:rPr lang="en-US" altLang="zh-CN" sz="2000" b="1">
                <a:latin typeface="Times New Roman" panose="02020603050405020304" pitchFamily="18" charset="0"/>
                <a:ea typeface="Adobe Gothic Std B"/>
                <a:cs typeface="Times New Roman" panose="02020603050405020304" pitchFamily="18" charset="0"/>
              </a:rPr>
              <a:t>denghao1984@</a:t>
            </a:r>
            <a:r>
              <a:rPr lang="en-US" altLang="zh-CN" sz="2000" b="1" dirty="0">
                <a:latin typeface="Times New Roman" panose="02020603050405020304" pitchFamily="18" charset="0"/>
                <a:ea typeface="Adobe Gothic Std B"/>
                <a:cs typeface="Times New Roman" panose="02020603050405020304" pitchFamily="18" charset="0"/>
              </a:rPr>
              <a:t>tongji.edu.cn</a:t>
            </a:r>
          </a:p>
          <a:p>
            <a:pPr algn="l" eaLnBrk="1" hangingPunct="1">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Room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514</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School of Software, Tongji University</a:t>
            </a:r>
          </a:p>
          <a:p>
            <a:pPr algn="l" eaLnBrk="1" hangingPunct="1">
              <a:lnSpc>
                <a:spcPct val="150000"/>
              </a:lnSpc>
            </a:pP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标题 1">
            <a:extLst>
              <a:ext uri="{FF2B5EF4-FFF2-40B4-BE49-F238E27FC236}">
                <a16:creationId xmlns:a16="http://schemas.microsoft.com/office/drawing/2014/main" id="{803B4597-B65F-41E4-90AC-B5A2607706C6}"/>
              </a:ext>
            </a:extLst>
          </p:cNvPr>
          <p:cNvSpPr txBox="1">
            <a:spLocks/>
          </p:cNvSpPr>
          <p:nvPr/>
        </p:nvSpPr>
        <p:spPr bwMode="auto">
          <a:xfrm>
            <a:off x="1600200" y="1628775"/>
            <a:ext cx="6629400" cy="1524000"/>
          </a:xfrm>
          <a:prstGeom prst="rect">
            <a:avLst/>
          </a:prstGeom>
          <a:noFill/>
          <a:ln w="9525">
            <a:noFill/>
            <a:miter lim="800000"/>
            <a:headEnd/>
            <a:tailEnd/>
          </a:ln>
        </p:spPr>
        <p:txBody>
          <a:bodyPr anchor="ctr">
            <a:normAutofit fontScale="97500" lnSpcReduction="10000"/>
          </a:bodyPr>
          <a:lstStyle/>
          <a:p>
            <a:pPr eaLnBrk="1" fontAlgn="auto" hangingPunct="1">
              <a:spcAft>
                <a:spcPts val="0"/>
              </a:spcAft>
              <a:defRPr/>
            </a:pPr>
            <a:r>
              <a:rPr lang="en-US" altLang="zh-CN" sz="4900" b="1" kern="0" dirty="0">
                <a:solidFill>
                  <a:srgbClr val="E20000"/>
                </a:solidFill>
                <a:latin typeface="Times New Roman" panose="02020603050405020304" pitchFamily="18" charset="0"/>
                <a:ea typeface="黑体" panose="02010609060101010101" pitchFamily="49" charset="-122"/>
                <a:cs typeface="Times New Roman" panose="02020603050405020304" pitchFamily="18" charset="0"/>
              </a:rPr>
              <a:t>Graph Neural Network</a:t>
            </a:r>
          </a:p>
          <a:p>
            <a:pPr eaLnBrk="1" fontAlgn="auto" hangingPunct="1">
              <a:spcAft>
                <a:spcPts val="0"/>
              </a:spcAft>
              <a:defRPr/>
            </a:pPr>
            <a:r>
              <a:rPr lang="en-US" altLang="zh-CN" sz="4900" b="1" kern="0" dirty="0">
                <a:solidFill>
                  <a:srgbClr val="E20000"/>
                </a:solidFill>
                <a:latin typeface="Times New Roman" panose="02020603050405020304" pitchFamily="18" charset="0"/>
                <a:ea typeface="黑体" panose="02010609060101010101" pitchFamily="49" charset="-122"/>
                <a:cs typeface="Times New Roman" panose="02020603050405020304" pitchFamily="18" charset="0"/>
              </a:rPr>
              <a:t>and Transformer</a:t>
            </a:r>
          </a:p>
        </p:txBody>
      </p:sp>
      <p:sp>
        <p:nvSpPr>
          <p:cNvPr id="8" name="矩形 7">
            <a:extLst>
              <a:ext uri="{FF2B5EF4-FFF2-40B4-BE49-F238E27FC236}">
                <a16:creationId xmlns:a16="http://schemas.microsoft.com/office/drawing/2014/main" id="{7779D789-DC16-45E6-86D0-46AC48F8FF5F}"/>
              </a:ext>
            </a:extLst>
          </p:cNvPr>
          <p:cNvSpPr/>
          <p:nvPr/>
        </p:nvSpPr>
        <p:spPr>
          <a:xfrm>
            <a:off x="152400" y="76200"/>
            <a:ext cx="1524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DD6F3B22-E64C-4531-8FB7-73AF7BAF4970}"/>
              </a:ext>
            </a:extLst>
          </p:cNvPr>
          <p:cNvSpPr/>
          <p:nvPr/>
        </p:nvSpPr>
        <p:spPr>
          <a:xfrm>
            <a:off x="457200" y="76200"/>
            <a:ext cx="3810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4D577D0-B11C-4356-AD48-365291B2D6DC}"/>
              </a:ext>
            </a:extLst>
          </p:cNvPr>
          <p:cNvSpPr/>
          <p:nvPr/>
        </p:nvSpPr>
        <p:spPr>
          <a:xfrm>
            <a:off x="1066800" y="76200"/>
            <a:ext cx="75438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17417" name="TextBox 9">
            <a:extLst>
              <a:ext uri="{FF2B5EF4-FFF2-40B4-BE49-F238E27FC236}">
                <a16:creationId xmlns:a16="http://schemas.microsoft.com/office/drawing/2014/main" id="{E8D21E2C-22D0-4471-BC0D-4813707555A3}"/>
              </a:ext>
            </a:extLst>
          </p:cNvPr>
          <p:cNvSpPr txBox="1">
            <a:spLocks noChangeArrowheads="1"/>
          </p:cNvSpPr>
          <p:nvPr/>
        </p:nvSpPr>
        <p:spPr bwMode="auto">
          <a:xfrm>
            <a:off x="1333500" y="207963"/>
            <a:ext cx="7162800" cy="523875"/>
          </a:xfrm>
          <a:prstGeom prst="rect">
            <a:avLst/>
          </a:prstGeom>
          <a:solidFill>
            <a:srgbClr val="E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Wingdings 2" panose="05020102010507070707" pitchFamily="18" charset="2"/>
              <a:buChar char=""/>
              <a:defRPr sz="2800">
                <a:solidFill>
                  <a:schemeClr val="tx1"/>
                </a:solidFill>
                <a:latin typeface="Arial" panose="020B0604020202020204" pitchFamily="34" charset="0"/>
                <a:ea typeface="楷体_GB2312"/>
                <a:cs typeface="楷体_GB2312"/>
              </a:defRPr>
            </a:lvl1pPr>
            <a:lvl2pPr marL="742950" indent="-285750">
              <a:spcBef>
                <a:spcPct val="20000"/>
              </a:spcBef>
              <a:buClr>
                <a:schemeClr val="accent2"/>
              </a:buClr>
              <a:buFont typeface="Wingdings" panose="05000000000000000000" pitchFamily="2" charset="2"/>
              <a:buChar char="Ø"/>
              <a:defRPr sz="2400">
                <a:solidFill>
                  <a:schemeClr val="tx1"/>
                </a:solidFill>
                <a:latin typeface="楷体_GB2312"/>
                <a:ea typeface="楷体_GB2312"/>
                <a:cs typeface="楷体_GB2312"/>
              </a:defRPr>
            </a:lvl2pPr>
            <a:lvl3pPr marL="1143000" indent="-228600">
              <a:spcBef>
                <a:spcPct val="20000"/>
              </a:spcBef>
              <a:buChar char="•"/>
              <a:defRPr sz="2000">
                <a:solidFill>
                  <a:schemeClr val="tx1"/>
                </a:solidFill>
                <a:latin typeface="楷体_GB2312"/>
                <a:ea typeface="楷体_GB2312"/>
                <a:cs typeface="楷体_GB2312"/>
              </a:defRPr>
            </a:lvl3pPr>
            <a:lvl4pPr marL="1600200" indent="-228600">
              <a:spcBef>
                <a:spcPct val="20000"/>
              </a:spcBef>
              <a:buChar char="–"/>
              <a:defRPr sz="1600">
                <a:solidFill>
                  <a:schemeClr val="tx1"/>
                </a:solidFill>
                <a:latin typeface="楷体_GB2312"/>
                <a:ea typeface="楷体_GB2312"/>
                <a:cs typeface="楷体_GB2312"/>
              </a:defRPr>
            </a:lvl4pPr>
            <a:lvl5pPr marL="2057400" indent="-228600">
              <a:spcBef>
                <a:spcPct val="20000"/>
              </a:spcBef>
              <a:buChar char="»"/>
              <a:defRPr sz="1200">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1200">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1200">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1200">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1200">
                <a:solidFill>
                  <a:schemeClr val="tx1"/>
                </a:solidFill>
                <a:latin typeface="楷体_GB2312"/>
                <a:ea typeface="楷体_GB2312"/>
                <a:cs typeface="楷体_GB2312"/>
              </a:defRPr>
            </a:lvl9pPr>
          </a:lstStyle>
          <a:p>
            <a:pPr eaLnBrk="1" hangingPunct="1">
              <a:spcBef>
                <a:spcPct val="0"/>
              </a:spcBef>
              <a:buClrTx/>
              <a:buFontTx/>
              <a:buNone/>
            </a:pPr>
            <a:r>
              <a:rPr lang="en-US" altLang="zh-CN">
                <a:solidFill>
                  <a:srgbClr val="FFFFFF"/>
                </a:solidFill>
                <a:latin typeface="Times New Roman" panose="02020603050405020304" pitchFamily="18" charset="0"/>
                <a:ea typeface="黑体" panose="02010609060101010101" pitchFamily="49" charset="-122"/>
                <a:cs typeface="Times New Roman" panose="02020603050405020304" pitchFamily="18" charset="0"/>
              </a:rPr>
              <a:t>Introduction to Artificial Intelligence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Why Graph</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a:t>
            </a:r>
            <a:r>
              <a:rPr lang="en-US" altLang="zh-CN" dirty="0"/>
              <a:t>Graph is everywhere …</a:t>
            </a:r>
          </a:p>
          <a:p>
            <a:pPr lvl="1">
              <a:lnSpc>
                <a:spcPct val="100000"/>
              </a:lnSpc>
            </a:pPr>
            <a:r>
              <a:rPr lang="en-US" dirty="0">
                <a:latin typeface="Times New Roman" panose="02020603050405020304" pitchFamily="18" charset="0"/>
                <a:cs typeface="Times New Roman" panose="02020603050405020304" pitchFamily="18" charset="0"/>
              </a:rPr>
              <a:t>Graph provides a flexible model to represent datasets with various structure</a:t>
            </a:r>
            <a:endParaRPr lang="en-HK" dirty="0">
              <a:latin typeface="Times New Roman" panose="02020603050405020304" pitchFamily="18" charset="0"/>
              <a:cs typeface="Times New Roman" panose="02020603050405020304" pitchFamily="18" charset="0"/>
            </a:endParaRPr>
          </a:p>
        </p:txBody>
      </p:sp>
      <p:sp>
        <p:nvSpPr>
          <p:cNvPr id="2" name="Right Arrow 7">
            <a:extLst>
              <a:ext uri="{FF2B5EF4-FFF2-40B4-BE49-F238E27FC236}">
                <a16:creationId xmlns:a16="http://schemas.microsoft.com/office/drawing/2014/main" id="{70EBBE1F-2571-35BA-0526-4CCC37A037DB}"/>
              </a:ext>
            </a:extLst>
          </p:cNvPr>
          <p:cNvSpPr/>
          <p:nvPr/>
        </p:nvSpPr>
        <p:spPr>
          <a:xfrm>
            <a:off x="3802923" y="4205815"/>
            <a:ext cx="578065" cy="25831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lvl="0" indent="0" algn="l" defTabSz="914400" eaLnBrk="1" fontAlgn="base" latinLnBrk="0" hangingPunct="1">
              <a:spcBef>
                <a:spcPct val="0"/>
              </a:spcBef>
              <a:spcAft>
                <a:spcPct val="0"/>
              </a:spcAft>
              <a:buNone/>
              <a:defRPr sz="1800" b="1" i="0" u="none" kern="1200" baseline="0">
                <a:solidFill>
                  <a:schemeClr val="lt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lt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lt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lt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lt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lt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lt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lt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lt1"/>
                </a:solidFill>
                <a:latin typeface="Arial" panose="020B0604020202020204" pitchFamily="34" charset="0"/>
              </a:defRPr>
            </a:lvl9pPr>
          </a:lstStyle>
          <a:p>
            <a:pPr algn="ctr"/>
            <a:endParaRPr lang="zh-CN" altLang="en-US"/>
          </a:p>
        </p:txBody>
      </p:sp>
      <p:pic>
        <p:nvPicPr>
          <p:cNvPr id="8" name="Picture 7">
            <a:extLst>
              <a:ext uri="{FF2B5EF4-FFF2-40B4-BE49-F238E27FC236}">
                <a16:creationId xmlns:a16="http://schemas.microsoft.com/office/drawing/2014/main" id="{5A824ABA-D051-C513-BE8F-6C38183608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2008" y="3492288"/>
            <a:ext cx="3704209" cy="1765512"/>
          </a:xfrm>
          <a:prstGeom prst="rect">
            <a:avLst/>
          </a:prstGeom>
        </p:spPr>
      </p:pic>
      <p:sp>
        <p:nvSpPr>
          <p:cNvPr id="9" name="Rectangle 104">
            <a:extLst>
              <a:ext uri="{FF2B5EF4-FFF2-40B4-BE49-F238E27FC236}">
                <a16:creationId xmlns:a16="http://schemas.microsoft.com/office/drawing/2014/main" id="{9E7859A2-8CAB-AAF2-54D8-2CCB7D0E794D}"/>
              </a:ext>
            </a:extLst>
          </p:cNvPr>
          <p:cNvSpPr/>
          <p:nvPr/>
        </p:nvSpPr>
        <p:spPr>
          <a:xfrm>
            <a:off x="389255" y="5425040"/>
            <a:ext cx="5911555" cy="646331"/>
          </a:xfrm>
          <a:prstGeom prst="rect">
            <a:avLst/>
          </a:prstGeom>
        </p:spPr>
        <p:txBody>
          <a:bodyPr wrap="square">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pPr algn="ctr"/>
            <a:r>
              <a:rPr lang="en-US" altLang="zh-CN" dirty="0">
                <a:ea typeface="微软雅黑" panose="020B0503020204020204" pitchFamily="34" charset="-122"/>
                <a:cs typeface="Arial" panose="020B0604020202020204" pitchFamily="34" charset="0"/>
              </a:rPr>
              <a:t>3D skeleton for action recognition</a:t>
            </a:r>
          </a:p>
          <a:p>
            <a:pPr algn="ctr"/>
            <a:r>
              <a:rPr lang="en-US" altLang="zh-CN" dirty="0">
                <a:ea typeface="微软雅黑" panose="020B0503020204020204" pitchFamily="34" charset="-122"/>
                <a:cs typeface="Arial" panose="020B0604020202020204" pitchFamily="34" charset="0"/>
              </a:rPr>
              <a:t> (</a:t>
            </a:r>
            <a:r>
              <a:rPr lang="en-US" altLang="zh-CN" dirty="0">
                <a:solidFill>
                  <a:srgbClr val="C00000"/>
                </a:solidFill>
                <a:ea typeface="微软雅黑" panose="020B0503020204020204" pitchFamily="34" charset="-122"/>
                <a:cs typeface="Arial" panose="020B0604020202020204" pitchFamily="34" charset="0"/>
              </a:rPr>
              <a:t>dynamic graph</a:t>
            </a:r>
            <a:r>
              <a:rPr lang="en-US" altLang="zh-CN" dirty="0">
                <a:ea typeface="微软雅黑" panose="020B0503020204020204" pitchFamily="34" charset="-122"/>
                <a:cs typeface="Arial" panose="020B0604020202020204" pitchFamily="34" charset="0"/>
              </a:rPr>
              <a:t>)</a:t>
            </a:r>
            <a:endParaRPr lang="zh-CN" altLang="en-US" dirty="0">
              <a:cs typeface="Arial" panose="020B0604020202020204" pitchFamily="34" charset="0"/>
            </a:endParaRPr>
          </a:p>
        </p:txBody>
      </p:sp>
      <p:pic>
        <p:nvPicPr>
          <p:cNvPr id="10" name="Concatenated Stacks">
            <a:hlinkClick r:id="" action="ppaction://media"/>
            <a:extLst>
              <a:ext uri="{FF2B5EF4-FFF2-40B4-BE49-F238E27FC236}">
                <a16:creationId xmlns:a16="http://schemas.microsoft.com/office/drawing/2014/main" id="{9C2FF4C8-0036-BD6C-9F32-6F15432674BB}"/>
              </a:ext>
            </a:extLst>
          </p:cNvPr>
          <p:cNvPicPr>
            <a:picLocks noChangeAspect="1"/>
          </p:cNvPicPr>
          <p:nvPr/>
        </p:nvPicPr>
        <p:blipFill>
          <a:blip r:embed="rId6"/>
          <a:stretch>
            <a:fillRect/>
          </a:stretch>
        </p:blipFill>
        <p:spPr>
          <a:xfrm>
            <a:off x="768220" y="3292842"/>
            <a:ext cx="2723683" cy="2042762"/>
          </a:xfrm>
          <a:prstGeom prst="rect">
            <a:avLst/>
          </a:prstGeom>
        </p:spPr>
      </p:pic>
      <p:pic>
        <p:nvPicPr>
          <p:cNvPr id="11" name="human pose">
            <a:hlinkClick r:id="" action="ppaction://media"/>
            <a:extLst>
              <a:ext uri="{FF2B5EF4-FFF2-40B4-BE49-F238E27FC236}">
                <a16:creationId xmlns:a16="http://schemas.microsoft.com/office/drawing/2014/main" id="{EEA20AB1-1D91-4E6D-9F03-86728727321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86773" y="148960"/>
            <a:ext cx="2665858" cy="1999394"/>
          </a:xfrm>
          <a:prstGeom prst="rect">
            <a:avLst/>
          </a:prstGeom>
        </p:spPr>
      </p:pic>
    </p:spTree>
    <p:extLst>
      <p:ext uri="{BB962C8B-B14F-4D97-AF65-F5344CB8AC3E}">
        <p14:creationId xmlns:p14="http://schemas.microsoft.com/office/powerpoint/2010/main" val="51405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50985-34A5-56F7-A636-6FF7130C9D1F}"/>
              </a:ext>
            </a:extLst>
          </p:cNvPr>
          <p:cNvSpPr>
            <a:spLocks noGrp="1"/>
          </p:cNvSpPr>
          <p:nvPr>
            <p:ph type="ctrTitle"/>
          </p:nvPr>
        </p:nvSpPr>
        <p:spPr/>
        <p:txBody>
          <a:bodyPr/>
          <a:lstStyle/>
          <a:p>
            <a:r>
              <a:rPr lang="en-HK" dirty="0"/>
              <a:t>Thank you for your attention!</a:t>
            </a:r>
          </a:p>
        </p:txBody>
      </p:sp>
    </p:spTree>
    <p:extLst>
      <p:ext uri="{BB962C8B-B14F-4D97-AF65-F5344CB8AC3E}">
        <p14:creationId xmlns:p14="http://schemas.microsoft.com/office/powerpoint/2010/main" val="30947055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Why Graph</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a:xfrm>
            <a:off x="457200" y="1600200"/>
            <a:ext cx="6420118" cy="4525963"/>
          </a:xfrm>
        </p:spPr>
        <p:txBody>
          <a:bodyPr/>
          <a:lstStyle/>
          <a:p>
            <a:r>
              <a:rPr lang="en-HK" dirty="0"/>
              <a:t> </a:t>
            </a:r>
            <a:r>
              <a:rPr lang="en-US" altLang="zh-CN" dirty="0"/>
              <a:t>Graph is everywhere …</a:t>
            </a:r>
          </a:p>
          <a:p>
            <a:pPr lvl="1">
              <a:lnSpc>
                <a:spcPct val="100000"/>
              </a:lnSpc>
            </a:pPr>
            <a:r>
              <a:rPr lang="en-US" dirty="0">
                <a:solidFill>
                  <a:srgbClr val="C00000"/>
                </a:solidFill>
                <a:latin typeface="Times New Roman" panose="02020603050405020304" pitchFamily="18" charset="0"/>
                <a:cs typeface="Times New Roman" panose="02020603050405020304" pitchFamily="18" charset="0"/>
              </a:rPr>
              <a:t>Graph provides a flexible model </a:t>
            </a:r>
            <a:r>
              <a:rPr lang="en-US" dirty="0">
                <a:latin typeface="Times New Roman" panose="02020603050405020304" pitchFamily="18" charset="0"/>
                <a:cs typeface="Times New Roman" panose="02020603050405020304" pitchFamily="18" charset="0"/>
              </a:rPr>
              <a:t>to represent datasets with various structure</a:t>
            </a:r>
          </a:p>
          <a:p>
            <a:pPr lvl="1">
              <a:lnSpc>
                <a:spcPct val="100000"/>
              </a:lnSpc>
            </a:pPr>
            <a:r>
              <a:rPr lang="en-US" dirty="0">
                <a:latin typeface="Times New Roman" panose="02020603050405020304" pitchFamily="18" charset="0"/>
                <a:cs typeface="Times New Roman" panose="02020603050405020304" pitchFamily="18" charset="0"/>
              </a:rPr>
              <a:t>Going from physical graphs to information graphs</a:t>
            </a:r>
          </a:p>
          <a:p>
            <a:pPr lvl="2"/>
            <a:r>
              <a:rPr lang="en-US" dirty="0">
                <a:solidFill>
                  <a:srgbClr val="C00000"/>
                </a:solidFill>
                <a:latin typeface="Times New Roman" panose="02020603050405020304" pitchFamily="18" charset="0"/>
                <a:cs typeface="Times New Roman" panose="02020603050405020304" pitchFamily="18" charset="0"/>
              </a:rPr>
              <a:t>Physical graphs</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sensor network, brain network</a:t>
            </a:r>
          </a:p>
          <a:p>
            <a:pPr lvl="2"/>
            <a:r>
              <a:rPr lang="en-US" dirty="0">
                <a:solidFill>
                  <a:srgbClr val="C00000"/>
                </a:solidFill>
                <a:latin typeface="Times New Roman" panose="02020603050405020304" pitchFamily="18" charset="0"/>
                <a:cs typeface="Times New Roman" panose="02020603050405020304" pitchFamily="18" charset="0"/>
              </a:rPr>
              <a:t>Information graphs</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knowledge graph, recommendation systems</a:t>
            </a:r>
            <a:endParaRPr lang="en-HK"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686E031-23AF-41F8-8C52-67BEE986D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408" y="2667868"/>
            <a:ext cx="2260243" cy="34582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26972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Dominance of Deep Learning</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Revolution of Deep learning</a:t>
            </a:r>
          </a:p>
        </p:txBody>
      </p:sp>
      <p:grpSp>
        <p:nvGrpSpPr>
          <p:cNvPr id="2" name="Group 1">
            <a:extLst>
              <a:ext uri="{FF2B5EF4-FFF2-40B4-BE49-F238E27FC236}">
                <a16:creationId xmlns:a16="http://schemas.microsoft.com/office/drawing/2014/main" id="{70DB71C1-2599-77B8-DE22-233728EBC099}"/>
              </a:ext>
            </a:extLst>
          </p:cNvPr>
          <p:cNvGrpSpPr>
            <a:grpSpLocks noChangeAspect="1"/>
          </p:cNvGrpSpPr>
          <p:nvPr/>
        </p:nvGrpSpPr>
        <p:grpSpPr bwMode="auto">
          <a:xfrm>
            <a:off x="145721" y="2184751"/>
            <a:ext cx="8852558" cy="4031105"/>
            <a:chOff x="1163" y="941"/>
            <a:chExt cx="5354" cy="2438"/>
          </a:xfrm>
        </p:grpSpPr>
        <p:sp>
          <p:nvSpPr>
            <p:cNvPr id="6" name="AutoShape 3">
              <a:extLst>
                <a:ext uri="{FF2B5EF4-FFF2-40B4-BE49-F238E27FC236}">
                  <a16:creationId xmlns:a16="http://schemas.microsoft.com/office/drawing/2014/main" id="{5045891B-E88F-C7A9-31B0-C79CF1CA0D16}"/>
                </a:ext>
              </a:extLst>
            </p:cNvPr>
            <p:cNvSpPr>
              <a:spLocks noChangeAspect="1" noChangeArrowheads="1" noTextEdit="1"/>
            </p:cNvSpPr>
            <p:nvPr/>
          </p:nvSpPr>
          <p:spPr bwMode="auto">
            <a:xfrm>
              <a:off x="1163" y="941"/>
              <a:ext cx="5354" cy="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Picture 5">
              <a:extLst>
                <a:ext uri="{FF2B5EF4-FFF2-40B4-BE49-F238E27FC236}">
                  <a16:creationId xmlns:a16="http://schemas.microsoft.com/office/drawing/2014/main" id="{45B118DE-2775-FB5D-4ABC-623B29F67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 y="941"/>
              <a:ext cx="5357" cy="2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660049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Dominance of Deep Learning</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Breakthrough in image recognition</a:t>
            </a:r>
          </a:p>
        </p:txBody>
      </p:sp>
      <p:grpSp>
        <p:nvGrpSpPr>
          <p:cNvPr id="8" name="Group 7">
            <a:extLst>
              <a:ext uri="{FF2B5EF4-FFF2-40B4-BE49-F238E27FC236}">
                <a16:creationId xmlns:a16="http://schemas.microsoft.com/office/drawing/2014/main" id="{00FD1DBE-EAE6-0100-8D60-22323338D555}"/>
              </a:ext>
            </a:extLst>
          </p:cNvPr>
          <p:cNvGrpSpPr>
            <a:grpSpLocks noChangeAspect="1"/>
          </p:cNvGrpSpPr>
          <p:nvPr/>
        </p:nvGrpSpPr>
        <p:grpSpPr bwMode="auto">
          <a:xfrm>
            <a:off x="1582737" y="2449630"/>
            <a:ext cx="5978525" cy="2628900"/>
            <a:chOff x="1957" y="1332"/>
            <a:chExt cx="3766" cy="1656"/>
          </a:xfrm>
        </p:grpSpPr>
        <p:sp>
          <p:nvSpPr>
            <p:cNvPr id="9" name="AutoShape 3">
              <a:extLst>
                <a:ext uri="{FF2B5EF4-FFF2-40B4-BE49-F238E27FC236}">
                  <a16:creationId xmlns:a16="http://schemas.microsoft.com/office/drawing/2014/main" id="{FA2AE103-55E5-21B9-868B-2B8243D5EA25}"/>
                </a:ext>
              </a:extLst>
            </p:cNvPr>
            <p:cNvSpPr>
              <a:spLocks noChangeAspect="1" noChangeArrowheads="1" noTextEdit="1"/>
            </p:cNvSpPr>
            <p:nvPr/>
          </p:nvSpPr>
          <p:spPr bwMode="auto">
            <a:xfrm>
              <a:off x="1957" y="1332"/>
              <a:ext cx="3766" cy="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Picture 5">
              <a:extLst>
                <a:ext uri="{FF2B5EF4-FFF2-40B4-BE49-F238E27FC236}">
                  <a16:creationId xmlns:a16="http://schemas.microsoft.com/office/drawing/2014/main" id="{F0861043-D511-40CC-C21F-855F08EF5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 y="1332"/>
              <a:ext cx="3769" cy="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Box 10">
            <a:extLst>
              <a:ext uri="{FF2B5EF4-FFF2-40B4-BE49-F238E27FC236}">
                <a16:creationId xmlns:a16="http://schemas.microsoft.com/office/drawing/2014/main" id="{E31839A5-377C-E7CD-8898-CBB4D6C10817}"/>
              </a:ext>
            </a:extLst>
          </p:cNvPr>
          <p:cNvSpPr txBox="1"/>
          <p:nvPr/>
        </p:nvSpPr>
        <p:spPr>
          <a:xfrm>
            <a:off x="3030537" y="5192830"/>
            <a:ext cx="3047694" cy="400110"/>
          </a:xfrm>
          <a:prstGeom prst="rect">
            <a:avLst/>
          </a:prstGeom>
          <a:noFill/>
        </p:spPr>
        <p:txBody>
          <a:bodyPr wrap="none" rtlCol="0">
            <a:spAutoFit/>
          </a:bodyPr>
          <a:lstStyle/>
          <a:p>
            <a:r>
              <a:rPr lang="en-US" altLang="zh-CN" sz="2000" b="0" dirty="0">
                <a:solidFill>
                  <a:schemeClr val="tx1">
                    <a:lumMod val="85000"/>
                    <a:lumOff val="15000"/>
                  </a:schemeClr>
                </a:solidFill>
                <a:latin typeface="+mn-ea"/>
                <a:cs typeface="+mn-cs"/>
              </a:rPr>
              <a:t>ImageNet ILSVRC Challenge</a:t>
            </a:r>
            <a:endParaRPr lang="zh-CN" altLang="en-US" sz="2000" b="0" dirty="0">
              <a:solidFill>
                <a:schemeClr val="tx1">
                  <a:lumMod val="85000"/>
                  <a:lumOff val="15000"/>
                </a:schemeClr>
              </a:solidFill>
              <a:latin typeface="+mn-ea"/>
              <a:cs typeface="+mn-cs"/>
            </a:endParaRPr>
          </a:p>
        </p:txBody>
      </p:sp>
    </p:spTree>
    <p:extLst>
      <p:ext uri="{BB962C8B-B14F-4D97-AF65-F5344CB8AC3E}">
        <p14:creationId xmlns:p14="http://schemas.microsoft.com/office/powerpoint/2010/main" val="12412803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Dominance of Deep Learning</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TextBox 5">
            <a:extLst>
              <a:ext uri="{FF2B5EF4-FFF2-40B4-BE49-F238E27FC236}">
                <a16:creationId xmlns:a16="http://schemas.microsoft.com/office/drawing/2014/main" id="{B17FCE37-C2F5-D8D9-8C3A-89E42284ED9E}"/>
              </a:ext>
            </a:extLst>
          </p:cNvPr>
          <p:cNvSpPr txBox="1"/>
          <p:nvPr/>
        </p:nvSpPr>
        <p:spPr>
          <a:xfrm>
            <a:off x="1544276" y="3230026"/>
            <a:ext cx="6375463" cy="707886"/>
          </a:xfrm>
          <a:prstGeom prst="rect">
            <a:avLst/>
          </a:prstGeom>
          <a:noFill/>
        </p:spPr>
        <p:txBody>
          <a:bodyPr wrap="none" rtlCol="0">
            <a:spAutoFit/>
          </a:bodyPr>
          <a:lstStyle/>
          <a:p>
            <a:r>
              <a:rPr lang="en-US" altLang="zh-CN" sz="4000" b="0" dirty="0"/>
              <a:t>Deep Learning on Graphs?</a:t>
            </a:r>
            <a:endParaRPr lang="zh-CN" altLang="en-US" sz="4000" b="0" dirty="0"/>
          </a:p>
        </p:txBody>
      </p:sp>
    </p:spTree>
    <p:extLst>
      <p:ext uri="{BB962C8B-B14F-4D97-AF65-F5344CB8AC3E}">
        <p14:creationId xmlns:p14="http://schemas.microsoft.com/office/powerpoint/2010/main" val="35831804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Deep Learning on Graphs</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0" name="图片 113">
            <a:extLst>
              <a:ext uri="{FF2B5EF4-FFF2-40B4-BE49-F238E27FC236}">
                <a16:creationId xmlns:a16="http://schemas.microsoft.com/office/drawing/2014/main" id="{AC12276A-3A5B-B16D-7C72-270B3781A371}"/>
              </a:ext>
            </a:extLst>
          </p:cNvPr>
          <p:cNvPicPr>
            <a:picLocks noChangeAspect="1"/>
          </p:cNvPicPr>
          <p:nvPr/>
        </p:nvPicPr>
        <p:blipFill>
          <a:blip r:embed="rId3"/>
          <a:stretch>
            <a:fillRect/>
          </a:stretch>
        </p:blipFill>
        <p:spPr>
          <a:xfrm>
            <a:off x="5452583" y="2673201"/>
            <a:ext cx="1940473" cy="2109923"/>
          </a:xfrm>
          <a:prstGeom prst="rect">
            <a:avLst/>
          </a:prstGeom>
        </p:spPr>
      </p:pic>
      <p:sp>
        <p:nvSpPr>
          <p:cNvPr id="12" name="AutoShape 3">
            <a:extLst>
              <a:ext uri="{FF2B5EF4-FFF2-40B4-BE49-F238E27FC236}">
                <a16:creationId xmlns:a16="http://schemas.microsoft.com/office/drawing/2014/main" id="{3DA1B80A-346A-C8E2-00CE-954F70E43969}"/>
              </a:ext>
            </a:extLst>
          </p:cNvPr>
          <p:cNvSpPr>
            <a:spLocks noChangeAspect="1" noChangeArrowheads="1" noTextEdit="1"/>
          </p:cNvSpPr>
          <p:nvPr/>
        </p:nvSpPr>
        <p:spPr bwMode="auto">
          <a:xfrm>
            <a:off x="1077310" y="2489747"/>
            <a:ext cx="3088077" cy="257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Picture 5">
            <a:extLst>
              <a:ext uri="{FF2B5EF4-FFF2-40B4-BE49-F238E27FC236}">
                <a16:creationId xmlns:a16="http://schemas.microsoft.com/office/drawing/2014/main" id="{182BDDE4-8803-FB0E-93F2-8FBDBAF4B8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246"/>
          <a:stretch/>
        </p:blipFill>
        <p:spPr bwMode="auto">
          <a:xfrm>
            <a:off x="1660179" y="2605848"/>
            <a:ext cx="2714941" cy="200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04">
            <a:extLst>
              <a:ext uri="{FF2B5EF4-FFF2-40B4-BE49-F238E27FC236}">
                <a16:creationId xmlns:a16="http://schemas.microsoft.com/office/drawing/2014/main" id="{8C812606-B9B9-F93A-0D66-B8C0B0CDF66F}"/>
              </a:ext>
            </a:extLst>
          </p:cNvPr>
          <p:cNvSpPr/>
          <p:nvPr/>
        </p:nvSpPr>
        <p:spPr>
          <a:xfrm>
            <a:off x="4762860" y="4888468"/>
            <a:ext cx="3554221" cy="369332"/>
          </a:xfrm>
          <a:prstGeom prst="rect">
            <a:avLst/>
          </a:prstGeom>
        </p:spPr>
        <p:txBody>
          <a:bodyPr wrap="square">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pPr algn="ctr"/>
            <a:r>
              <a:rPr lang="en-US" altLang="zh-CN" dirty="0">
                <a:ea typeface="微软雅黑" panose="020B0503020204020204" pitchFamily="34" charset="-122"/>
                <a:cs typeface="Arial" panose="020B0604020202020204" pitchFamily="34" charset="0"/>
              </a:rPr>
              <a:t>Point cloud classification</a:t>
            </a:r>
            <a:endParaRPr lang="zh-CN" altLang="en-US" dirty="0">
              <a:cs typeface="Arial" panose="020B0604020202020204" pitchFamily="34" charset="0"/>
            </a:endParaRPr>
          </a:p>
        </p:txBody>
      </p:sp>
      <p:sp>
        <p:nvSpPr>
          <p:cNvPr id="15" name="Rectangle 104">
            <a:extLst>
              <a:ext uri="{FF2B5EF4-FFF2-40B4-BE49-F238E27FC236}">
                <a16:creationId xmlns:a16="http://schemas.microsoft.com/office/drawing/2014/main" id="{70F8FC03-8D2B-771C-DBB0-33832A3A5D16}"/>
              </a:ext>
            </a:extLst>
          </p:cNvPr>
          <p:cNvSpPr/>
          <p:nvPr/>
        </p:nvSpPr>
        <p:spPr>
          <a:xfrm>
            <a:off x="1240538" y="4878478"/>
            <a:ext cx="3554221" cy="369332"/>
          </a:xfrm>
          <a:prstGeom prst="rect">
            <a:avLst/>
          </a:prstGeom>
        </p:spPr>
        <p:txBody>
          <a:bodyPr wrap="square">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pPr algn="ctr"/>
            <a:r>
              <a:rPr lang="en-US" altLang="zh-CN" dirty="0">
                <a:ea typeface="微软雅黑" panose="020B0503020204020204" pitchFamily="34" charset="-122"/>
                <a:cs typeface="Arial" panose="020B0604020202020204" pitchFamily="34" charset="0"/>
              </a:rPr>
              <a:t>Image classification</a:t>
            </a:r>
            <a:endParaRPr lang="zh-CN" altLang="en-US" dirty="0">
              <a:cs typeface="Arial" panose="020B0604020202020204" pitchFamily="34" charset="0"/>
            </a:endParaRPr>
          </a:p>
        </p:txBody>
      </p:sp>
      <p:sp>
        <p:nvSpPr>
          <p:cNvPr id="16" name="Content Placeholder 2">
            <a:extLst>
              <a:ext uri="{FF2B5EF4-FFF2-40B4-BE49-F238E27FC236}">
                <a16:creationId xmlns:a16="http://schemas.microsoft.com/office/drawing/2014/main" id="{0A3017CA-2802-C716-0070-C5FEFFF9A0A6}"/>
              </a:ext>
            </a:extLst>
          </p:cNvPr>
          <p:cNvSpPr>
            <a:spLocks noGrp="1"/>
          </p:cNvSpPr>
          <p:nvPr>
            <p:ph idx="1"/>
          </p:nvPr>
        </p:nvSpPr>
        <p:spPr>
          <a:xfrm>
            <a:off x="457200" y="1600200"/>
            <a:ext cx="8229600" cy="4525963"/>
          </a:xfrm>
        </p:spPr>
        <p:txBody>
          <a:bodyPr/>
          <a:lstStyle/>
          <a:p>
            <a:r>
              <a:rPr lang="en-HK" dirty="0"/>
              <a:t> Graph-wise Classification</a:t>
            </a:r>
          </a:p>
        </p:txBody>
      </p:sp>
    </p:spTree>
    <p:extLst>
      <p:ext uri="{BB962C8B-B14F-4D97-AF65-F5344CB8AC3E}">
        <p14:creationId xmlns:p14="http://schemas.microsoft.com/office/powerpoint/2010/main" val="6872612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Deep Learning on Graphs</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AutoShape 3">
            <a:extLst>
              <a:ext uri="{FF2B5EF4-FFF2-40B4-BE49-F238E27FC236}">
                <a16:creationId xmlns:a16="http://schemas.microsoft.com/office/drawing/2014/main" id="{3DA1B80A-346A-C8E2-00CE-954F70E43969}"/>
              </a:ext>
            </a:extLst>
          </p:cNvPr>
          <p:cNvSpPr>
            <a:spLocks noChangeAspect="1" noChangeArrowheads="1" noTextEdit="1"/>
          </p:cNvSpPr>
          <p:nvPr/>
        </p:nvSpPr>
        <p:spPr bwMode="auto">
          <a:xfrm>
            <a:off x="1414194" y="2144963"/>
            <a:ext cx="3088077" cy="257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Content Placeholder 2">
            <a:extLst>
              <a:ext uri="{FF2B5EF4-FFF2-40B4-BE49-F238E27FC236}">
                <a16:creationId xmlns:a16="http://schemas.microsoft.com/office/drawing/2014/main" id="{0A3017CA-2802-C716-0070-C5FEFFF9A0A6}"/>
              </a:ext>
            </a:extLst>
          </p:cNvPr>
          <p:cNvSpPr>
            <a:spLocks noGrp="1"/>
          </p:cNvSpPr>
          <p:nvPr>
            <p:ph idx="1"/>
          </p:nvPr>
        </p:nvSpPr>
        <p:spPr>
          <a:xfrm>
            <a:off x="457200" y="1600200"/>
            <a:ext cx="8229600" cy="4525963"/>
          </a:xfrm>
        </p:spPr>
        <p:txBody>
          <a:bodyPr/>
          <a:lstStyle/>
          <a:p>
            <a:r>
              <a:rPr lang="en-HK" dirty="0"/>
              <a:t> Vertex-wise Classification</a:t>
            </a:r>
          </a:p>
          <a:p>
            <a:endParaRPr lang="en-HK" dirty="0"/>
          </a:p>
        </p:txBody>
      </p:sp>
      <p:grpSp>
        <p:nvGrpSpPr>
          <p:cNvPr id="14" name="Group 13">
            <a:extLst>
              <a:ext uri="{FF2B5EF4-FFF2-40B4-BE49-F238E27FC236}">
                <a16:creationId xmlns:a16="http://schemas.microsoft.com/office/drawing/2014/main" id="{C6EFEA31-72BB-E354-B043-9DADC658E649}"/>
              </a:ext>
            </a:extLst>
          </p:cNvPr>
          <p:cNvGrpSpPr>
            <a:grpSpLocks noChangeAspect="1"/>
          </p:cNvGrpSpPr>
          <p:nvPr/>
        </p:nvGrpSpPr>
        <p:grpSpPr bwMode="auto">
          <a:xfrm>
            <a:off x="809852" y="2539392"/>
            <a:ext cx="3808455" cy="3151975"/>
            <a:chOff x="2964" y="1435"/>
            <a:chExt cx="1752" cy="1450"/>
          </a:xfrm>
        </p:grpSpPr>
        <p:sp>
          <p:nvSpPr>
            <p:cNvPr id="15" name="AutoShape 3">
              <a:extLst>
                <a:ext uri="{FF2B5EF4-FFF2-40B4-BE49-F238E27FC236}">
                  <a16:creationId xmlns:a16="http://schemas.microsoft.com/office/drawing/2014/main" id="{316B9125-5901-259C-CD75-0FCCA4BC0617}"/>
                </a:ext>
              </a:extLst>
            </p:cNvPr>
            <p:cNvSpPr>
              <a:spLocks noChangeAspect="1" noChangeArrowheads="1" noTextEdit="1"/>
            </p:cNvSpPr>
            <p:nvPr/>
          </p:nvSpPr>
          <p:spPr bwMode="auto">
            <a:xfrm>
              <a:off x="2964" y="1435"/>
              <a:ext cx="1752" cy="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3" name="Picture 5">
              <a:extLst>
                <a:ext uri="{FF2B5EF4-FFF2-40B4-BE49-F238E27FC236}">
                  <a16:creationId xmlns:a16="http://schemas.microsoft.com/office/drawing/2014/main" id="{44547D6A-5887-74E5-8FDE-82BC49D51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 y="1435"/>
              <a:ext cx="1755" cy="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4">
            <a:extLst>
              <a:ext uri="{FF2B5EF4-FFF2-40B4-BE49-F238E27FC236}">
                <a16:creationId xmlns:a16="http://schemas.microsoft.com/office/drawing/2014/main" id="{FAF5BD24-EF18-F064-ED19-7A44F4548889}"/>
              </a:ext>
            </a:extLst>
          </p:cNvPr>
          <p:cNvGrpSpPr>
            <a:grpSpLocks noChangeAspect="1"/>
          </p:cNvGrpSpPr>
          <p:nvPr/>
        </p:nvGrpSpPr>
        <p:grpSpPr bwMode="auto">
          <a:xfrm>
            <a:off x="4790120" y="2805891"/>
            <a:ext cx="3247177" cy="2885476"/>
            <a:chOff x="3041" y="1450"/>
            <a:chExt cx="1598" cy="1420"/>
          </a:xfrm>
        </p:grpSpPr>
        <p:sp>
          <p:nvSpPr>
            <p:cNvPr id="25" name="AutoShape 3">
              <a:extLst>
                <a:ext uri="{FF2B5EF4-FFF2-40B4-BE49-F238E27FC236}">
                  <a16:creationId xmlns:a16="http://schemas.microsoft.com/office/drawing/2014/main" id="{220AB311-66D7-FE60-8BE3-0570CA45B462}"/>
                </a:ext>
              </a:extLst>
            </p:cNvPr>
            <p:cNvSpPr>
              <a:spLocks noChangeAspect="1" noChangeArrowheads="1" noTextEdit="1"/>
            </p:cNvSpPr>
            <p:nvPr/>
          </p:nvSpPr>
          <p:spPr bwMode="auto">
            <a:xfrm>
              <a:off x="3041" y="1450"/>
              <a:ext cx="1598" cy="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6" name="Picture 5">
              <a:extLst>
                <a:ext uri="{FF2B5EF4-FFF2-40B4-BE49-F238E27FC236}">
                  <a16:creationId xmlns:a16="http://schemas.microsoft.com/office/drawing/2014/main" id="{EDAC7DDD-C104-B551-08F3-94093103A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1" y="1450"/>
              <a:ext cx="1601"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a:extLst>
              <a:ext uri="{FF2B5EF4-FFF2-40B4-BE49-F238E27FC236}">
                <a16:creationId xmlns:a16="http://schemas.microsoft.com/office/drawing/2014/main" id="{BECC5D9B-D87E-B8AA-8E13-3054AE38F647}"/>
              </a:ext>
            </a:extLst>
          </p:cNvPr>
          <p:cNvGrpSpPr>
            <a:grpSpLocks noChangeAspect="1"/>
          </p:cNvGrpSpPr>
          <p:nvPr/>
        </p:nvGrpSpPr>
        <p:grpSpPr bwMode="auto">
          <a:xfrm>
            <a:off x="7878421" y="2479291"/>
            <a:ext cx="752601" cy="689298"/>
            <a:chOff x="3114" y="1296"/>
            <a:chExt cx="428" cy="392"/>
          </a:xfrm>
        </p:grpSpPr>
        <p:sp>
          <p:nvSpPr>
            <p:cNvPr id="28" name="AutoShape 3">
              <a:extLst>
                <a:ext uri="{FF2B5EF4-FFF2-40B4-BE49-F238E27FC236}">
                  <a16:creationId xmlns:a16="http://schemas.microsoft.com/office/drawing/2014/main" id="{F03622E7-70E9-5DF0-FF7A-942850ECC9FA}"/>
                </a:ext>
              </a:extLst>
            </p:cNvPr>
            <p:cNvSpPr>
              <a:spLocks noChangeAspect="1" noChangeArrowheads="1" noTextEdit="1"/>
            </p:cNvSpPr>
            <p:nvPr/>
          </p:nvSpPr>
          <p:spPr bwMode="auto">
            <a:xfrm>
              <a:off x="3114" y="1296"/>
              <a:ext cx="4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9" name="Picture 5">
              <a:extLst>
                <a:ext uri="{FF2B5EF4-FFF2-40B4-BE49-F238E27FC236}">
                  <a16:creationId xmlns:a16="http://schemas.microsoft.com/office/drawing/2014/main" id="{8D94DAFC-8A57-90F8-56FC-9DD1D1D6E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4" y="1296"/>
              <a:ext cx="431"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5288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Deep Learning on Graphs</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AutoShape 3">
            <a:extLst>
              <a:ext uri="{FF2B5EF4-FFF2-40B4-BE49-F238E27FC236}">
                <a16:creationId xmlns:a16="http://schemas.microsoft.com/office/drawing/2014/main" id="{3DA1B80A-346A-C8E2-00CE-954F70E43969}"/>
              </a:ext>
            </a:extLst>
          </p:cNvPr>
          <p:cNvSpPr>
            <a:spLocks noChangeAspect="1" noChangeArrowheads="1" noTextEdit="1"/>
          </p:cNvSpPr>
          <p:nvPr/>
        </p:nvSpPr>
        <p:spPr bwMode="auto">
          <a:xfrm>
            <a:off x="1414194" y="2144963"/>
            <a:ext cx="3088077" cy="257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Content Placeholder 2">
            <a:extLst>
              <a:ext uri="{FF2B5EF4-FFF2-40B4-BE49-F238E27FC236}">
                <a16:creationId xmlns:a16="http://schemas.microsoft.com/office/drawing/2014/main" id="{0A3017CA-2802-C716-0070-C5FEFFF9A0A6}"/>
              </a:ext>
            </a:extLst>
          </p:cNvPr>
          <p:cNvSpPr>
            <a:spLocks noGrp="1"/>
          </p:cNvSpPr>
          <p:nvPr>
            <p:ph idx="1"/>
          </p:nvPr>
        </p:nvSpPr>
        <p:spPr>
          <a:xfrm>
            <a:off x="457200" y="1600200"/>
            <a:ext cx="8229600" cy="4525963"/>
          </a:xfrm>
        </p:spPr>
        <p:txBody>
          <a:bodyPr/>
          <a:lstStyle/>
          <a:p>
            <a:r>
              <a:rPr lang="en-HK" dirty="0"/>
              <a:t> Vertex-wise Classification</a:t>
            </a:r>
          </a:p>
          <a:p>
            <a:endParaRPr lang="en-HK" dirty="0"/>
          </a:p>
        </p:txBody>
      </p:sp>
      <p:grpSp>
        <p:nvGrpSpPr>
          <p:cNvPr id="2" name="Group 4">
            <a:extLst>
              <a:ext uri="{FF2B5EF4-FFF2-40B4-BE49-F238E27FC236}">
                <a16:creationId xmlns:a16="http://schemas.microsoft.com/office/drawing/2014/main" id="{D11F114D-9678-2F69-DD00-DDEFBE70141E}"/>
              </a:ext>
            </a:extLst>
          </p:cNvPr>
          <p:cNvGrpSpPr>
            <a:grpSpLocks noChangeAspect="1"/>
          </p:cNvGrpSpPr>
          <p:nvPr/>
        </p:nvGrpSpPr>
        <p:grpSpPr bwMode="auto">
          <a:xfrm>
            <a:off x="966988" y="2692005"/>
            <a:ext cx="3674743" cy="2999362"/>
            <a:chOff x="2964" y="1445"/>
            <a:chExt cx="1752" cy="1430"/>
          </a:xfrm>
        </p:grpSpPr>
        <p:sp>
          <p:nvSpPr>
            <p:cNvPr id="3" name="AutoShape 3">
              <a:extLst>
                <a:ext uri="{FF2B5EF4-FFF2-40B4-BE49-F238E27FC236}">
                  <a16:creationId xmlns:a16="http://schemas.microsoft.com/office/drawing/2014/main" id="{B7D9B96F-7011-8D0C-AC00-A6CA95AE7AB2}"/>
                </a:ext>
              </a:extLst>
            </p:cNvPr>
            <p:cNvSpPr>
              <a:spLocks noChangeAspect="1" noChangeArrowheads="1" noTextEdit="1"/>
            </p:cNvSpPr>
            <p:nvPr/>
          </p:nvSpPr>
          <p:spPr bwMode="auto">
            <a:xfrm>
              <a:off x="2964" y="1445"/>
              <a:ext cx="1752" cy="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Picture 5">
              <a:extLst>
                <a:ext uri="{FF2B5EF4-FFF2-40B4-BE49-F238E27FC236}">
                  <a16:creationId xmlns:a16="http://schemas.microsoft.com/office/drawing/2014/main" id="{1AADA54E-DF37-5C46-AB2D-DD67CF3CB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 y="1445"/>
              <a:ext cx="1755" cy="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4">
            <a:extLst>
              <a:ext uri="{FF2B5EF4-FFF2-40B4-BE49-F238E27FC236}">
                <a16:creationId xmlns:a16="http://schemas.microsoft.com/office/drawing/2014/main" id="{DA5EB03D-6B1E-A401-A51D-3408A17388E5}"/>
              </a:ext>
            </a:extLst>
          </p:cNvPr>
          <p:cNvGrpSpPr>
            <a:grpSpLocks noChangeAspect="1"/>
          </p:cNvGrpSpPr>
          <p:nvPr/>
        </p:nvGrpSpPr>
        <p:grpSpPr bwMode="auto">
          <a:xfrm>
            <a:off x="5068556" y="3026444"/>
            <a:ext cx="3223435" cy="2630533"/>
            <a:chOff x="2981" y="1459"/>
            <a:chExt cx="1718" cy="1402"/>
          </a:xfrm>
        </p:grpSpPr>
        <p:sp>
          <p:nvSpPr>
            <p:cNvPr id="8" name="AutoShape 3">
              <a:extLst>
                <a:ext uri="{FF2B5EF4-FFF2-40B4-BE49-F238E27FC236}">
                  <a16:creationId xmlns:a16="http://schemas.microsoft.com/office/drawing/2014/main" id="{38BE20EC-C47F-9FC7-A4CD-6E5EE2D74856}"/>
                </a:ext>
              </a:extLst>
            </p:cNvPr>
            <p:cNvSpPr>
              <a:spLocks noChangeAspect="1" noChangeArrowheads="1" noTextEdit="1"/>
            </p:cNvSpPr>
            <p:nvPr/>
          </p:nvSpPr>
          <p:spPr bwMode="auto">
            <a:xfrm>
              <a:off x="2981" y="1459"/>
              <a:ext cx="1718"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5">
              <a:extLst>
                <a:ext uri="{FF2B5EF4-FFF2-40B4-BE49-F238E27FC236}">
                  <a16:creationId xmlns:a16="http://schemas.microsoft.com/office/drawing/2014/main" id="{9368031F-7BFE-DFA4-D930-EFABA37B0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 y="1459"/>
              <a:ext cx="1721" cy="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a:extLst>
              <a:ext uri="{FF2B5EF4-FFF2-40B4-BE49-F238E27FC236}">
                <a16:creationId xmlns:a16="http://schemas.microsoft.com/office/drawing/2014/main" id="{1DC92902-EF22-0FA7-1B72-647AD4E47EC6}"/>
              </a:ext>
            </a:extLst>
          </p:cNvPr>
          <p:cNvGrpSpPr>
            <a:grpSpLocks noChangeAspect="1"/>
          </p:cNvGrpSpPr>
          <p:nvPr/>
        </p:nvGrpSpPr>
        <p:grpSpPr bwMode="auto">
          <a:xfrm>
            <a:off x="7929615" y="2416945"/>
            <a:ext cx="686106" cy="628396"/>
            <a:chOff x="3114" y="1296"/>
            <a:chExt cx="428" cy="392"/>
          </a:xfrm>
        </p:grpSpPr>
        <p:sp>
          <p:nvSpPr>
            <p:cNvPr id="11" name="AutoShape 3">
              <a:extLst>
                <a:ext uri="{FF2B5EF4-FFF2-40B4-BE49-F238E27FC236}">
                  <a16:creationId xmlns:a16="http://schemas.microsoft.com/office/drawing/2014/main" id="{F71E69C9-FEFB-96A9-0137-2E93B2B2299C}"/>
                </a:ext>
              </a:extLst>
            </p:cNvPr>
            <p:cNvSpPr>
              <a:spLocks noChangeAspect="1" noChangeArrowheads="1" noTextEdit="1"/>
            </p:cNvSpPr>
            <p:nvPr/>
          </p:nvSpPr>
          <p:spPr bwMode="auto">
            <a:xfrm>
              <a:off x="3114" y="1296"/>
              <a:ext cx="4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Picture 5">
              <a:extLst>
                <a:ext uri="{FF2B5EF4-FFF2-40B4-BE49-F238E27FC236}">
                  <a16:creationId xmlns:a16="http://schemas.microsoft.com/office/drawing/2014/main" id="{B8B4ABA8-6868-4007-C708-F71F1DB531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4" y="1296"/>
              <a:ext cx="431"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265603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Why Graph Neural Network</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a:xfrm>
            <a:off x="457200" y="1620956"/>
            <a:ext cx="8229600" cy="4525963"/>
          </a:xfrm>
        </p:spPr>
        <p:txBody>
          <a:bodyPr/>
          <a:lstStyle/>
          <a:p>
            <a:r>
              <a:rPr lang="en-HK" dirty="0"/>
              <a:t> CNN for regular signals</a:t>
            </a:r>
          </a:p>
          <a:p>
            <a:pPr lvl="1"/>
            <a:r>
              <a:rPr lang="en-HK" dirty="0">
                <a:latin typeface="Times New Roman" panose="02020603050405020304" pitchFamily="18" charset="0"/>
                <a:cs typeface="Times New Roman" panose="02020603050405020304" pitchFamily="18" charset="0"/>
              </a:rPr>
              <a:t>Defined on regular grids</a:t>
            </a:r>
          </a:p>
        </p:txBody>
      </p:sp>
      <p:pic>
        <p:nvPicPr>
          <p:cNvPr id="8" name="Picture 2" descr="enter image description here">
            <a:extLst>
              <a:ext uri="{FF2B5EF4-FFF2-40B4-BE49-F238E27FC236}">
                <a16:creationId xmlns:a16="http://schemas.microsoft.com/office/drawing/2014/main" id="{C9D59392-69AF-2DF8-EA9B-FC228AA16EA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552" t="2726" r="6897" b="6165"/>
          <a:stretch>
            <a:fillRect/>
          </a:stretch>
        </p:blipFill>
        <p:spPr bwMode="auto">
          <a:xfrm>
            <a:off x="128858" y="2763527"/>
            <a:ext cx="2650463" cy="1609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lena image">
            <a:extLst>
              <a:ext uri="{FF2B5EF4-FFF2-40B4-BE49-F238E27FC236}">
                <a16:creationId xmlns:a16="http://schemas.microsoft.com/office/drawing/2014/main" id="{DBD72404-8CD4-6721-0E5E-FD0C88345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5984" y="2763527"/>
            <a:ext cx="1679154" cy="16791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5">
            <a:extLst>
              <a:ext uri="{FF2B5EF4-FFF2-40B4-BE49-F238E27FC236}">
                <a16:creationId xmlns:a16="http://schemas.microsoft.com/office/drawing/2014/main" id="{0E728902-7277-87C3-9F89-199F718CF4F0}"/>
              </a:ext>
            </a:extLst>
          </p:cNvPr>
          <p:cNvSpPr txBox="1"/>
          <p:nvPr/>
        </p:nvSpPr>
        <p:spPr>
          <a:xfrm>
            <a:off x="3605984" y="4545353"/>
            <a:ext cx="2493569" cy="369332"/>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r>
              <a:rPr lang="en-US" altLang="zh-CN" dirty="0">
                <a:latin typeface="Arial" panose="020B0604020202020204" pitchFamily="34" charset="0"/>
                <a:cs typeface="Arial" panose="020B0604020202020204" pitchFamily="34" charset="0"/>
              </a:rPr>
              <a:t>2D image signal</a:t>
            </a:r>
            <a:endParaRPr lang="zh-CN" altLang="en-US" dirty="0">
              <a:latin typeface="Arial" panose="020B0604020202020204" pitchFamily="34" charset="0"/>
              <a:cs typeface="Arial" panose="020B0604020202020204" pitchFamily="34" charset="0"/>
            </a:endParaRPr>
          </a:p>
        </p:txBody>
      </p:sp>
      <p:sp>
        <p:nvSpPr>
          <p:cNvPr id="11" name="TextBox 7">
            <a:extLst>
              <a:ext uri="{FF2B5EF4-FFF2-40B4-BE49-F238E27FC236}">
                <a16:creationId xmlns:a16="http://schemas.microsoft.com/office/drawing/2014/main" id="{5944F274-491D-AD23-92D1-E07B8DDA3120}"/>
              </a:ext>
            </a:extLst>
          </p:cNvPr>
          <p:cNvSpPr txBox="1"/>
          <p:nvPr/>
        </p:nvSpPr>
        <p:spPr>
          <a:xfrm>
            <a:off x="620329" y="4545353"/>
            <a:ext cx="2493569" cy="369332"/>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r>
              <a:rPr lang="en-US" altLang="zh-CN" dirty="0">
                <a:cs typeface="Arial" panose="020B0604020202020204" pitchFamily="34" charset="0"/>
              </a:rPr>
              <a:t>1D audio signal</a:t>
            </a:r>
            <a:endParaRPr lang="zh-CN" altLang="en-US" dirty="0">
              <a:latin typeface="Arial" panose="020B0604020202020204" pitchFamily="34" charset="0"/>
              <a:cs typeface="Arial" panose="020B0604020202020204" pitchFamily="34" charset="0"/>
            </a:endParaRPr>
          </a:p>
        </p:txBody>
      </p:sp>
      <p:grpSp>
        <p:nvGrpSpPr>
          <p:cNvPr id="12" name="Group 4">
            <a:extLst>
              <a:ext uri="{FF2B5EF4-FFF2-40B4-BE49-F238E27FC236}">
                <a16:creationId xmlns:a16="http://schemas.microsoft.com/office/drawing/2014/main" id="{68BD3481-A4BE-3CB1-398D-81F476AC78B6}"/>
              </a:ext>
            </a:extLst>
          </p:cNvPr>
          <p:cNvGrpSpPr>
            <a:grpSpLocks noChangeAspect="1"/>
          </p:cNvGrpSpPr>
          <p:nvPr/>
        </p:nvGrpSpPr>
        <p:grpSpPr bwMode="auto">
          <a:xfrm>
            <a:off x="791359" y="5158994"/>
            <a:ext cx="1522630" cy="967169"/>
            <a:chOff x="4710" y="2216"/>
            <a:chExt cx="2648" cy="1682"/>
          </a:xfrm>
        </p:grpSpPr>
        <p:sp>
          <p:nvSpPr>
            <p:cNvPr id="13" name="AutoShape 3">
              <a:extLst>
                <a:ext uri="{FF2B5EF4-FFF2-40B4-BE49-F238E27FC236}">
                  <a16:creationId xmlns:a16="http://schemas.microsoft.com/office/drawing/2014/main" id="{9A61ADFB-C2EB-AA41-7F64-A2E82AE3F7DA}"/>
                </a:ext>
              </a:extLst>
            </p:cNvPr>
            <p:cNvSpPr>
              <a:spLocks noChangeAspect="1" noChangeArrowheads="1" noTextEdit="1"/>
            </p:cNvSpPr>
            <p:nvPr/>
          </p:nvSpPr>
          <p:spPr bwMode="auto">
            <a:xfrm>
              <a:off x="4710" y="2216"/>
              <a:ext cx="2641" cy="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endParaRPr lang="zh-CN" altLang="en-US"/>
            </a:p>
          </p:txBody>
        </p:sp>
        <p:pic>
          <p:nvPicPr>
            <p:cNvPr id="14" name="Picture 5">
              <a:extLst>
                <a:ext uri="{FF2B5EF4-FFF2-40B4-BE49-F238E27FC236}">
                  <a16:creationId xmlns:a16="http://schemas.microsoft.com/office/drawing/2014/main" id="{6DB68157-F1F3-FBA4-0404-3E9EF2CFF8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0" y="2216"/>
              <a:ext cx="2648" cy="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4">
            <a:extLst>
              <a:ext uri="{FF2B5EF4-FFF2-40B4-BE49-F238E27FC236}">
                <a16:creationId xmlns:a16="http://schemas.microsoft.com/office/drawing/2014/main" id="{FD1CC467-E2F0-7364-FB95-12D3F7038C26}"/>
              </a:ext>
            </a:extLst>
          </p:cNvPr>
          <p:cNvGrpSpPr>
            <a:grpSpLocks noChangeAspect="1"/>
          </p:cNvGrpSpPr>
          <p:nvPr/>
        </p:nvGrpSpPr>
        <p:grpSpPr bwMode="auto">
          <a:xfrm>
            <a:off x="4042582" y="5074198"/>
            <a:ext cx="1113145" cy="1021293"/>
            <a:chOff x="4514" y="2045"/>
            <a:chExt cx="1733" cy="1590"/>
          </a:xfrm>
        </p:grpSpPr>
        <p:sp>
          <p:nvSpPr>
            <p:cNvPr id="16" name="AutoShape 3">
              <a:extLst>
                <a:ext uri="{FF2B5EF4-FFF2-40B4-BE49-F238E27FC236}">
                  <a16:creationId xmlns:a16="http://schemas.microsoft.com/office/drawing/2014/main" id="{372E5D23-5C8F-D815-9369-73E9765A1989}"/>
                </a:ext>
              </a:extLst>
            </p:cNvPr>
            <p:cNvSpPr>
              <a:spLocks noChangeAspect="1" noChangeArrowheads="1" noTextEdit="1"/>
            </p:cNvSpPr>
            <p:nvPr/>
          </p:nvSpPr>
          <p:spPr bwMode="auto">
            <a:xfrm>
              <a:off x="4514" y="2045"/>
              <a:ext cx="172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endParaRPr lang="zh-CN" altLang="en-US"/>
            </a:p>
          </p:txBody>
        </p:sp>
        <p:pic>
          <p:nvPicPr>
            <p:cNvPr id="17" name="Picture 5">
              <a:extLst>
                <a:ext uri="{FF2B5EF4-FFF2-40B4-BE49-F238E27FC236}">
                  <a16:creationId xmlns:a16="http://schemas.microsoft.com/office/drawing/2014/main" id="{91F12DF8-E0F7-FD9C-05CC-C58D7755DA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 y="2045"/>
              <a:ext cx="1733"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20">
            <a:extLst>
              <a:ext uri="{FF2B5EF4-FFF2-40B4-BE49-F238E27FC236}">
                <a16:creationId xmlns:a16="http://schemas.microsoft.com/office/drawing/2014/main" id="{F8163024-0DD6-458A-CD02-D715AE43E7C4}"/>
              </a:ext>
            </a:extLst>
          </p:cNvPr>
          <p:cNvGrpSpPr/>
          <p:nvPr/>
        </p:nvGrpSpPr>
        <p:grpSpPr>
          <a:xfrm>
            <a:off x="5627281" y="2429881"/>
            <a:ext cx="1679154" cy="1278919"/>
            <a:chOff x="7172906" y="2429881"/>
            <a:chExt cx="1679154" cy="1278919"/>
          </a:xfrm>
        </p:grpSpPr>
        <p:sp>
          <p:nvSpPr>
            <p:cNvPr id="18" name="TextBox 17">
              <a:extLst>
                <a:ext uri="{FF2B5EF4-FFF2-40B4-BE49-F238E27FC236}">
                  <a16:creationId xmlns:a16="http://schemas.microsoft.com/office/drawing/2014/main" id="{B53C1ED2-AD7B-769B-1D95-E8814E22CBD5}"/>
                </a:ext>
              </a:extLst>
            </p:cNvPr>
            <p:cNvSpPr txBox="1"/>
            <p:nvPr/>
          </p:nvSpPr>
          <p:spPr>
            <a:xfrm>
              <a:off x="7172906" y="2508471"/>
              <a:ext cx="1679154" cy="1200329"/>
            </a:xfrm>
            <a:prstGeom prst="rect">
              <a:avLst/>
            </a:prstGeom>
            <a:noFill/>
            <a:ln w="57150">
              <a:solidFill>
                <a:srgbClr val="FF0000"/>
              </a:solidFill>
            </a:ln>
          </p:spPr>
          <p:txBody>
            <a:bodyPr wrap="square" rtlCol="0">
              <a:spAutoFit/>
            </a:bodyPr>
            <a:lstStyle/>
            <a:p>
              <a:endParaRPr lang="en-US" altLang="zh-CN" dirty="0"/>
            </a:p>
            <a:p>
              <a:pPr algn="ctr"/>
              <a:r>
                <a:rPr lang="en-US" altLang="zh-CN" dirty="0"/>
                <a:t>How to apply deep learning on graphs</a:t>
              </a:r>
              <a:endParaRPr lang="en-HK" dirty="0"/>
            </a:p>
          </p:txBody>
        </p:sp>
        <p:sp>
          <p:nvSpPr>
            <p:cNvPr id="20" name="TextBox 19">
              <a:extLst>
                <a:ext uri="{FF2B5EF4-FFF2-40B4-BE49-F238E27FC236}">
                  <a16:creationId xmlns:a16="http://schemas.microsoft.com/office/drawing/2014/main" id="{6D57E3DA-25AB-1284-ED3B-EC6E03B5E98A}"/>
                </a:ext>
              </a:extLst>
            </p:cNvPr>
            <p:cNvSpPr txBox="1"/>
            <p:nvPr/>
          </p:nvSpPr>
          <p:spPr>
            <a:xfrm rot="353881">
              <a:off x="7801867" y="2429881"/>
              <a:ext cx="536445" cy="584775"/>
            </a:xfrm>
            <a:prstGeom prst="rect">
              <a:avLst/>
            </a:prstGeom>
            <a:noFill/>
          </p:spPr>
          <p:txBody>
            <a:bodyPr wrap="square">
              <a:spAutoFit/>
            </a:bodyPr>
            <a:lstStyle/>
            <a:p>
              <a:r>
                <a:rPr lang="en-US" altLang="zh-CN" sz="3200" b="1" dirty="0">
                  <a:solidFill>
                    <a:srgbClr val="FF0000"/>
                  </a:solidFill>
                </a:rPr>
                <a:t>?</a:t>
              </a:r>
              <a:endParaRPr lang="en-HK" sz="3200" b="1" dirty="0">
                <a:solidFill>
                  <a:srgbClr val="FF0000"/>
                </a:solidFill>
              </a:endParaRPr>
            </a:p>
          </p:txBody>
        </p:sp>
      </p:grpSp>
      <p:pic>
        <p:nvPicPr>
          <p:cNvPr id="6" name="图片 5">
            <a:extLst>
              <a:ext uri="{FF2B5EF4-FFF2-40B4-BE49-F238E27FC236}">
                <a16:creationId xmlns:a16="http://schemas.microsoft.com/office/drawing/2014/main" id="{77A39927-22D5-40D1-84D4-AE672226AF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4028" y="4521940"/>
            <a:ext cx="3189476" cy="19590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18185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Outline</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内容占位符 2">
            <a:extLst>
              <a:ext uri="{FF2B5EF4-FFF2-40B4-BE49-F238E27FC236}">
                <a16:creationId xmlns:a16="http://schemas.microsoft.com/office/drawing/2014/main" id="{D99F6154-30DB-6787-8670-29983D7EEB27}"/>
              </a:ext>
            </a:extLst>
          </p:cNvPr>
          <p:cNvSpPr>
            <a:spLocks noGrp="1"/>
          </p:cNvSpPr>
          <p:nvPr>
            <p:ph idx="1"/>
          </p:nvPr>
        </p:nvSpPr>
        <p:spPr>
          <a:xfrm>
            <a:off x="457200" y="1600200"/>
            <a:ext cx="8229600" cy="4525963"/>
          </a:xfrm>
        </p:spPr>
        <p:txBody>
          <a:bodyPr/>
          <a:lstStyle/>
          <a:p>
            <a:r>
              <a:rPr lang="en-HK" altLang="zh-CN" dirty="0"/>
              <a:t> </a:t>
            </a:r>
            <a:r>
              <a:rPr lang="en-HK" altLang="zh-CN" sz="2800" dirty="0">
                <a:solidFill>
                  <a:schemeClr val="bg2">
                    <a:lumMod val="40000"/>
                    <a:lumOff val="60000"/>
                  </a:schemeClr>
                </a:solidFill>
              </a:rPr>
              <a:t>Motivation</a:t>
            </a:r>
          </a:p>
          <a:p>
            <a:r>
              <a:rPr lang="en-HK" altLang="zh-CN" dirty="0"/>
              <a:t> </a:t>
            </a:r>
            <a:r>
              <a:rPr lang="en-HK" altLang="zh-CN" sz="2800" dirty="0"/>
              <a:t>Graph Neural Network</a:t>
            </a:r>
          </a:p>
          <a:p>
            <a:pPr lvl="1">
              <a:lnSpc>
                <a:spcPct val="100000"/>
              </a:lnSpc>
            </a:pPr>
            <a:r>
              <a:rPr lang="en-HK" altLang="zh-CN" dirty="0">
                <a:latin typeface="Times New Roman" panose="02020603050405020304" pitchFamily="18" charset="0"/>
                <a:cs typeface="Times New Roman" panose="02020603050405020304" pitchFamily="18" charset="0"/>
              </a:rPr>
              <a:t>Basics</a:t>
            </a:r>
          </a:p>
          <a:p>
            <a:pPr lvl="1">
              <a:lnSpc>
                <a:spcPct val="100000"/>
              </a:lnSpc>
            </a:pPr>
            <a:r>
              <a:rPr lang="en-HK" altLang="zh-CN" dirty="0">
                <a:latin typeface="Times New Roman" panose="02020603050405020304" pitchFamily="18" charset="0"/>
                <a:cs typeface="Times New Roman" panose="02020603050405020304" pitchFamily="18" charset="0"/>
              </a:rPr>
              <a:t>Typical examples</a:t>
            </a:r>
          </a:p>
          <a:p>
            <a:r>
              <a:rPr lang="en-HK" altLang="zh-CN" sz="2800" dirty="0"/>
              <a:t> </a:t>
            </a:r>
            <a:r>
              <a:rPr lang="en-HK" altLang="zh-CN" sz="2800" dirty="0">
                <a:solidFill>
                  <a:schemeClr val="bg2">
                    <a:lumMod val="40000"/>
                    <a:lumOff val="60000"/>
                  </a:schemeClr>
                </a:solidFill>
              </a:rPr>
              <a:t>Transformer</a:t>
            </a:r>
          </a:p>
          <a:p>
            <a:r>
              <a:rPr lang="en-HK" altLang="zh-CN" sz="2800" dirty="0">
                <a:solidFill>
                  <a:schemeClr val="bg2">
                    <a:lumMod val="40000"/>
                    <a:lumOff val="60000"/>
                  </a:schemeClr>
                </a:solidFill>
              </a:rPr>
              <a:t> Challenges and Open Questions</a:t>
            </a:r>
          </a:p>
        </p:txBody>
      </p:sp>
    </p:spTree>
    <p:extLst>
      <p:ext uri="{BB962C8B-B14F-4D97-AF65-F5344CB8AC3E}">
        <p14:creationId xmlns:p14="http://schemas.microsoft.com/office/powerpoint/2010/main" val="12000774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Outline</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内容占位符 2">
            <a:extLst>
              <a:ext uri="{FF2B5EF4-FFF2-40B4-BE49-F238E27FC236}">
                <a16:creationId xmlns:a16="http://schemas.microsoft.com/office/drawing/2014/main" id="{D99F6154-30DB-6787-8670-29983D7EEB27}"/>
              </a:ext>
            </a:extLst>
          </p:cNvPr>
          <p:cNvSpPr>
            <a:spLocks noGrp="1"/>
          </p:cNvSpPr>
          <p:nvPr>
            <p:ph idx="1"/>
          </p:nvPr>
        </p:nvSpPr>
        <p:spPr>
          <a:xfrm>
            <a:off x="457200" y="1600200"/>
            <a:ext cx="8229600" cy="4525963"/>
          </a:xfrm>
        </p:spPr>
        <p:txBody>
          <a:bodyPr/>
          <a:lstStyle/>
          <a:p>
            <a:r>
              <a:rPr lang="en-HK" altLang="zh-CN" dirty="0"/>
              <a:t> </a:t>
            </a:r>
            <a:r>
              <a:rPr lang="en-HK" altLang="zh-CN" sz="2800" dirty="0"/>
              <a:t>Motivation</a:t>
            </a:r>
          </a:p>
          <a:p>
            <a:r>
              <a:rPr lang="en-HK" altLang="zh-CN" dirty="0"/>
              <a:t> </a:t>
            </a:r>
            <a:r>
              <a:rPr lang="en-HK" altLang="zh-CN" sz="2800" dirty="0"/>
              <a:t>Graph Neural Network</a:t>
            </a:r>
          </a:p>
          <a:p>
            <a:pPr lvl="1">
              <a:lnSpc>
                <a:spcPct val="100000"/>
              </a:lnSpc>
            </a:pPr>
            <a:r>
              <a:rPr lang="en-HK" altLang="zh-CN" dirty="0">
                <a:latin typeface="Times New Roman" panose="02020603050405020304" pitchFamily="18" charset="0"/>
                <a:cs typeface="Times New Roman" panose="02020603050405020304" pitchFamily="18" charset="0"/>
              </a:rPr>
              <a:t>Basics</a:t>
            </a:r>
          </a:p>
          <a:p>
            <a:pPr lvl="1">
              <a:lnSpc>
                <a:spcPct val="100000"/>
              </a:lnSpc>
            </a:pPr>
            <a:r>
              <a:rPr lang="en-HK" altLang="zh-CN" dirty="0">
                <a:latin typeface="Times New Roman" panose="02020603050405020304" pitchFamily="18" charset="0"/>
                <a:cs typeface="Times New Roman" panose="02020603050405020304" pitchFamily="18" charset="0"/>
              </a:rPr>
              <a:t>Typical examples</a:t>
            </a:r>
          </a:p>
          <a:p>
            <a:r>
              <a:rPr lang="en-HK" altLang="zh-CN" sz="2800" dirty="0"/>
              <a:t> Transformer</a:t>
            </a:r>
          </a:p>
          <a:p>
            <a:r>
              <a:rPr lang="en-HK" altLang="zh-CN" sz="2800" dirty="0"/>
              <a:t> Challenges and Open Questions</a:t>
            </a:r>
          </a:p>
        </p:txBody>
      </p:sp>
    </p:spTree>
    <p:extLst>
      <p:ext uri="{BB962C8B-B14F-4D97-AF65-F5344CB8AC3E}">
        <p14:creationId xmlns:p14="http://schemas.microsoft.com/office/powerpoint/2010/main" val="868349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Graph in a Nutshell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a:t>
            </a:r>
            <a:r>
              <a:rPr lang="en-US" altLang="zh-CN" dirty="0"/>
              <a:t>Graph</a:t>
            </a:r>
          </a:p>
          <a:p>
            <a:pPr lvl="1"/>
            <a:r>
              <a:rPr lang="en-US" dirty="0">
                <a:latin typeface="Times New Roman" panose="02020603050405020304" pitchFamily="18" charset="0"/>
                <a:cs typeface="Times New Roman" panose="02020603050405020304" pitchFamily="18" charset="0"/>
              </a:rPr>
              <a:t>Fixed or learnt from data</a:t>
            </a:r>
          </a:p>
          <a:p>
            <a:r>
              <a:rPr lang="en-US" dirty="0"/>
              <a:t> Graph Data / Graph </a:t>
            </a:r>
            <a:r>
              <a:rPr lang="en-US" altLang="zh-CN" dirty="0"/>
              <a:t>S</a:t>
            </a:r>
            <a:r>
              <a:rPr lang="en-US" dirty="0"/>
              <a:t>ignal</a:t>
            </a:r>
          </a:p>
          <a:p>
            <a:pPr lvl="1"/>
            <a:r>
              <a:rPr lang="en-US" dirty="0">
                <a:latin typeface="Times New Roman" panose="02020603050405020304" pitchFamily="18" charset="0"/>
                <a:cs typeface="Times New Roman" panose="02020603050405020304" pitchFamily="18" charset="0"/>
              </a:rPr>
              <a:t>set of scalars / vectors associated to graph vertices</a:t>
            </a:r>
            <a:endParaRPr lang="en-H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4953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Graph in a Nutshell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a:t>
                </a:r>
                <a:r>
                  <a:rPr lang="en-US" altLang="zh-CN" dirty="0"/>
                  <a:t>Graph</a:t>
                </a:r>
              </a:p>
              <a:p>
                <a:pPr lvl="1">
                  <a:lnSpc>
                    <a:spcPct val="100000"/>
                  </a:lnSpc>
                </a:pPr>
                <a:r>
                  <a:rPr lang="en-US" altLang="zh-CN" sz="2000" dirty="0">
                    <a:solidFill>
                      <a:srgbClr val="0070C0"/>
                    </a:solidFill>
                    <a:latin typeface="Times New Roman" panose="02020603050405020304" pitchFamily="18" charset="0"/>
                    <a:cs typeface="Times New Roman" panose="02020603050405020304" pitchFamily="18" charset="0"/>
                  </a:rPr>
                  <a:t>An undirected, weighted graph </a:t>
                </a:r>
                <a14:m>
                  <m:oMath xmlns:m="http://schemas.openxmlformats.org/officeDocument/2006/math">
                    <m:r>
                      <a:rPr lang="en-US" altLang="zh-CN" sz="2000" smtClean="0">
                        <a:solidFill>
                          <a:srgbClr val="0070C0"/>
                        </a:solidFill>
                        <a:latin typeface="Cambria Math" panose="02040503050406030204" pitchFamily="18" charset="0"/>
                      </a:rPr>
                      <m:t>𝒢</m:t>
                    </m:r>
                  </m:oMath>
                </a14:m>
                <a:r>
                  <a:rPr lang="en-US" altLang="zh-CN" sz="2000" dirty="0">
                    <a:solidFill>
                      <a:srgbClr val="0070C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consists of the vertex set </a:t>
                </a:r>
                <a14:m>
                  <m:oMath xmlns:m="http://schemas.openxmlformats.org/officeDocument/2006/math">
                    <m:r>
                      <a:rPr lang="en-US" altLang="zh-CN" sz="2000">
                        <a:latin typeface="Cambria Math" panose="02040503050406030204" pitchFamily="18" charset="0"/>
                      </a:rPr>
                      <m:t>𝒱</m:t>
                    </m:r>
                  </m:oMath>
                </a14:m>
                <a:r>
                  <a:rPr lang="en-US" altLang="zh-CN" sz="2000" dirty="0">
                    <a:latin typeface="Times New Roman" panose="02020603050405020304" pitchFamily="18" charset="0"/>
                    <a:cs typeface="Times New Roman" panose="02020603050405020304" pitchFamily="18" charset="0"/>
                  </a:rPr>
                  <a:t> and the edge set </a:t>
                </a:r>
                <a14:m>
                  <m:oMath xmlns:m="http://schemas.openxmlformats.org/officeDocument/2006/math">
                    <m:r>
                      <a:rPr lang="en-US" altLang="zh-CN" sz="2000">
                        <a:latin typeface="Cambria Math" panose="02040503050406030204" pitchFamily="18" charset="0"/>
                      </a:rPr>
                      <m:t>ℰ</m:t>
                    </m:r>
                  </m:oMath>
                </a14:m>
                <a:r>
                  <a:rPr lang="en-US" altLang="zh-CN" sz="2000" dirty="0">
                    <a:latin typeface="Times New Roman" panose="02020603050405020304" pitchFamily="18" charset="0"/>
                    <a:cs typeface="Times New Roman" panose="02020603050405020304" pitchFamily="18" charset="0"/>
                  </a:rPr>
                  <a:t>, where an edge </a:t>
                </a:r>
                <a14:m>
                  <m:oMath xmlns:m="http://schemas.openxmlformats.org/officeDocument/2006/math">
                    <m:r>
                      <m:rPr>
                        <m:sty m:val="p"/>
                      </m:rPr>
                      <a:rPr lang="en-US" altLang="zh-CN" sz="2000" b="0" i="0" smtClean="0">
                        <a:latin typeface="Cambria Math" panose="02040503050406030204" pitchFamily="18" charset="0"/>
                      </a:rPr>
                      <m:t>e</m:t>
                    </m:r>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rPr>
                      <m:t>𝑣</m:t>
                    </m:r>
                    <m:r>
                      <a:rPr lang="en-US" altLang="zh-CN" sz="2000" b="0" i="1" baseline="-25000"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rPr>
                      <m:t>𝑣</m:t>
                    </m:r>
                    <m:r>
                      <a:rPr lang="en-US" altLang="zh-CN" sz="2000" b="0" i="1" baseline="-25000" smtClean="0">
                        <a:latin typeface="Cambria Math" panose="02040503050406030204" pitchFamily="18" charset="0"/>
                        <a:ea typeface="Cambria Math" panose="02040503050406030204" pitchFamily="18" charset="0"/>
                      </a:rPr>
                      <m:t>𝑗</m:t>
                    </m:r>
                    <m:r>
                      <a:rPr lang="en-US" altLang="zh-CN" sz="2000" b="0" i="1" smtClean="0">
                        <a:latin typeface="Cambria Math" panose="02040503050406030204" pitchFamily="18" charset="0"/>
                        <a:ea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connecting vertices </a:t>
                </a:r>
                <a14:m>
                  <m:oMath xmlns:m="http://schemas.openxmlformats.org/officeDocument/2006/math">
                    <m:r>
                      <a:rPr lang="en-US" altLang="zh-CN" sz="2000" i="1">
                        <a:latin typeface="Cambria Math" panose="02040503050406030204" pitchFamily="18" charset="0"/>
                      </a:rPr>
                      <m:t>𝑣</m:t>
                    </m:r>
                    <m:r>
                      <a:rPr lang="en-US" altLang="zh-CN" sz="2000" i="1" baseline="-25000">
                        <a:latin typeface="Cambria Math" panose="02040503050406030204" pitchFamily="18" charset="0"/>
                        <a:ea typeface="Cambria Math" panose="02040503050406030204" pitchFamily="18" charset="0"/>
                      </a:rPr>
                      <m:t>𝑖</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000" i="1">
                        <a:latin typeface="Cambria Math" panose="02040503050406030204" pitchFamily="18" charset="0"/>
                      </a:rPr>
                      <m:t>𝑣</m:t>
                    </m:r>
                    <m:r>
                      <a:rPr lang="en-US" altLang="zh-CN" sz="2000" i="1" baseline="-25000">
                        <a:latin typeface="Cambria Math" panose="02040503050406030204" pitchFamily="18" charset="0"/>
                        <a:ea typeface="Cambria Math" panose="02040503050406030204" pitchFamily="18" charset="0"/>
                      </a:rPr>
                      <m:t>𝑗</m:t>
                    </m:r>
                  </m:oMath>
                </a14:m>
                <a:r>
                  <a:rPr lang="en-US" sz="2000" dirty="0">
                    <a:latin typeface="Times New Roman" panose="02020603050405020304" pitchFamily="18" charset="0"/>
                    <a:cs typeface="Times New Roman" panose="02020603050405020304" pitchFamily="18" charset="0"/>
                  </a:rPr>
                  <a:t> is weighted by </a:t>
                </a:r>
                <a14:m>
                  <m:oMath xmlns:m="http://schemas.openxmlformats.org/officeDocument/2006/math">
                    <m:sSub>
                      <m:sSubPr>
                        <m:ctrlPr>
                          <a:rPr lang="zh-CN" altLang="zh-CN" sz="2000" i="1">
                            <a:latin typeface="Cambria Math" panose="02040503050406030204" pitchFamily="18" charset="0"/>
                            <a:cs typeface="Arial" panose="020B0604020202020204" pitchFamily="34" charset="0"/>
                          </a:rPr>
                        </m:ctrlPr>
                      </m:sSubPr>
                      <m:e>
                        <m:r>
                          <a:rPr lang="en-US" altLang="zh-CN" sz="2000">
                            <a:latin typeface="Cambria Math" panose="02040503050406030204" pitchFamily="18" charset="0"/>
                            <a:cs typeface="Arial" panose="020B0604020202020204" pitchFamily="34" charset="0"/>
                          </a:rPr>
                          <m:t>𝑤</m:t>
                        </m:r>
                      </m:e>
                      <m:sub>
                        <m:r>
                          <a:rPr lang="en-US" altLang="zh-CN" sz="2000">
                            <a:latin typeface="Cambria Math" panose="02040503050406030204" pitchFamily="18" charset="0"/>
                            <a:cs typeface="Arial" panose="020B0604020202020204" pitchFamily="34" charset="0"/>
                          </a:rPr>
                          <m:t>𝑖</m:t>
                        </m:r>
                        <m:r>
                          <a:rPr lang="en-US" altLang="zh-CN" sz="2000">
                            <a:latin typeface="Cambria Math" panose="02040503050406030204" pitchFamily="18" charset="0"/>
                            <a:cs typeface="Arial" panose="020B0604020202020204" pitchFamily="34" charset="0"/>
                          </a:rPr>
                          <m:t>,</m:t>
                        </m:r>
                        <m:r>
                          <a:rPr lang="en-US" altLang="zh-CN" sz="2000">
                            <a:latin typeface="Cambria Math" panose="02040503050406030204" pitchFamily="18" charset="0"/>
                            <a:cs typeface="Arial" panose="020B0604020202020204" pitchFamily="34" charset="0"/>
                          </a:rPr>
                          <m:t>𝑗</m:t>
                        </m:r>
                      </m:sub>
                    </m:sSub>
                  </m:oMath>
                </a14:m>
                <a:r>
                  <a:rPr lang="en-US" sz="2000" dirty="0">
                    <a:latin typeface="Times New Roman" panose="02020603050405020304" pitchFamily="18" charset="0"/>
                    <a:cs typeface="Times New Roman" panose="02020603050405020304" pitchFamily="18" charset="0"/>
                  </a:rPr>
                  <a:t>.</a:t>
                </a:r>
              </a:p>
              <a:p>
                <a:pPr lvl="1">
                  <a:lnSpc>
                    <a:spcPct val="100000"/>
                  </a:lnSpc>
                </a:pPr>
                <a:r>
                  <a:rPr lang="en-US" altLang="zh-CN" sz="2000" dirty="0">
                    <a:solidFill>
                      <a:srgbClr val="C00000"/>
                    </a:solidFill>
                    <a:latin typeface="Times New Roman" panose="02020603050405020304" pitchFamily="18" charset="0"/>
                    <a:cs typeface="Times New Roman" panose="02020603050405020304" pitchFamily="18" charset="0"/>
                  </a:rPr>
                  <a:t>Graph </a:t>
                </a:r>
                <a14:m>
                  <m:oMath xmlns:m="http://schemas.openxmlformats.org/officeDocument/2006/math">
                    <m:r>
                      <a:rPr lang="en-US" altLang="zh-CN" sz="2000">
                        <a:solidFill>
                          <a:srgbClr val="C00000"/>
                        </a:solidFill>
                        <a:latin typeface="Cambria Math" panose="02040503050406030204" pitchFamily="18" charset="0"/>
                      </a:rPr>
                      <m:t>𝒢</m:t>
                    </m:r>
                    <m:r>
                      <a:rPr lang="en-US" altLang="zh-CN" sz="2000">
                        <a:solidFill>
                          <a:srgbClr val="C00000"/>
                        </a:solidFill>
                        <a:latin typeface="Cambria Math" panose="02040503050406030204" pitchFamily="18" charset="0"/>
                      </a:rPr>
                      <m:t>=</m:t>
                    </m:r>
                    <m:d>
                      <m:dPr>
                        <m:begChr m:val="{"/>
                        <m:endChr m:val="}"/>
                        <m:ctrlPr>
                          <a:rPr lang="zh-CN" altLang="zh-CN" sz="2000" i="1">
                            <a:solidFill>
                              <a:srgbClr val="C00000"/>
                            </a:solidFill>
                            <a:latin typeface="Cambria Math" panose="02040503050406030204" pitchFamily="18" charset="0"/>
                          </a:rPr>
                        </m:ctrlPr>
                      </m:dPr>
                      <m:e>
                        <m:r>
                          <a:rPr lang="en-US" altLang="zh-CN" sz="2000">
                            <a:solidFill>
                              <a:srgbClr val="C00000"/>
                            </a:solidFill>
                            <a:latin typeface="Cambria Math" panose="02040503050406030204" pitchFamily="18" charset="0"/>
                          </a:rPr>
                          <m:t>𝒱</m:t>
                        </m:r>
                        <m:r>
                          <a:rPr lang="en-US" altLang="zh-CN" sz="2000">
                            <a:solidFill>
                              <a:srgbClr val="C00000"/>
                            </a:solidFill>
                            <a:latin typeface="Cambria Math" panose="02040503050406030204" pitchFamily="18" charset="0"/>
                          </a:rPr>
                          <m:t>,</m:t>
                        </m:r>
                        <m:r>
                          <a:rPr lang="en-US" altLang="zh-CN" sz="2000">
                            <a:solidFill>
                              <a:srgbClr val="C00000"/>
                            </a:solidFill>
                            <a:latin typeface="Cambria Math" panose="02040503050406030204" pitchFamily="18" charset="0"/>
                          </a:rPr>
                          <m:t>ℰ</m:t>
                        </m:r>
                        <m:r>
                          <a:rPr lang="en-US" altLang="zh-CN" sz="2000">
                            <a:solidFill>
                              <a:srgbClr val="C00000"/>
                            </a:solidFill>
                            <a:latin typeface="Cambria Math" panose="02040503050406030204" pitchFamily="18" charset="0"/>
                          </a:rPr>
                          <m:t>,</m:t>
                        </m:r>
                        <m:r>
                          <a:rPr lang="en-US" altLang="zh-CN" sz="2000" b="1" i="0">
                            <a:solidFill>
                              <a:srgbClr val="C00000"/>
                            </a:solidFill>
                            <a:latin typeface="Cambria Math" panose="02040503050406030204" pitchFamily="18" charset="0"/>
                          </a:rPr>
                          <m:t>𝐖</m:t>
                        </m:r>
                      </m:e>
                    </m:d>
                  </m:oMath>
                </a14:m>
                <a:endParaRPr lang="en-HK" sz="2000" dirty="0">
                  <a:latin typeface="Times New Roman" panose="02020603050405020304" pitchFamily="18" charset="0"/>
                  <a:cs typeface="Times New Roman" panose="02020603050405020304" pitchFamily="18" charset="0"/>
                </a:endParaRPr>
              </a:p>
              <a:p>
                <a:pPr lvl="1">
                  <a:lnSpc>
                    <a:spcPct val="100000"/>
                  </a:lnSpc>
                  <a:spcBef>
                    <a:spcPts val="600"/>
                  </a:spcBef>
                </a:pPr>
                <a:r>
                  <a:rPr lang="en-US" altLang="zh-CN" sz="2000" dirty="0">
                    <a:solidFill>
                      <a:srgbClr val="0070C0"/>
                    </a:solidFill>
                    <a:latin typeface="Times New Roman" panose="02020603050405020304" pitchFamily="18" charset="0"/>
                    <a:cs typeface="Times New Roman" panose="02020603050405020304" pitchFamily="18" charset="0"/>
                  </a:rPr>
                  <a:t>Vertex set </a:t>
                </a:r>
                <a14:m>
                  <m:oMath xmlns:m="http://schemas.openxmlformats.org/officeDocument/2006/math">
                    <m:r>
                      <a:rPr lang="en-US" altLang="zh-CN" sz="2000" smtClean="0">
                        <a:solidFill>
                          <a:srgbClr val="0070C0"/>
                        </a:solidFill>
                        <a:latin typeface="Cambria Math" panose="02040503050406030204" pitchFamily="18" charset="0"/>
                      </a:rPr>
                      <m:t>𝒱</m:t>
                    </m:r>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b="0" i="0"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b="0" i="1" smtClean="0">
                            <a:latin typeface="Cambria Math" panose="02040503050406030204" pitchFamily="18" charset="0"/>
                          </a:rPr>
                          <m:t>𝑁</m:t>
                        </m:r>
                      </m:sub>
                    </m:sSub>
                    <m:r>
                      <a:rPr lang="en-US" altLang="zh-CN" sz="2000" b="0" i="0" smtClean="0">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lvl="1">
                  <a:lnSpc>
                    <a:spcPct val="100000"/>
                  </a:lnSpc>
                  <a:spcBef>
                    <a:spcPts val="600"/>
                  </a:spcBef>
                </a:pPr>
                <a:r>
                  <a:rPr lang="en-US" altLang="zh-CN" sz="2000" dirty="0">
                    <a:solidFill>
                      <a:srgbClr val="0070C0"/>
                    </a:solidFill>
                    <a:latin typeface="Times New Roman" panose="02020603050405020304" pitchFamily="18" charset="0"/>
                    <a:cs typeface="Times New Roman" panose="02020603050405020304" pitchFamily="18" charset="0"/>
                  </a:rPr>
                  <a:t>Edge set </a:t>
                </a:r>
                <a14:m>
                  <m:oMath xmlns:m="http://schemas.openxmlformats.org/officeDocument/2006/math">
                    <m:r>
                      <a:rPr lang="en-US" altLang="zh-CN" sz="2000">
                        <a:latin typeface="Cambria Math" panose="02040503050406030204" pitchFamily="18" charset="0"/>
                      </a:rPr>
                      <m:t>ℰ</m:t>
                    </m:r>
                    <m:r>
                      <a:rPr lang="en-US" altLang="zh-CN" sz="2000" b="0" i="0"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b="0" i="1" smtClean="0">
                                    <a:latin typeface="Cambria Math" panose="02040503050406030204" pitchFamily="18" charset="0"/>
                                  </a:rPr>
                                  <m:t>3</m:t>
                                </m:r>
                              </m:sub>
                            </m:sSub>
                          </m:e>
                        </m:d>
                        <m:r>
                          <a:rPr lang="en-US" altLang="zh-CN" sz="2000" b="0" i="0" smtClean="0">
                            <a:latin typeface="Cambria Math" panose="02040503050406030204" pitchFamily="18" charset="0"/>
                          </a:rPr>
                          <m:t>…</m:t>
                        </m:r>
                      </m:e>
                    </m:d>
                  </m:oMath>
                </a14:m>
                <a:endParaRPr lang="en-HK" sz="2000" dirty="0">
                  <a:latin typeface="Times New Roman" panose="02020603050405020304" pitchFamily="18" charset="0"/>
                  <a:cs typeface="Times New Roman" panose="02020603050405020304" pitchFamily="18" charset="0"/>
                </a:endParaRPr>
              </a:p>
              <a:p>
                <a:pPr lvl="1">
                  <a:lnSpc>
                    <a:spcPct val="100000"/>
                  </a:lnSpc>
                  <a:spcBef>
                    <a:spcPts val="600"/>
                  </a:spcBef>
                </a:pPr>
                <a:r>
                  <a:rPr lang="en-US" altLang="zh-CN" sz="2000" dirty="0">
                    <a:solidFill>
                      <a:srgbClr val="0070C0"/>
                    </a:solidFill>
                    <a:latin typeface="Times New Roman" panose="02020603050405020304" pitchFamily="18" charset="0"/>
                    <a:cs typeface="Times New Roman" panose="02020603050405020304" pitchFamily="18" charset="0"/>
                  </a:rPr>
                  <a:t>Adjacency matrix </a:t>
                </a:r>
                <a14:m>
                  <m:oMath xmlns:m="http://schemas.openxmlformats.org/officeDocument/2006/math">
                    <m:r>
                      <a:rPr lang="en-US" altLang="zh-CN" sz="2000" b="1" i="0" smtClean="0">
                        <a:latin typeface="Cambria Math" panose="02040503050406030204" pitchFamily="18" charset="0"/>
                      </a:rPr>
                      <m:t>𝐖</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a:latin typeface="Cambria Math" panose="02040503050406030204" pitchFamily="18" charset="0"/>
                          </a:rPr>
                          <m:t>ℝ</m:t>
                        </m:r>
                      </m:e>
                      <m:sup>
                        <m:r>
                          <a:rPr lang="en-US" altLang="zh-CN" sz="2000" b="1" i="1" smtClean="0">
                            <a:latin typeface="Cambria Math" panose="02040503050406030204" pitchFamily="18" charset="0"/>
                          </a:rPr>
                          <m:t>𝑵</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𝑵</m:t>
                        </m:r>
                      </m:sup>
                    </m:sSup>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zh-CN" sz="2000" i="1">
                            <a:latin typeface="Cambria Math" panose="02040503050406030204" pitchFamily="18" charset="0"/>
                            <a:cs typeface="Arial" panose="020B0604020202020204" pitchFamily="34" charset="0"/>
                          </a:rPr>
                        </m:ctrlPr>
                      </m:sSubPr>
                      <m:e>
                        <m:r>
                          <a:rPr lang="en-US" altLang="zh-CN" sz="2000">
                            <a:latin typeface="Cambria Math" panose="02040503050406030204" pitchFamily="18" charset="0"/>
                            <a:cs typeface="Arial" panose="020B0604020202020204" pitchFamily="34" charset="0"/>
                          </a:rPr>
                          <m:t>𝑤</m:t>
                        </m:r>
                      </m:e>
                      <m:sub>
                        <m:r>
                          <a:rPr lang="en-US" altLang="zh-CN" sz="2000">
                            <a:latin typeface="Cambria Math" panose="02040503050406030204" pitchFamily="18" charset="0"/>
                            <a:cs typeface="Arial" panose="020B0604020202020204" pitchFamily="34" charset="0"/>
                          </a:rPr>
                          <m:t>𝑖</m:t>
                        </m:r>
                        <m:r>
                          <a:rPr lang="en-US" altLang="zh-CN" sz="2000">
                            <a:latin typeface="Cambria Math" panose="02040503050406030204" pitchFamily="18" charset="0"/>
                            <a:cs typeface="Arial" panose="020B0604020202020204" pitchFamily="34" charset="0"/>
                          </a:rPr>
                          <m:t>,</m:t>
                        </m:r>
                        <m:r>
                          <a:rPr lang="en-US" altLang="zh-CN" sz="2000">
                            <a:latin typeface="Cambria Math" panose="02040503050406030204" pitchFamily="18" charset="0"/>
                            <a:cs typeface="Arial" panose="020B0604020202020204" pitchFamily="34" charset="0"/>
                          </a:rPr>
                          <m:t>𝑗</m:t>
                        </m:r>
                      </m:sub>
                    </m:sSub>
                    <m:r>
                      <a:rPr lang="en-US" altLang="zh-CN" sz="2000" b="0" i="1" smtClean="0">
                        <a:latin typeface="Cambria Math" panose="02040503050406030204" pitchFamily="18" charset="0"/>
                        <a:cs typeface="Arial" panose="020B0604020202020204" pitchFamily="34" charset="0"/>
                      </a:rPr>
                      <m:t>=</m:t>
                    </m:r>
                    <m:sSub>
                      <m:sSubPr>
                        <m:ctrlPr>
                          <a:rPr lang="zh-CN" altLang="zh-CN" sz="2000" i="1">
                            <a:latin typeface="Cambria Math" panose="02040503050406030204" pitchFamily="18" charset="0"/>
                            <a:cs typeface="Arial" panose="020B0604020202020204" pitchFamily="34" charset="0"/>
                          </a:rPr>
                        </m:ctrlPr>
                      </m:sSubPr>
                      <m:e>
                        <m:r>
                          <a:rPr lang="en-US" altLang="zh-CN" sz="2000">
                            <a:latin typeface="Cambria Math" panose="02040503050406030204" pitchFamily="18" charset="0"/>
                            <a:cs typeface="Arial" panose="020B0604020202020204" pitchFamily="34" charset="0"/>
                          </a:rPr>
                          <m:t>𝑤</m:t>
                        </m:r>
                      </m:e>
                      <m:sub>
                        <m:r>
                          <a:rPr lang="en-US" altLang="zh-CN" sz="2000">
                            <a:latin typeface="Cambria Math" panose="02040503050406030204" pitchFamily="18" charset="0"/>
                            <a:cs typeface="Arial" panose="020B0604020202020204" pitchFamily="34" charset="0"/>
                          </a:rPr>
                          <m:t>𝑗</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𝑖</m:t>
                        </m:r>
                      </m:sub>
                    </m:sSub>
                  </m:oMath>
                </a14:m>
                <a:r>
                  <a:rPr lang="en-US" altLang="zh-CN" sz="2000" dirty="0">
                    <a:latin typeface="Times New Roman" panose="02020603050405020304" pitchFamily="18" charset="0"/>
                    <a:cs typeface="Times New Roman" panose="02020603050405020304" pitchFamily="18" charset="0"/>
                  </a:rPr>
                  <a:t> is the edge weight between </a:t>
                </a:r>
                <a14:m>
                  <m:oMath xmlns:m="http://schemas.openxmlformats.org/officeDocument/2006/math">
                    <m:r>
                      <a:rPr lang="en-US" altLang="zh-CN" sz="2000" i="1">
                        <a:latin typeface="Cambria Math" panose="02040503050406030204" pitchFamily="18" charset="0"/>
                      </a:rPr>
                      <m:t>𝑣</m:t>
                    </m:r>
                    <m:r>
                      <a:rPr lang="en-US" altLang="zh-CN" sz="2000" i="1" baseline="-25000">
                        <a:latin typeface="Cambria Math" panose="02040503050406030204" pitchFamily="18" charset="0"/>
                        <a:ea typeface="Cambria Math" panose="02040503050406030204" pitchFamily="18" charset="0"/>
                      </a:rPr>
                      <m:t>𝑖</m:t>
                    </m:r>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000" i="1">
                        <a:latin typeface="Cambria Math" panose="02040503050406030204" pitchFamily="18" charset="0"/>
                      </a:rPr>
                      <m:t>𝑣</m:t>
                    </m:r>
                    <m:r>
                      <a:rPr lang="en-US" altLang="zh-CN" sz="2000" i="1" baseline="-25000">
                        <a:latin typeface="Cambria Math" panose="02040503050406030204" pitchFamily="18" charset="0"/>
                        <a:ea typeface="Cambria Math" panose="02040503050406030204" pitchFamily="18" charset="0"/>
                      </a:rPr>
                      <m:t>𝑗</m:t>
                    </m:r>
                  </m:oMath>
                </a14:m>
                <a:r>
                  <a:rPr lang="en-US" altLang="zh-CN" sz="2000" dirty="0">
                    <a:latin typeface="Times New Roman" panose="02020603050405020304" pitchFamily="18" charset="0"/>
                    <a:cs typeface="Times New Roman" panose="02020603050405020304" pitchFamily="18" charset="0"/>
                  </a:rPr>
                  <a:t> </a:t>
                </a:r>
                <a:endParaRPr lang="en-HK" altLang="zh-CN" sz="2000" i="1" dirty="0">
                  <a:latin typeface="Times New Roman" panose="02020603050405020304" pitchFamily="18" charset="0"/>
                  <a:cs typeface="Times New Roman" panose="02020603050405020304" pitchFamily="18" charset="0"/>
                </a:endParaRPr>
              </a:p>
              <a:p>
                <a:pPr lvl="2">
                  <a:spcBef>
                    <a:spcPts val="600"/>
                  </a:spcBef>
                </a:pPr>
                <a14:m>
                  <m:oMath xmlns:m="http://schemas.openxmlformats.org/officeDocument/2006/math">
                    <m:sSub>
                      <m:sSubPr>
                        <m:ctrlPr>
                          <a:rPr lang="zh-CN" altLang="zh-CN" i="1" smtClean="0">
                            <a:highlight>
                              <a:srgbClr val="FFFF00"/>
                            </a:highlight>
                            <a:latin typeface="Cambria Math" panose="02040503050406030204" pitchFamily="18" charset="0"/>
                            <a:cs typeface="Arial" panose="020B0604020202020204" pitchFamily="34" charset="0"/>
                          </a:rPr>
                        </m:ctrlPr>
                      </m:sSubPr>
                      <m:e>
                        <m:r>
                          <a:rPr lang="en-US" altLang="zh-CN">
                            <a:highlight>
                              <a:srgbClr val="FFFF00"/>
                            </a:highlight>
                            <a:latin typeface="Cambria Math" panose="02040503050406030204" pitchFamily="18" charset="0"/>
                            <a:cs typeface="Arial" panose="020B0604020202020204" pitchFamily="34" charset="0"/>
                          </a:rPr>
                          <m:t>𝑤</m:t>
                        </m:r>
                      </m:e>
                      <m:sub>
                        <m:r>
                          <a:rPr lang="en-US" altLang="zh-CN">
                            <a:highlight>
                              <a:srgbClr val="FFFF00"/>
                            </a:highlight>
                            <a:latin typeface="Cambria Math" panose="02040503050406030204" pitchFamily="18" charset="0"/>
                            <a:cs typeface="Arial" panose="020B0604020202020204" pitchFamily="34" charset="0"/>
                          </a:rPr>
                          <m:t>𝑖</m:t>
                        </m:r>
                        <m:r>
                          <a:rPr lang="en-US" altLang="zh-CN">
                            <a:highlight>
                              <a:srgbClr val="FFFF00"/>
                            </a:highlight>
                            <a:latin typeface="Cambria Math" panose="02040503050406030204" pitchFamily="18" charset="0"/>
                            <a:cs typeface="Arial" panose="020B0604020202020204" pitchFamily="34" charset="0"/>
                          </a:rPr>
                          <m:t>,</m:t>
                        </m:r>
                        <m:r>
                          <a:rPr lang="en-US" altLang="zh-CN">
                            <a:highlight>
                              <a:srgbClr val="FFFF00"/>
                            </a:highlight>
                            <a:latin typeface="Cambria Math" panose="02040503050406030204" pitchFamily="18" charset="0"/>
                            <a:cs typeface="Arial" panose="020B0604020202020204" pitchFamily="34" charset="0"/>
                          </a:rPr>
                          <m:t>𝑗</m:t>
                        </m:r>
                      </m:sub>
                    </m:sSub>
                    <m:r>
                      <a:rPr lang="en-US" altLang="zh-CN">
                        <a:highlight>
                          <a:srgbClr val="FFFF00"/>
                        </a:highlight>
                        <a:latin typeface="Cambria Math" panose="02040503050406030204" pitchFamily="18" charset="0"/>
                        <a:cs typeface="Arial" panose="020B0604020202020204" pitchFamily="34" charset="0"/>
                      </a:rPr>
                      <m:t>,</m:t>
                    </m:r>
                    <m:sSub>
                      <m:sSubPr>
                        <m:ctrlPr>
                          <a:rPr lang="zh-CN" altLang="zh-CN" i="1">
                            <a:highlight>
                              <a:srgbClr val="FFFF00"/>
                            </a:highlight>
                            <a:latin typeface="Cambria Math" panose="02040503050406030204" pitchFamily="18" charset="0"/>
                            <a:cs typeface="Arial" panose="020B0604020202020204" pitchFamily="34" charset="0"/>
                          </a:rPr>
                        </m:ctrlPr>
                      </m:sSubPr>
                      <m:e>
                        <m:r>
                          <a:rPr lang="en-US" altLang="zh-CN">
                            <a:highlight>
                              <a:srgbClr val="FFFF00"/>
                            </a:highlight>
                            <a:latin typeface="Cambria Math" panose="02040503050406030204" pitchFamily="18" charset="0"/>
                            <a:cs typeface="Arial" panose="020B0604020202020204" pitchFamily="34" charset="0"/>
                          </a:rPr>
                          <m:t>𝑤</m:t>
                        </m:r>
                      </m:e>
                      <m:sub>
                        <m:r>
                          <a:rPr lang="en-US" altLang="zh-CN">
                            <a:highlight>
                              <a:srgbClr val="FFFF00"/>
                            </a:highlight>
                            <a:latin typeface="Cambria Math" panose="02040503050406030204" pitchFamily="18" charset="0"/>
                            <a:cs typeface="Arial" panose="020B0604020202020204" pitchFamily="34" charset="0"/>
                          </a:rPr>
                          <m:t>𝑗</m:t>
                        </m:r>
                        <m:r>
                          <a:rPr lang="en-US" altLang="zh-CN">
                            <a:highlight>
                              <a:srgbClr val="FFFF00"/>
                            </a:highlight>
                            <a:latin typeface="Cambria Math" panose="02040503050406030204" pitchFamily="18" charset="0"/>
                            <a:cs typeface="Arial" panose="020B0604020202020204" pitchFamily="34" charset="0"/>
                          </a:rPr>
                          <m:t>,</m:t>
                        </m:r>
                        <m:r>
                          <a:rPr lang="en-US" altLang="zh-CN">
                            <a:highlight>
                              <a:srgbClr val="FFFF00"/>
                            </a:highlight>
                            <a:latin typeface="Cambria Math" panose="02040503050406030204" pitchFamily="18" charset="0"/>
                            <a:cs typeface="Arial" panose="020B0604020202020204" pitchFamily="34" charset="0"/>
                          </a:rPr>
                          <m:t>𝑖</m:t>
                        </m:r>
                      </m:sub>
                    </m:sSub>
                    <m:r>
                      <a:rPr lang="en-US" altLang="zh-CN">
                        <a:highlight>
                          <a:srgbClr val="FFFF00"/>
                        </a:highlight>
                        <a:latin typeface="Cambria Math" panose="02040503050406030204" pitchFamily="18" charset="0"/>
                        <a:cs typeface="Arial" panose="020B0604020202020204" pitchFamily="34" charset="0"/>
                      </a:rPr>
                      <m:t> </m:t>
                    </m:r>
                  </m:oMath>
                </a14:m>
                <a:r>
                  <a:rPr lang="en-US" altLang="zh-CN" dirty="0">
                    <a:highlight>
                      <a:srgbClr val="FFFF00"/>
                    </a:highlight>
                    <a:latin typeface="Times New Roman" panose="02020603050405020304" pitchFamily="18" charset="0"/>
                    <a:cs typeface="Times New Roman" panose="02020603050405020304" pitchFamily="18" charset="0"/>
                  </a:rPr>
                  <a:t>could be different if the graph is directed </a:t>
                </a:r>
              </a:p>
              <a:p>
                <a:pPr lvl="1">
                  <a:spcBef>
                    <a:spcPts val="600"/>
                  </a:spcBef>
                </a:pPr>
                <a:endParaRPr lang="en-HK" sz="20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1D200C5-A5EF-9D9A-10CA-7CB4AF580A4D}"/>
                  </a:ext>
                </a:extLst>
              </p:cNvPr>
              <p:cNvSpPr>
                <a:spLocks noGrp="1" noRot="1" noChangeAspect="1" noMove="1" noResize="1" noEditPoints="1" noAdjustHandles="1" noChangeArrowheads="1" noChangeShapeType="1" noTextEdit="1"/>
              </p:cNvSpPr>
              <p:nvPr>
                <p:ph idx="1"/>
              </p:nvPr>
            </p:nvSpPr>
            <p:spPr>
              <a:blipFill>
                <a:blip r:embed="rId3"/>
                <a:stretch>
                  <a:fillRect l="-1481" t="-1887"/>
                </a:stretch>
              </a:blipFill>
            </p:spPr>
            <p:txBody>
              <a:bodyPr/>
              <a:lstStyle/>
              <a:p>
                <a:r>
                  <a:rPr lang="zh-CN" altLang="en-US">
                    <a:noFill/>
                  </a:rPr>
                  <a:t> </a:t>
                </a:r>
              </a:p>
            </p:txBody>
          </p:sp>
        </mc:Fallback>
      </mc:AlternateContent>
      <p:pic>
        <p:nvPicPr>
          <p:cNvPr id="2" name="图片 52">
            <a:extLst>
              <a:ext uri="{FF2B5EF4-FFF2-40B4-BE49-F238E27FC236}">
                <a16:creationId xmlns:a16="http://schemas.microsoft.com/office/drawing/2014/main" id="{7678FB7E-42D1-C79B-E763-66FD07298785}"/>
              </a:ext>
            </a:extLst>
          </p:cNvPr>
          <p:cNvPicPr>
            <a:picLocks noChangeAspect="1"/>
          </p:cNvPicPr>
          <p:nvPr/>
        </p:nvPicPr>
        <p:blipFill>
          <a:blip r:embed="rId4"/>
          <a:stretch>
            <a:fillRect/>
          </a:stretch>
        </p:blipFill>
        <p:spPr>
          <a:xfrm>
            <a:off x="5486400" y="3004432"/>
            <a:ext cx="2736060" cy="1192959"/>
          </a:xfrm>
          <a:prstGeom prst="rect">
            <a:avLst/>
          </a:prstGeom>
        </p:spPr>
      </p:pic>
    </p:spTree>
    <p:extLst>
      <p:ext uri="{BB962C8B-B14F-4D97-AF65-F5344CB8AC3E}">
        <p14:creationId xmlns:p14="http://schemas.microsoft.com/office/powerpoint/2010/main" val="42563312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Graph in a Nutshell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a:t>
                </a:r>
                <a:r>
                  <a:rPr lang="en-US" altLang="zh-CN" dirty="0"/>
                  <a:t>Graph Data / Graph Signal</a:t>
                </a:r>
              </a:p>
              <a:p>
                <a:pPr lvl="1">
                  <a:lnSpc>
                    <a:spcPct val="100000"/>
                  </a:lnSpc>
                </a:pPr>
                <a:r>
                  <a:rPr lang="en-US" altLang="zh-CN" sz="2000" dirty="0">
                    <a:latin typeface="Times New Roman" panose="02020603050405020304" pitchFamily="18" charset="0"/>
                    <a:cs typeface="Times New Roman" panose="02020603050405020304" pitchFamily="18" charset="0"/>
                  </a:rPr>
                  <a:t>A </a:t>
                </a:r>
                <a:r>
                  <a:rPr lang="en-US" altLang="zh-CN" sz="2000" dirty="0">
                    <a:solidFill>
                      <a:srgbClr val="0070C0"/>
                    </a:solidFill>
                    <a:latin typeface="Times New Roman" panose="02020603050405020304" pitchFamily="18" charset="0"/>
                    <a:cs typeface="Times New Roman" panose="02020603050405020304" pitchFamily="18" charset="0"/>
                  </a:rPr>
                  <a:t>graph signal </a:t>
                </a:r>
                <a14:m>
                  <m:oMath xmlns:m="http://schemas.openxmlformats.org/officeDocument/2006/math">
                    <m:r>
                      <a:rPr lang="en-US" altLang="zh-CN" sz="2000" i="1">
                        <a:solidFill>
                          <a:srgbClr val="0070C0"/>
                        </a:solidFill>
                        <a:latin typeface="Cambria Math" panose="02040503050406030204" pitchFamily="18" charset="0"/>
                        <a:cs typeface="Arial" panose="020B0604020202020204" pitchFamily="34" charset="0"/>
                      </a:rPr>
                      <m:t>𝑓</m:t>
                    </m:r>
                    <m:r>
                      <a:rPr lang="en-US" altLang="zh-CN" sz="2000" i="1">
                        <a:latin typeface="Cambria Math" panose="02040503050406030204" pitchFamily="18" charset="0"/>
                        <a:cs typeface="Arial" panose="020B0604020202020204" pitchFamily="34" charset="0"/>
                      </a:rPr>
                      <m:t>:</m:t>
                    </m:r>
                    <m:r>
                      <a:rPr lang="en-US" altLang="zh-CN" sz="2000">
                        <a:latin typeface="Cambria Math" panose="02040503050406030204" pitchFamily="18" charset="0"/>
                      </a:rPr>
                      <m:t>𝒱</m:t>
                    </m:r>
                    <m:r>
                      <a:rPr lang="en-US" altLang="zh-CN" sz="2000" i="1">
                        <a:latin typeface="Cambria Math" panose="02040503050406030204" pitchFamily="18" charset="0"/>
                        <a:ea typeface="Cambria Math" panose="02040503050406030204" pitchFamily="18" charset="0"/>
                      </a:rPr>
                      <m:t>→</m:t>
                    </m:r>
                    <m:sSup>
                      <m:sSupPr>
                        <m:ctrlPr>
                          <a:rPr lang="en-US" altLang="zh-CN" sz="2000" b="1"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ℝ</m:t>
                        </m:r>
                      </m:e>
                      <m:sup>
                        <m:r>
                          <a:rPr lang="en-US" altLang="zh-CN" sz="2000" b="1" i="1">
                            <a:latin typeface="Cambria Math" panose="02040503050406030204" pitchFamily="18" charset="0"/>
                            <a:ea typeface="Cambria Math" panose="02040503050406030204" pitchFamily="18" charset="0"/>
                          </a:rPr>
                          <m:t>𝑵</m:t>
                        </m:r>
                      </m:sup>
                    </m:sSup>
                  </m:oMath>
                </a14:m>
                <a:r>
                  <a:rPr lang="en-US" altLang="zh-CN" sz="2000" dirty="0">
                    <a:latin typeface="Times New Roman" panose="02020603050405020304" pitchFamily="18" charset="0"/>
                    <a:cs typeface="Times New Roman" panose="02020603050405020304" pitchFamily="18" charset="0"/>
                  </a:rPr>
                  <a:t> is </a:t>
                </a:r>
                <a:r>
                  <a:rPr lang="en-US" altLang="zh-CN" sz="2000" dirty="0">
                    <a:solidFill>
                      <a:srgbClr val="C00000"/>
                    </a:solidFill>
                    <a:latin typeface="Times New Roman" panose="02020603050405020304" pitchFamily="18" charset="0"/>
                    <a:cs typeface="Times New Roman" panose="02020603050405020304" pitchFamily="18" charset="0"/>
                  </a:rPr>
                  <a:t>a set of scalar values (scalars / vectors ) </a:t>
                </a:r>
                <a:r>
                  <a:rPr lang="en-US" altLang="zh-CN" sz="2000" dirty="0">
                    <a:latin typeface="Times New Roman" panose="02020603050405020304" pitchFamily="18" charset="0"/>
                    <a:cs typeface="Times New Roman" panose="02020603050405020304" pitchFamily="18" charset="0"/>
                  </a:rPr>
                  <a:t>defined on the vertices in the graph. </a:t>
                </a:r>
                <a:endParaRPr lang="en-US" sz="2000" dirty="0">
                  <a:latin typeface="Times New Roman" panose="02020603050405020304" pitchFamily="18" charset="0"/>
                  <a:cs typeface="Times New Roman" panose="02020603050405020304" pitchFamily="18" charset="0"/>
                </a:endParaRPr>
              </a:p>
              <a:p>
                <a:pPr lvl="1">
                  <a:lnSpc>
                    <a:spcPct val="100000"/>
                  </a:lnSpc>
                </a:pPr>
                <a:r>
                  <a:rPr lang="en-US" altLang="zh-CN" sz="2000" dirty="0">
                    <a:latin typeface="Times New Roman" panose="02020603050405020304" pitchFamily="18" charset="0"/>
                    <a:cs typeface="Times New Roman" panose="02020603050405020304" pitchFamily="18" charset="0"/>
                  </a:rPr>
                  <a:t>Graph signal</a:t>
                </a:r>
                <a14:m>
                  <m:oMath xmlns:m="http://schemas.openxmlformats.org/officeDocument/2006/math">
                    <m:r>
                      <a:rPr lang="en-US" altLang="zh-CN" sz="2000" b="0" i="0" smtClean="0">
                        <a:latin typeface="Cambria Math" panose="02040503050406030204" pitchFamily="18" charset="0"/>
                      </a:rPr>
                      <m:t> </m:t>
                    </m:r>
                    <m:r>
                      <a:rPr lang="en-US" altLang="zh-CN" sz="2000" b="1">
                        <a:latin typeface="Cambria Math" panose="02040503050406030204" pitchFamily="18" charset="0"/>
                      </a:rPr>
                      <m:t>𝐟</m:t>
                    </m:r>
                    <m:r>
                      <a:rPr lang="en-US" altLang="zh-CN" sz="2000" b="1" i="1" smtClean="0">
                        <a:latin typeface="Cambria Math" panose="02040503050406030204" pitchFamily="18" charset="0"/>
                      </a:rPr>
                      <m:t>∈</m:t>
                    </m:r>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ℝ</m:t>
                        </m:r>
                      </m:e>
                      <m:sup>
                        <m:r>
                          <a:rPr lang="en-US" altLang="zh-CN" sz="2000" b="1" i="1">
                            <a:latin typeface="Cambria Math" panose="02040503050406030204" pitchFamily="18" charset="0"/>
                          </a:rPr>
                          <m:t>𝑵</m:t>
                        </m:r>
                      </m:sup>
                    </m:sSup>
                  </m:oMath>
                </a14:m>
                <a:endParaRPr lang="en-US" altLang="zh-CN" sz="2000" dirty="0">
                  <a:latin typeface="Times New Roman" panose="02020603050405020304" pitchFamily="18" charset="0"/>
                  <a:cs typeface="Times New Roman" panose="02020603050405020304" pitchFamily="18" charset="0"/>
                </a:endParaRPr>
              </a:p>
              <a:p>
                <a:pPr lvl="1">
                  <a:lnSpc>
                    <a:spcPct val="100000"/>
                  </a:lnSpc>
                  <a:spcBef>
                    <a:spcPts val="600"/>
                  </a:spcBef>
                </a:pPr>
                <a14:m>
                  <m:oMath xmlns:m="http://schemas.openxmlformats.org/officeDocument/2006/math">
                    <m:r>
                      <a:rPr lang="en-US" altLang="zh-CN" sz="2000" b="1" i="0" smtClean="0">
                        <a:latin typeface="Cambria Math" panose="02040503050406030204" pitchFamily="18" charset="0"/>
                      </a:rPr>
                      <m:t>𝐟</m:t>
                    </m:r>
                    <m:r>
                      <a:rPr lang="en-US" altLang="zh-CN" sz="2000" b="1" i="1">
                        <a:latin typeface="Cambria Math" panose="02040503050406030204" pitchFamily="18" charset="0"/>
                      </a:rPr>
                      <m:t>=</m:t>
                    </m:r>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r>
                              <a:rPr lang="en-US" altLang="zh-CN" sz="2000" i="1">
                                <a:latin typeface="Cambria Math" panose="02040503050406030204" pitchFamily="18" charset="0"/>
                              </a:rPr>
                              <m:t>𝑓</m:t>
                            </m:r>
                            <m:d>
                              <m:dPr>
                                <m:ctrlPr>
                                  <a:rPr lang="en-US" altLang="zh-CN" sz="2000" b="1" i="1">
                                    <a:latin typeface="Cambria Math" panose="02040503050406030204" pitchFamily="18" charset="0"/>
                                  </a:rPr>
                                </m:ctrlPr>
                              </m:dPr>
                              <m:e>
                                <m:r>
                                  <a:rPr lang="en-US" altLang="zh-CN" sz="2000">
                                    <a:latin typeface="Cambria Math" panose="02040503050406030204" pitchFamily="18" charset="0"/>
                                  </a:rPr>
                                  <m:t>1</m:t>
                                </m:r>
                              </m:e>
                            </m:d>
                            <m:r>
                              <a:rPr lang="en-US" altLang="zh-CN" sz="2000" b="1"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2</m:t>
                                </m:r>
                              </m:e>
                            </m:d>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b="0" i="1" smtClean="0">
                                <a:latin typeface="Cambria Math" panose="02040503050406030204" pitchFamily="18" charset="0"/>
                              </a:rPr>
                              <m:t>𝑁</m:t>
                            </m:r>
                            <m:r>
                              <a:rPr lang="en-US" altLang="zh-CN" sz="2000" i="1">
                                <a:latin typeface="Cambria Math" panose="02040503050406030204" pitchFamily="18" charset="0"/>
                              </a:rPr>
                              <m:t>)</m:t>
                            </m:r>
                          </m:e>
                        </m:d>
                      </m:e>
                      <m:sup>
                        <m:r>
                          <m:rPr>
                            <m:sty m:val="p"/>
                          </m:rPr>
                          <a:rPr lang="en-US" altLang="zh-CN" sz="2000" b="0" i="0" smtClean="0">
                            <a:latin typeface="Cambria Math" panose="02040503050406030204" pitchFamily="18" charset="0"/>
                          </a:rPr>
                          <m:t>T</m:t>
                        </m:r>
                      </m:sup>
                    </m:sSup>
                  </m:oMath>
                </a14:m>
                <a:endParaRPr lang="en-HK" sz="20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1D200C5-A5EF-9D9A-10CA-7CB4AF580A4D}"/>
                  </a:ext>
                </a:extLst>
              </p:cNvPr>
              <p:cNvSpPr>
                <a:spLocks noGrp="1" noRot="1" noChangeAspect="1" noMove="1" noResize="1" noEditPoints="1" noAdjustHandles="1" noChangeArrowheads="1" noChangeShapeType="1" noTextEdit="1"/>
              </p:cNvSpPr>
              <p:nvPr>
                <p:ph idx="1"/>
              </p:nvPr>
            </p:nvSpPr>
            <p:spPr>
              <a:blipFill>
                <a:blip r:embed="rId3"/>
                <a:stretch>
                  <a:fillRect l="-1481" t="-1887"/>
                </a:stretch>
              </a:blipFill>
            </p:spPr>
            <p:txBody>
              <a:bodyPr/>
              <a:lstStyle/>
              <a:p>
                <a:r>
                  <a:rPr lang="zh-CN" altLang="en-US">
                    <a:noFill/>
                  </a:rPr>
                  <a:t> </a:t>
                </a:r>
              </a:p>
            </p:txBody>
          </p:sp>
        </mc:Fallback>
      </mc:AlternateContent>
      <p:pic>
        <p:nvPicPr>
          <p:cNvPr id="2" name="图片 52">
            <a:extLst>
              <a:ext uri="{FF2B5EF4-FFF2-40B4-BE49-F238E27FC236}">
                <a16:creationId xmlns:a16="http://schemas.microsoft.com/office/drawing/2014/main" id="{7678FB7E-42D1-C79B-E763-66FD07298785}"/>
              </a:ext>
            </a:extLst>
          </p:cNvPr>
          <p:cNvPicPr>
            <a:picLocks noChangeAspect="1"/>
          </p:cNvPicPr>
          <p:nvPr/>
        </p:nvPicPr>
        <p:blipFill>
          <a:blip r:embed="rId4"/>
          <a:stretch>
            <a:fillRect/>
          </a:stretch>
        </p:blipFill>
        <p:spPr>
          <a:xfrm>
            <a:off x="5486400" y="3004432"/>
            <a:ext cx="2736060" cy="1192959"/>
          </a:xfrm>
          <a:prstGeom prst="rect">
            <a:avLst/>
          </a:prstGeom>
        </p:spPr>
      </p:pic>
    </p:spTree>
    <p:extLst>
      <p:ext uri="{BB962C8B-B14F-4D97-AF65-F5344CB8AC3E}">
        <p14:creationId xmlns:p14="http://schemas.microsoft.com/office/powerpoint/2010/main" val="39541136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Graph Neural Network or GCN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Content Placeholder 5">
            <a:extLst>
              <a:ext uri="{FF2B5EF4-FFF2-40B4-BE49-F238E27FC236}">
                <a16:creationId xmlns:a16="http://schemas.microsoft.com/office/drawing/2014/main" id="{8D89E511-B05F-0491-BDB0-6C84D4D6802F}"/>
              </a:ext>
            </a:extLst>
          </p:cNvPr>
          <p:cNvSpPr>
            <a:spLocks noGrp="1"/>
          </p:cNvSpPr>
          <p:nvPr>
            <p:ph idx="1"/>
          </p:nvPr>
        </p:nvSpPr>
        <p:spPr/>
        <p:txBody>
          <a:bodyPr/>
          <a:lstStyle/>
          <a:p>
            <a:r>
              <a:rPr lang="en-US" altLang="zh-CN" dirty="0"/>
              <a:t>CNN Example</a:t>
            </a:r>
            <a:endParaRPr lang="en-HK" dirty="0"/>
          </a:p>
        </p:txBody>
      </p:sp>
      <p:grpSp>
        <p:nvGrpSpPr>
          <p:cNvPr id="7" name="群組 3">
            <a:extLst>
              <a:ext uri="{FF2B5EF4-FFF2-40B4-BE49-F238E27FC236}">
                <a16:creationId xmlns:a16="http://schemas.microsoft.com/office/drawing/2014/main" id="{05407CFE-11C7-9E1D-EE6B-75EE7209001A}"/>
              </a:ext>
            </a:extLst>
          </p:cNvPr>
          <p:cNvGrpSpPr>
            <a:grpSpLocks/>
          </p:cNvGrpSpPr>
          <p:nvPr/>
        </p:nvGrpSpPr>
        <p:grpSpPr bwMode="auto">
          <a:xfrm>
            <a:off x="1002640" y="3058624"/>
            <a:ext cx="2601512" cy="2156753"/>
            <a:chOff x="-1516798" y="3999117"/>
            <a:chExt cx="2906568" cy="3201477"/>
          </a:xfrm>
          <a:solidFill>
            <a:schemeClr val="accent1"/>
          </a:solidFill>
        </p:grpSpPr>
        <p:pic>
          <p:nvPicPr>
            <p:cNvPr id="8" name="圖片 4">
              <a:extLst>
                <a:ext uri="{FF2B5EF4-FFF2-40B4-BE49-F238E27FC236}">
                  <a16:creationId xmlns:a16="http://schemas.microsoft.com/office/drawing/2014/main" id="{988D8BB1-021F-FF54-BA5E-CD3E6284B3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文字方塊 5">
              <a:extLst>
                <a:ext uri="{FF2B5EF4-FFF2-40B4-BE49-F238E27FC236}">
                  <a16:creationId xmlns:a16="http://schemas.microsoft.com/office/drawing/2014/main" id="{ECCA0898-5D98-2722-6BD7-21FDD043EF9C}"/>
                </a:ext>
              </a:extLst>
            </p:cNvPr>
            <p:cNvSpPr txBox="1"/>
            <p:nvPr/>
          </p:nvSpPr>
          <p:spPr>
            <a:xfrm>
              <a:off x="-1516798" y="5262402"/>
              <a:ext cx="2906568" cy="959412"/>
            </a:xfrm>
            <a:prstGeom prst="rect">
              <a:avLst/>
            </a:prstGeom>
            <a:grpFill/>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dirty="0">
                  <a:solidFill>
                    <a:srgbClr val="000000"/>
                  </a:solidFill>
                  <a:latin typeface="Times New Roman" panose="02020603050405020304" pitchFamily="18" charset="0"/>
                  <a:cs typeface="Times New Roman" panose="02020603050405020304" pitchFamily="18" charset="0"/>
                </a:rPr>
                <a:t>Fully Connected Feedforward network</a:t>
              </a:r>
              <a:endParaRPr lang="zh-TW" altLang="en-US" dirty="0">
                <a:solidFill>
                  <a:srgbClr val="000000"/>
                </a:solidFill>
                <a:latin typeface="Times New Roman" panose="02020603050405020304" pitchFamily="18" charset="0"/>
                <a:cs typeface="Times New Roman" panose="02020603050405020304" pitchFamily="18" charset="0"/>
              </a:endParaRPr>
            </a:p>
          </p:txBody>
        </p:sp>
      </p:grpSp>
      <p:pic>
        <p:nvPicPr>
          <p:cNvPr id="10" name="Picture 2" descr="http://s.hswstatic.com/gif/whiskers-sam.jpg">
            <a:extLst>
              <a:ext uri="{FF2B5EF4-FFF2-40B4-BE49-F238E27FC236}">
                <a16:creationId xmlns:a16="http://schemas.microsoft.com/office/drawing/2014/main" id="{0D0EAF49-AA09-B7AB-E6B8-46FFF3E53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2093" y="1749661"/>
            <a:ext cx="1585629" cy="10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字方塊 8">
            <a:extLst>
              <a:ext uri="{FF2B5EF4-FFF2-40B4-BE49-F238E27FC236}">
                <a16:creationId xmlns:a16="http://schemas.microsoft.com/office/drawing/2014/main" id="{454DAF8A-DCC6-9253-6C38-BF11BA92AB91}"/>
              </a:ext>
            </a:extLst>
          </p:cNvPr>
          <p:cNvSpPr txBox="1">
            <a:spLocks noChangeArrowheads="1"/>
          </p:cNvSpPr>
          <p:nvPr/>
        </p:nvSpPr>
        <p:spPr bwMode="auto">
          <a:xfrm>
            <a:off x="1372503" y="2672859"/>
            <a:ext cx="1831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1800" dirty="0">
                <a:latin typeface="Times New Roman" panose="02020603050405020304" pitchFamily="18" charset="0"/>
                <a:ea typeface="+mn-ea"/>
                <a:cs typeface="Times New Roman" panose="02020603050405020304" pitchFamily="18" charset="0"/>
              </a:rPr>
              <a:t>cat dog ……</a:t>
            </a:r>
            <a:endParaRPr lang="zh-TW" altLang="en-US" sz="1800" dirty="0">
              <a:latin typeface="Times New Roman" panose="02020603050405020304" pitchFamily="18" charset="0"/>
              <a:ea typeface="+mn-ea"/>
              <a:cs typeface="Times New Roman" panose="02020603050405020304" pitchFamily="18" charset="0"/>
            </a:endParaRPr>
          </a:p>
        </p:txBody>
      </p:sp>
      <p:sp>
        <p:nvSpPr>
          <p:cNvPr id="12" name="矩形 10">
            <a:extLst>
              <a:ext uri="{FF2B5EF4-FFF2-40B4-BE49-F238E27FC236}">
                <a16:creationId xmlns:a16="http://schemas.microsoft.com/office/drawing/2014/main" id="{B7FBD43B-23D3-E8C0-AB60-2F76EEA10EAD}"/>
              </a:ext>
            </a:extLst>
          </p:cNvPr>
          <p:cNvSpPr/>
          <p:nvPr/>
        </p:nvSpPr>
        <p:spPr>
          <a:xfrm>
            <a:off x="5774039" y="3134763"/>
            <a:ext cx="1554370" cy="283421"/>
          </a:xfrm>
          <a:prstGeom prst="rect">
            <a:avLst/>
          </a:prstGeom>
          <a:solidFill>
            <a:schemeClr val="accent1"/>
          </a:solidFill>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chemeClr val="tx1"/>
                </a:solidFill>
                <a:latin typeface="Times New Roman" panose="02020603050405020304" pitchFamily="18" charset="0"/>
                <a:cs typeface="Times New Roman" panose="02020603050405020304" pitchFamily="18" charset="0"/>
              </a:rPr>
              <a:t>Convolution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527CD7B4-44B1-B687-9AFB-0C92495ED34E}"/>
              </a:ext>
            </a:extLst>
          </p:cNvPr>
          <p:cNvSpPr/>
          <p:nvPr/>
        </p:nvSpPr>
        <p:spPr>
          <a:xfrm>
            <a:off x="5774039" y="3828022"/>
            <a:ext cx="1554370" cy="283421"/>
          </a:xfrm>
          <a:prstGeom prst="rect">
            <a:avLst/>
          </a:prstGeom>
          <a:solidFill>
            <a:schemeClr val="accent6">
              <a:lumMod val="20000"/>
              <a:lumOff val="80000"/>
            </a:schemeClr>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dirty="0">
                <a:solidFill>
                  <a:srgbClr val="000000"/>
                </a:solidFill>
                <a:latin typeface="Times New Roman" panose="02020603050405020304" pitchFamily="18" charset="0"/>
                <a:cs typeface="Times New Roman" panose="02020603050405020304" pitchFamily="18" charset="0"/>
              </a:rPr>
              <a:t>Max Pooling</a:t>
            </a:r>
            <a:endParaRPr lang="zh-TW" altLang="en-US" dirty="0">
              <a:solidFill>
                <a:srgbClr val="000000"/>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4FADB3AA-8880-9F5F-E7CC-56B212523A7A}"/>
              </a:ext>
            </a:extLst>
          </p:cNvPr>
          <p:cNvSpPr/>
          <p:nvPr/>
        </p:nvSpPr>
        <p:spPr>
          <a:xfrm>
            <a:off x="5774082" y="4450081"/>
            <a:ext cx="1554370" cy="283421"/>
          </a:xfrm>
          <a:prstGeom prst="rect">
            <a:avLst/>
          </a:prstGeom>
          <a:solidFill>
            <a:schemeClr val="accent1"/>
          </a:solidFill>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latin typeface="Times New Roman" panose="02020603050405020304" pitchFamily="18" charset="0"/>
                <a:cs typeface="Times New Roman" panose="02020603050405020304" pitchFamily="18" charset="0"/>
              </a:rPr>
              <a:t>Convolution</a:t>
            </a:r>
            <a:endParaRPr lang="zh-TW" altLang="en-US" dirty="0">
              <a:solidFill>
                <a:srgbClr val="00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96FC6214-D4E8-2655-7541-094826DE6F98}"/>
              </a:ext>
            </a:extLst>
          </p:cNvPr>
          <p:cNvSpPr/>
          <p:nvPr/>
        </p:nvSpPr>
        <p:spPr>
          <a:xfrm>
            <a:off x="5774039" y="5113040"/>
            <a:ext cx="1554370" cy="283421"/>
          </a:xfrm>
          <a:prstGeom prst="rect">
            <a:avLst/>
          </a:prstGeom>
          <a:solidFill>
            <a:schemeClr val="accent6">
              <a:lumMod val="20000"/>
              <a:lumOff val="80000"/>
            </a:schemeClr>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dirty="0">
                <a:solidFill>
                  <a:srgbClr val="000000"/>
                </a:solidFill>
                <a:latin typeface="Times New Roman" panose="02020603050405020304" pitchFamily="18" charset="0"/>
                <a:cs typeface="Times New Roman" panose="02020603050405020304" pitchFamily="18" charset="0"/>
              </a:rPr>
              <a:t>Max Pooling</a:t>
            </a:r>
            <a:endParaRPr lang="zh-TW" altLang="en-US" dirty="0">
              <a:solidFill>
                <a:srgbClr val="000000"/>
              </a:solidFill>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10E9EC7B-C7BF-F08B-C9C5-BFCA14740B27}"/>
              </a:ext>
            </a:extLst>
          </p:cNvPr>
          <p:cNvSpPr txBox="1"/>
          <p:nvPr/>
        </p:nvSpPr>
        <p:spPr>
          <a:xfrm>
            <a:off x="3894919" y="5554209"/>
            <a:ext cx="1393509" cy="369332"/>
          </a:xfrm>
          <a:prstGeom prst="rect">
            <a:avLst/>
          </a:prstGeom>
          <a:solidFill>
            <a:schemeClr val="accent6">
              <a:lumMod val="20000"/>
              <a:lumOff val="80000"/>
            </a:schemeClr>
          </a:solidFill>
        </p:spPr>
        <p:style>
          <a:lnRef idx="0">
            <a:schemeClr val="accent2"/>
          </a:lnRef>
          <a:fillRef idx="3">
            <a:schemeClr val="accent2"/>
          </a:fillRef>
          <a:effectRef idx="3">
            <a:schemeClr val="accent2"/>
          </a:effectRef>
          <a:fontRef idx="minor">
            <a:schemeClr val="lt1"/>
          </a:fontRef>
        </p:style>
        <p:txBody>
          <a:bodyPr wrap="square">
            <a:spAutoFit/>
          </a:bodyPr>
          <a:lstStyle/>
          <a:p>
            <a:pPr algn="ctr">
              <a:defRPr/>
            </a:pPr>
            <a:r>
              <a:rPr lang="en-US" altLang="zh-TW" dirty="0">
                <a:solidFill>
                  <a:srgbClr val="000000"/>
                </a:solidFill>
                <a:latin typeface="Times New Roman" panose="02020603050405020304" pitchFamily="18" charset="0"/>
                <a:cs typeface="Times New Roman" panose="02020603050405020304" pitchFamily="18" charset="0"/>
              </a:rPr>
              <a:t>Flattened</a:t>
            </a:r>
            <a:endParaRPr lang="zh-TW" altLang="en-US" dirty="0">
              <a:solidFill>
                <a:srgbClr val="000000"/>
              </a:solidFill>
              <a:latin typeface="Times New Roman" panose="02020603050405020304" pitchFamily="18" charset="0"/>
              <a:cs typeface="Times New Roman" panose="02020603050405020304" pitchFamily="18" charset="0"/>
            </a:endParaRPr>
          </a:p>
        </p:txBody>
      </p:sp>
      <p:sp>
        <p:nvSpPr>
          <p:cNvPr id="17" name="向下箭號 11">
            <a:extLst>
              <a:ext uri="{FF2B5EF4-FFF2-40B4-BE49-F238E27FC236}">
                <a16:creationId xmlns:a16="http://schemas.microsoft.com/office/drawing/2014/main" id="{7A49C8EE-1426-BDB9-3A34-496C2C3B8F19}"/>
              </a:ext>
            </a:extLst>
          </p:cNvPr>
          <p:cNvSpPr/>
          <p:nvPr/>
        </p:nvSpPr>
        <p:spPr>
          <a:xfrm>
            <a:off x="6366143" y="2868640"/>
            <a:ext cx="488760" cy="2255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18" name="向下箭號 17">
            <a:extLst>
              <a:ext uri="{FF2B5EF4-FFF2-40B4-BE49-F238E27FC236}">
                <a16:creationId xmlns:a16="http://schemas.microsoft.com/office/drawing/2014/main" id="{C3CAAE55-51BD-EA5C-CE97-68177175D90D}"/>
              </a:ext>
            </a:extLst>
          </p:cNvPr>
          <p:cNvSpPr/>
          <p:nvPr/>
        </p:nvSpPr>
        <p:spPr>
          <a:xfrm>
            <a:off x="6366143" y="3510951"/>
            <a:ext cx="488760" cy="2255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19" name="向下箭號 18">
            <a:extLst>
              <a:ext uri="{FF2B5EF4-FFF2-40B4-BE49-F238E27FC236}">
                <a16:creationId xmlns:a16="http://schemas.microsoft.com/office/drawing/2014/main" id="{24BF92DA-349E-7697-171F-D8A579FF0B3E}"/>
              </a:ext>
            </a:extLst>
          </p:cNvPr>
          <p:cNvSpPr/>
          <p:nvPr/>
        </p:nvSpPr>
        <p:spPr>
          <a:xfrm>
            <a:off x="6366143" y="4225312"/>
            <a:ext cx="488760" cy="2247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20" name="向下箭號 19">
            <a:extLst>
              <a:ext uri="{FF2B5EF4-FFF2-40B4-BE49-F238E27FC236}">
                <a16:creationId xmlns:a16="http://schemas.microsoft.com/office/drawing/2014/main" id="{F7788D50-41AB-100C-5407-76004CFF1AE0}"/>
              </a:ext>
            </a:extLst>
          </p:cNvPr>
          <p:cNvSpPr/>
          <p:nvPr/>
        </p:nvSpPr>
        <p:spPr>
          <a:xfrm>
            <a:off x="6366143" y="4776289"/>
            <a:ext cx="488760" cy="2247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21" name="右彎箭號 16">
            <a:extLst>
              <a:ext uri="{FF2B5EF4-FFF2-40B4-BE49-F238E27FC236}">
                <a16:creationId xmlns:a16="http://schemas.microsoft.com/office/drawing/2014/main" id="{800514EB-C0C6-8581-4B59-267C843D8B30}"/>
              </a:ext>
            </a:extLst>
          </p:cNvPr>
          <p:cNvSpPr/>
          <p:nvPr/>
        </p:nvSpPr>
        <p:spPr>
          <a:xfrm rot="10800000">
            <a:off x="5452263" y="5424548"/>
            <a:ext cx="1233267" cy="383238"/>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latin typeface="Times New Roman" panose="02020603050405020304" pitchFamily="18" charset="0"/>
              <a:cs typeface="Times New Roman" panose="02020603050405020304" pitchFamily="18" charset="0"/>
            </a:endParaRPr>
          </a:p>
        </p:txBody>
      </p:sp>
      <p:sp>
        <p:nvSpPr>
          <p:cNvPr id="22" name="右彎箭號 21">
            <a:extLst>
              <a:ext uri="{FF2B5EF4-FFF2-40B4-BE49-F238E27FC236}">
                <a16:creationId xmlns:a16="http://schemas.microsoft.com/office/drawing/2014/main" id="{C775842E-DD7D-9D41-7D42-A9F1FC0FF4EF}"/>
              </a:ext>
            </a:extLst>
          </p:cNvPr>
          <p:cNvSpPr/>
          <p:nvPr/>
        </p:nvSpPr>
        <p:spPr>
          <a:xfrm rot="16200000">
            <a:off x="2897521" y="4945157"/>
            <a:ext cx="493197" cy="1108237"/>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latin typeface="Times New Roman" panose="02020603050405020304" pitchFamily="18" charset="0"/>
              <a:cs typeface="Times New Roman" panose="02020603050405020304" pitchFamily="18" charset="0"/>
            </a:endParaRPr>
          </a:p>
        </p:txBody>
      </p:sp>
      <p:sp>
        <p:nvSpPr>
          <p:cNvPr id="23" name="左大括弧 22">
            <a:extLst>
              <a:ext uri="{FF2B5EF4-FFF2-40B4-BE49-F238E27FC236}">
                <a16:creationId xmlns:a16="http://schemas.microsoft.com/office/drawing/2014/main" id="{AABCA825-5EA1-7E30-0D00-D1281A16D3A7}"/>
              </a:ext>
            </a:extLst>
          </p:cNvPr>
          <p:cNvSpPr/>
          <p:nvPr/>
        </p:nvSpPr>
        <p:spPr>
          <a:xfrm flipH="1">
            <a:off x="7452766" y="3262950"/>
            <a:ext cx="299792" cy="20617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73B680E5-425A-1535-C060-D0B638861901}"/>
              </a:ext>
            </a:extLst>
          </p:cNvPr>
          <p:cNvSpPr/>
          <p:nvPr/>
        </p:nvSpPr>
        <p:spPr>
          <a:xfrm>
            <a:off x="5712093" y="3803450"/>
            <a:ext cx="1662353" cy="3549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25" name="矩形 25">
            <a:extLst>
              <a:ext uri="{FF2B5EF4-FFF2-40B4-BE49-F238E27FC236}">
                <a16:creationId xmlns:a16="http://schemas.microsoft.com/office/drawing/2014/main" id="{AD178141-51FD-8D16-C1E7-8DA8166EE5A7}"/>
              </a:ext>
            </a:extLst>
          </p:cNvPr>
          <p:cNvSpPr/>
          <p:nvPr/>
        </p:nvSpPr>
        <p:spPr>
          <a:xfrm>
            <a:off x="5721914" y="5069608"/>
            <a:ext cx="1662353" cy="3549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26" name="文字方塊 20">
            <a:extLst>
              <a:ext uri="{FF2B5EF4-FFF2-40B4-BE49-F238E27FC236}">
                <a16:creationId xmlns:a16="http://schemas.microsoft.com/office/drawing/2014/main" id="{99C977E3-9B01-574C-C084-F9D205988FDB}"/>
              </a:ext>
            </a:extLst>
          </p:cNvPr>
          <p:cNvSpPr txBox="1">
            <a:spLocks noChangeArrowheads="1"/>
          </p:cNvSpPr>
          <p:nvPr/>
        </p:nvSpPr>
        <p:spPr bwMode="auto">
          <a:xfrm>
            <a:off x="7708114" y="3980920"/>
            <a:ext cx="15131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800" dirty="0">
                <a:latin typeface="Times New Roman" panose="02020603050405020304" pitchFamily="18" charset="0"/>
                <a:ea typeface="+mn-ea"/>
                <a:cs typeface="Times New Roman" panose="02020603050405020304" pitchFamily="18" charset="0"/>
              </a:rPr>
              <a:t>Can repeat many times</a:t>
            </a:r>
            <a:endParaRPr lang="zh-TW" altLang="en-US" sz="18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476599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Graph Neural Network or GCN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Content Placeholder 5">
            <a:extLst>
              <a:ext uri="{FF2B5EF4-FFF2-40B4-BE49-F238E27FC236}">
                <a16:creationId xmlns:a16="http://schemas.microsoft.com/office/drawing/2014/main" id="{8D89E511-B05F-0491-BDB0-6C84D4D6802F}"/>
              </a:ext>
            </a:extLst>
          </p:cNvPr>
          <p:cNvSpPr>
            <a:spLocks noGrp="1"/>
          </p:cNvSpPr>
          <p:nvPr>
            <p:ph idx="1"/>
          </p:nvPr>
        </p:nvSpPr>
        <p:spPr/>
        <p:txBody>
          <a:bodyPr/>
          <a:lstStyle/>
          <a:p>
            <a:r>
              <a:rPr lang="en-US" altLang="zh-CN" dirty="0"/>
              <a:t>CNN Example</a:t>
            </a:r>
            <a:endParaRPr lang="en-HK" altLang="zh-CN" dirty="0"/>
          </a:p>
        </p:txBody>
      </p:sp>
      <p:sp>
        <p:nvSpPr>
          <p:cNvPr id="2" name="文本框 1">
            <a:extLst>
              <a:ext uri="{FF2B5EF4-FFF2-40B4-BE49-F238E27FC236}">
                <a16:creationId xmlns:a16="http://schemas.microsoft.com/office/drawing/2014/main" id="{9FB0C7E4-781F-2D8B-B1EB-B99B186060D0}"/>
              </a:ext>
            </a:extLst>
          </p:cNvPr>
          <p:cNvSpPr txBox="1"/>
          <p:nvPr/>
        </p:nvSpPr>
        <p:spPr>
          <a:xfrm>
            <a:off x="430322" y="6019130"/>
            <a:ext cx="8426341" cy="276999"/>
          </a:xfrm>
          <a:prstGeom prst="rect">
            <a:avLst/>
          </a:prstGeom>
          <a:noFill/>
        </p:spPr>
        <p:txBody>
          <a:bodyPr wrap="square">
            <a:spAutoFit/>
          </a:bodyPr>
          <a:lstStyle/>
          <a:p>
            <a:r>
              <a:rPr lang="zh-CN" altLang="en-US" sz="1200" dirty="0"/>
              <a:t>LeCun, Yann, et al. "Gradient-based learning applied to document recognition." Proceedings of the IEEE 86.11 (1998)</a:t>
            </a:r>
          </a:p>
        </p:txBody>
      </p:sp>
      <p:pic>
        <p:nvPicPr>
          <p:cNvPr id="8" name="图片 7">
            <a:extLst>
              <a:ext uri="{FF2B5EF4-FFF2-40B4-BE49-F238E27FC236}">
                <a16:creationId xmlns:a16="http://schemas.microsoft.com/office/drawing/2014/main" id="{EE7078D4-D0DF-4B2D-8E3B-124E31D57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090" y="2117503"/>
            <a:ext cx="7500803" cy="3901627"/>
          </a:xfrm>
          <a:prstGeom prst="rect">
            <a:avLst/>
          </a:prstGeom>
        </p:spPr>
      </p:pic>
      <p:sp>
        <p:nvSpPr>
          <p:cNvPr id="9" name="矩形 8">
            <a:extLst>
              <a:ext uri="{FF2B5EF4-FFF2-40B4-BE49-F238E27FC236}">
                <a16:creationId xmlns:a16="http://schemas.microsoft.com/office/drawing/2014/main" id="{F71C01A2-AEE6-4BAD-B052-9F2EA51A1B6D}"/>
              </a:ext>
            </a:extLst>
          </p:cNvPr>
          <p:cNvSpPr/>
          <p:nvPr/>
        </p:nvSpPr>
        <p:spPr bwMode="auto">
          <a:xfrm>
            <a:off x="2193073" y="2185639"/>
            <a:ext cx="1531434" cy="475785"/>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5045697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Graph Neural Network or GCN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Content Placeholder 5">
            <a:extLst>
              <a:ext uri="{FF2B5EF4-FFF2-40B4-BE49-F238E27FC236}">
                <a16:creationId xmlns:a16="http://schemas.microsoft.com/office/drawing/2014/main" id="{8D89E511-B05F-0491-BDB0-6C84D4D6802F}"/>
              </a:ext>
            </a:extLst>
          </p:cNvPr>
          <p:cNvSpPr>
            <a:spLocks noGrp="1"/>
          </p:cNvSpPr>
          <p:nvPr>
            <p:ph idx="1"/>
          </p:nvPr>
        </p:nvSpPr>
        <p:spPr/>
        <p:txBody>
          <a:bodyPr/>
          <a:lstStyle/>
          <a:p>
            <a:r>
              <a:rPr lang="en-US" altLang="zh-CN" dirty="0"/>
              <a:t>CNN - key ingredients and properties</a:t>
            </a:r>
            <a:endParaRPr lang="en-HK" dirty="0"/>
          </a:p>
        </p:txBody>
      </p:sp>
      <p:sp>
        <p:nvSpPr>
          <p:cNvPr id="2" name="文本框 1">
            <a:extLst>
              <a:ext uri="{FF2B5EF4-FFF2-40B4-BE49-F238E27FC236}">
                <a16:creationId xmlns:a16="http://schemas.microsoft.com/office/drawing/2014/main" id="{9FB0C7E4-781F-2D8B-B1EB-B99B186060D0}"/>
              </a:ext>
            </a:extLst>
          </p:cNvPr>
          <p:cNvSpPr txBox="1"/>
          <p:nvPr/>
        </p:nvSpPr>
        <p:spPr>
          <a:xfrm>
            <a:off x="412430" y="6283267"/>
            <a:ext cx="8426341" cy="276999"/>
          </a:xfrm>
          <a:prstGeom prst="rect">
            <a:avLst/>
          </a:prstGeom>
          <a:noFill/>
        </p:spPr>
        <p:txBody>
          <a:bodyPr wrap="square">
            <a:spAutoFit/>
          </a:bodyPr>
          <a:lstStyle/>
          <a:p>
            <a:r>
              <a:rPr lang="zh-CN" altLang="en-US" sz="1200" dirty="0"/>
              <a:t>LeCun, Yann, et al. "Gradient-based learning applied to document recognition." Proceedings of the IEEE 86.11 (1998)</a:t>
            </a:r>
          </a:p>
        </p:txBody>
      </p:sp>
      <p:pic>
        <p:nvPicPr>
          <p:cNvPr id="8" name="图片 7">
            <a:extLst>
              <a:ext uri="{FF2B5EF4-FFF2-40B4-BE49-F238E27FC236}">
                <a16:creationId xmlns:a16="http://schemas.microsoft.com/office/drawing/2014/main" id="{EE7078D4-D0DF-4B2D-8E3B-124E31D57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37" y="2028855"/>
            <a:ext cx="4526403" cy="2354459"/>
          </a:xfrm>
          <a:prstGeom prst="rect">
            <a:avLst/>
          </a:prstGeom>
        </p:spPr>
      </p:pic>
      <mc:AlternateContent xmlns:mc="http://schemas.openxmlformats.org/markup-compatibility/2006" xmlns:a14="http://schemas.microsoft.com/office/drawing/2010/main">
        <mc:Choice Requires="a14">
          <p:sp>
            <p:nvSpPr>
              <p:cNvPr id="9" name="文本框 6">
                <a:extLst>
                  <a:ext uri="{FF2B5EF4-FFF2-40B4-BE49-F238E27FC236}">
                    <a16:creationId xmlns:a16="http://schemas.microsoft.com/office/drawing/2014/main" id="{F8178DCA-7954-4DF9-BD3E-6B4A5623FEB3}"/>
                  </a:ext>
                </a:extLst>
              </p:cNvPr>
              <p:cNvSpPr txBox="1"/>
              <p:nvPr/>
            </p:nvSpPr>
            <p:spPr>
              <a:xfrm>
                <a:off x="156117" y="4236553"/>
                <a:ext cx="4657623" cy="20467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just">
                  <a:spcAft>
                    <a:spcPts val="600"/>
                  </a:spcAft>
                  <a:buFont typeface="Wingdings" panose="05000000000000000000" pitchFamily="2" charset="2"/>
                  <a:buChar char=""/>
                </a:pPr>
                <a:r>
                  <a:rPr lang="en-US" altLang="zh-CN" sz="1600" dirty="0">
                    <a:solidFill>
                      <a:srgbClr val="00B050"/>
                    </a:solidFill>
                  </a:rPr>
                  <a:t>Multiple layers (</a:t>
                </a:r>
                <a:r>
                  <a:rPr lang="en-US" altLang="zh-CN" sz="1600" b="1" dirty="0">
                    <a:solidFill>
                      <a:srgbClr val="C00000"/>
                    </a:solidFill>
                  </a:rPr>
                  <a:t>Compositionality</a:t>
                </a:r>
                <a:r>
                  <a:rPr lang="en-US" altLang="zh-CN" sz="1600" dirty="0">
                    <a:solidFill>
                      <a:srgbClr val="00B050"/>
                    </a:solidFill>
                  </a:rPr>
                  <a:t>)</a:t>
                </a:r>
              </a:p>
              <a:p>
                <a:pPr marL="285750" indent="-285750" algn="just">
                  <a:spcAft>
                    <a:spcPts val="600"/>
                  </a:spcAft>
                  <a:buFont typeface="Wingdings" panose="05000000000000000000" pitchFamily="2" charset="2"/>
                  <a:buChar char=""/>
                </a:pPr>
                <a:r>
                  <a:rPr lang="en-US" altLang="zh-CN" sz="1600" b="0" dirty="0">
                    <a:solidFill>
                      <a:srgbClr val="00B050"/>
                    </a:solidFill>
                  </a:rPr>
                  <a:t>Convolutional filters (</a:t>
                </a:r>
                <a:r>
                  <a:rPr lang="en-US" altLang="zh-CN" sz="1600" b="1" dirty="0">
                    <a:solidFill>
                      <a:srgbClr val="C00000"/>
                    </a:solidFill>
                  </a:rPr>
                  <a:t>Translation invariance + Self-similarity</a:t>
                </a:r>
                <a:r>
                  <a:rPr lang="en-US" altLang="zh-CN" sz="1600" b="0" dirty="0">
                    <a:solidFill>
                      <a:srgbClr val="00B050"/>
                    </a:solidFill>
                  </a:rPr>
                  <a:t>)</a:t>
                </a:r>
              </a:p>
              <a:p>
                <a:pPr marL="285750" indent="-285750" algn="just">
                  <a:spcAft>
                    <a:spcPts val="600"/>
                  </a:spcAft>
                  <a:buFont typeface="Wingdings" panose="05000000000000000000" pitchFamily="2" charset="2"/>
                  <a:buChar char=""/>
                </a:pPr>
                <a:r>
                  <a:rPr lang="en-US" altLang="zh-CN" sz="1600" b="0" dirty="0">
                    <a:solidFill>
                      <a:srgbClr val="00B050"/>
                    </a:solidFill>
                  </a:rPr>
                  <a:t>Convolutional </a:t>
                </a:r>
                <a:r>
                  <a:rPr lang="en-US" altLang="zh-CN" sz="1600" dirty="0">
                    <a:solidFill>
                      <a:srgbClr val="00B050"/>
                    </a:solidFill>
                  </a:rPr>
                  <a:t>Filters localized in space (</a:t>
                </a:r>
                <a:r>
                  <a:rPr lang="en-US" altLang="zh-CN" sz="1600" b="1" dirty="0">
                    <a:solidFill>
                      <a:srgbClr val="C00000"/>
                    </a:solidFill>
                  </a:rPr>
                  <a:t>Locality</a:t>
                </a:r>
                <a:r>
                  <a:rPr lang="en-US" altLang="zh-CN" sz="1600" dirty="0">
                    <a:solidFill>
                      <a:srgbClr val="00B050"/>
                    </a:solidFill>
                  </a:rPr>
                  <a:t>)</a:t>
                </a:r>
              </a:p>
              <a:p>
                <a:pPr marL="285750" indent="-285750" algn="just">
                  <a:spcAft>
                    <a:spcPts val="600"/>
                  </a:spcAft>
                  <a:buFont typeface="Wingdings" panose="05000000000000000000" pitchFamily="2" charset="2"/>
                  <a:buChar char=""/>
                </a:pPr>
                <a14:m>
                  <m:oMath xmlns:m="http://schemas.openxmlformats.org/officeDocument/2006/math">
                    <m:r>
                      <a:rPr lang="zh-CN" altLang="en-US" sz="1600" b="0" i="1" smtClean="0">
                        <a:solidFill>
                          <a:srgbClr val="00B050"/>
                        </a:solidFill>
                        <a:latin typeface="Cambria Math" panose="02040503050406030204" pitchFamily="18" charset="0"/>
                      </a:rPr>
                      <m:t>𝒪</m:t>
                    </m:r>
                    <m:r>
                      <a:rPr lang="en-HK" altLang="zh-CN" sz="1600" b="0" i="1" smtClean="0">
                        <a:solidFill>
                          <a:srgbClr val="00B050"/>
                        </a:solidFill>
                        <a:latin typeface="Cambria Math" panose="02040503050406030204" pitchFamily="18" charset="0"/>
                      </a:rPr>
                      <m:t>(1)</m:t>
                    </m:r>
                  </m:oMath>
                </a14:m>
                <a:r>
                  <a:rPr lang="en-US" altLang="zh-CN" sz="1600" b="0" dirty="0">
                    <a:solidFill>
                      <a:srgbClr val="00B050"/>
                    </a:solidFill>
                  </a:rPr>
                  <a:t> parameters per filter, </a:t>
                </a:r>
                <a14:m>
                  <m:oMath xmlns:m="http://schemas.openxmlformats.org/officeDocument/2006/math">
                    <m:r>
                      <a:rPr lang="en-HK" altLang="zh-CN" sz="1600" b="0" i="0" smtClean="0">
                        <a:solidFill>
                          <a:srgbClr val="00B050"/>
                        </a:solidFill>
                        <a:latin typeface="Cambria Math" panose="02040503050406030204" pitchFamily="18" charset="0"/>
                      </a:rPr>
                      <m:t> </m:t>
                    </m:r>
                    <m:r>
                      <a:rPr lang="zh-CN" altLang="en-US" sz="1600" i="1">
                        <a:solidFill>
                          <a:srgbClr val="00B050"/>
                        </a:solidFill>
                        <a:latin typeface="Cambria Math" panose="02040503050406030204" pitchFamily="18" charset="0"/>
                      </a:rPr>
                      <m:t>𝒪</m:t>
                    </m:r>
                    <m:r>
                      <a:rPr lang="en-HK" altLang="zh-CN" sz="1600" i="1">
                        <a:solidFill>
                          <a:srgbClr val="00B050"/>
                        </a:solidFill>
                        <a:latin typeface="Cambria Math" panose="02040503050406030204" pitchFamily="18" charset="0"/>
                      </a:rPr>
                      <m:t>(</m:t>
                    </m:r>
                    <m:r>
                      <a:rPr lang="en-HK" altLang="zh-CN" sz="1600" b="0" i="1" smtClean="0">
                        <a:solidFill>
                          <a:srgbClr val="00B050"/>
                        </a:solidFill>
                        <a:latin typeface="Cambria Math" panose="02040503050406030204" pitchFamily="18" charset="0"/>
                      </a:rPr>
                      <m:t>𝑛</m:t>
                    </m:r>
                    <m:r>
                      <a:rPr lang="en-HK" altLang="zh-CN" sz="1600" i="1">
                        <a:solidFill>
                          <a:srgbClr val="00B050"/>
                        </a:solidFill>
                        <a:latin typeface="Cambria Math" panose="02040503050406030204" pitchFamily="18" charset="0"/>
                      </a:rPr>
                      <m:t>)</m:t>
                    </m:r>
                  </m:oMath>
                </a14:m>
                <a:r>
                  <a:rPr lang="en-US" altLang="zh-CN" sz="1600" dirty="0">
                    <a:solidFill>
                      <a:srgbClr val="00B050"/>
                    </a:solidFill>
                  </a:rPr>
                  <a:t> complexity per layer (</a:t>
                </a:r>
                <a:r>
                  <a:rPr lang="en-US" altLang="zh-CN" sz="1600" b="1" dirty="0">
                    <a:solidFill>
                      <a:srgbClr val="C00000"/>
                    </a:solidFill>
                  </a:rPr>
                  <a:t>Computational efficiency</a:t>
                </a:r>
                <a:r>
                  <a:rPr lang="en-US" altLang="zh-CN" sz="1600" dirty="0">
                    <a:solidFill>
                      <a:srgbClr val="00B050"/>
                    </a:solidFill>
                  </a:rPr>
                  <a:t>)</a:t>
                </a:r>
                <a:endParaRPr lang="en-US" altLang="zh-CN" sz="1600" b="0" dirty="0">
                  <a:solidFill>
                    <a:srgbClr val="00B050"/>
                  </a:solidFill>
                </a:endParaRPr>
              </a:p>
            </p:txBody>
          </p:sp>
        </mc:Choice>
        <mc:Fallback xmlns="">
          <p:sp>
            <p:nvSpPr>
              <p:cNvPr id="9" name="文本框 6">
                <a:extLst>
                  <a:ext uri="{FF2B5EF4-FFF2-40B4-BE49-F238E27FC236}">
                    <a16:creationId xmlns:a16="http://schemas.microsoft.com/office/drawing/2014/main" id="{F8178DCA-7954-4DF9-BD3E-6B4A5623FEB3}"/>
                  </a:ext>
                </a:extLst>
              </p:cNvPr>
              <p:cNvSpPr txBox="1">
                <a:spLocks noRot="1" noChangeAspect="1" noMove="1" noResize="1" noEditPoints="1" noAdjustHandles="1" noChangeArrowheads="1" noChangeShapeType="1" noTextEdit="1"/>
              </p:cNvSpPr>
              <p:nvPr/>
            </p:nvSpPr>
            <p:spPr>
              <a:xfrm>
                <a:off x="156117" y="4236553"/>
                <a:ext cx="4657623" cy="2046714"/>
              </a:xfrm>
              <a:prstGeom prst="rect">
                <a:avLst/>
              </a:prstGeom>
              <a:blipFill>
                <a:blip r:embed="rId4"/>
                <a:stretch>
                  <a:fillRect l="-524" t="-893" r="-654" b="-2976"/>
                </a:stretch>
              </a:blipFill>
              <a:ln w="12700" cap="flat">
                <a:noFill/>
                <a:miter lim="400000"/>
              </a:ln>
              <a:effectLst/>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647FF104-DD16-4877-8ED2-FBACF45245D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81729" y="2204718"/>
            <a:ext cx="3674934" cy="3999997"/>
          </a:xfrm>
          <a:prstGeom prst="rect">
            <a:avLst/>
          </a:prstGeom>
          <a:noFill/>
          <a:ln>
            <a:noFill/>
          </a:ln>
        </p:spPr>
      </p:pic>
    </p:spTree>
    <p:extLst>
      <p:ext uri="{BB962C8B-B14F-4D97-AF65-F5344CB8AC3E}">
        <p14:creationId xmlns:p14="http://schemas.microsoft.com/office/powerpoint/2010/main" val="2483158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Graph Neural Network or GCN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TextBox 8">
            <a:extLst>
              <a:ext uri="{FF2B5EF4-FFF2-40B4-BE49-F238E27FC236}">
                <a16:creationId xmlns:a16="http://schemas.microsoft.com/office/drawing/2014/main" id="{5EAC3CFB-FFC7-C63D-E682-1691C6A4547D}"/>
              </a:ext>
            </a:extLst>
          </p:cNvPr>
          <p:cNvSpPr txBox="1"/>
          <p:nvPr/>
        </p:nvSpPr>
        <p:spPr>
          <a:xfrm>
            <a:off x="102384" y="1462324"/>
            <a:ext cx="3896532" cy="830997"/>
          </a:xfrm>
          <a:prstGeom prst="rect">
            <a:avLst/>
          </a:prstGeom>
          <a:noFill/>
        </p:spPr>
        <p:txBody>
          <a:bodyPr wrap="square" rtlCol="0">
            <a:spAutoFit/>
          </a:bodyPr>
          <a:lstStyle/>
          <a:p>
            <a:r>
              <a:rPr lang="en-US" altLang="zh-CN" sz="2400" b="1" dirty="0">
                <a:solidFill>
                  <a:srgbClr val="C00000"/>
                </a:solidFill>
                <a:latin typeface="+mn-lt"/>
              </a:rPr>
              <a:t>How to define convolution on graphs?</a:t>
            </a:r>
            <a:endParaRPr lang="en-HK" sz="2400" b="1" dirty="0">
              <a:solidFill>
                <a:srgbClr val="C00000"/>
              </a:solidFill>
            </a:endParaRPr>
          </a:p>
        </p:txBody>
      </p:sp>
      <p:pic>
        <p:nvPicPr>
          <p:cNvPr id="3" name="图片 2">
            <a:extLst>
              <a:ext uri="{FF2B5EF4-FFF2-40B4-BE49-F238E27FC236}">
                <a16:creationId xmlns:a16="http://schemas.microsoft.com/office/drawing/2014/main" id="{5A8ED729-EF04-4667-975A-1364182F4EBA}"/>
              </a:ext>
            </a:extLst>
          </p:cNvPr>
          <p:cNvPicPr>
            <a:picLocks noChangeAspect="1"/>
          </p:cNvPicPr>
          <p:nvPr/>
        </p:nvPicPr>
        <p:blipFill rotWithShape="1">
          <a:blip r:embed="rId3">
            <a:extLst>
              <a:ext uri="{28A0092B-C50C-407E-A947-70E740481C1C}">
                <a14:useLocalDpi xmlns:a14="http://schemas.microsoft.com/office/drawing/2010/main" val="0"/>
              </a:ext>
            </a:extLst>
          </a:blip>
          <a:srcRect l="1729" t="50935" r="2209" b="1661"/>
          <a:stretch/>
        </p:blipFill>
        <p:spPr>
          <a:xfrm>
            <a:off x="906967" y="4669752"/>
            <a:ext cx="7523356" cy="1581090"/>
          </a:xfrm>
          <a:prstGeom prst="rect">
            <a:avLst/>
          </a:prstGeom>
        </p:spPr>
      </p:pic>
      <p:pic>
        <p:nvPicPr>
          <p:cNvPr id="7" name="图片 6">
            <a:extLst>
              <a:ext uri="{FF2B5EF4-FFF2-40B4-BE49-F238E27FC236}">
                <a16:creationId xmlns:a16="http://schemas.microsoft.com/office/drawing/2014/main" id="{B36B3933-46FA-4018-BA91-2C56586D15D9}"/>
              </a:ext>
            </a:extLst>
          </p:cNvPr>
          <p:cNvPicPr>
            <a:picLocks noChangeAspect="1"/>
          </p:cNvPicPr>
          <p:nvPr/>
        </p:nvPicPr>
        <p:blipFill rotWithShape="1">
          <a:blip r:embed="rId4">
            <a:extLst>
              <a:ext uri="{28A0092B-C50C-407E-A947-70E740481C1C}">
                <a14:useLocalDpi xmlns:a14="http://schemas.microsoft.com/office/drawing/2010/main" val="0"/>
              </a:ext>
            </a:extLst>
          </a:blip>
          <a:srcRect l="11092" t="20916" r="8195"/>
          <a:stretch/>
        </p:blipFill>
        <p:spPr>
          <a:xfrm>
            <a:off x="4333809" y="1477718"/>
            <a:ext cx="2453411" cy="2113500"/>
          </a:xfrm>
          <a:prstGeom prst="rect">
            <a:avLst/>
          </a:prstGeom>
        </p:spPr>
      </p:pic>
      <p:pic>
        <p:nvPicPr>
          <p:cNvPr id="10" name="图片 9">
            <a:extLst>
              <a:ext uri="{FF2B5EF4-FFF2-40B4-BE49-F238E27FC236}">
                <a16:creationId xmlns:a16="http://schemas.microsoft.com/office/drawing/2014/main" id="{F5A81ADE-78BB-438D-93A2-8F1035ABF5F4}"/>
              </a:ext>
            </a:extLst>
          </p:cNvPr>
          <p:cNvPicPr>
            <a:picLocks noChangeAspect="1"/>
          </p:cNvPicPr>
          <p:nvPr/>
        </p:nvPicPr>
        <p:blipFill rotWithShape="1">
          <a:blip r:embed="rId5">
            <a:extLst>
              <a:ext uri="{28A0092B-C50C-407E-A947-70E740481C1C}">
                <a14:useLocalDpi xmlns:a14="http://schemas.microsoft.com/office/drawing/2010/main" val="0"/>
              </a:ext>
            </a:extLst>
          </a:blip>
          <a:srcRect l="1" r="1036"/>
          <a:stretch/>
        </p:blipFill>
        <p:spPr>
          <a:xfrm>
            <a:off x="541356" y="2293321"/>
            <a:ext cx="2841181" cy="1364806"/>
          </a:xfrm>
          <a:prstGeom prst="rect">
            <a:avLst/>
          </a:prstGeom>
        </p:spPr>
      </p:pic>
      <p:sp>
        <p:nvSpPr>
          <p:cNvPr id="12" name="文本框 11">
            <a:extLst>
              <a:ext uri="{FF2B5EF4-FFF2-40B4-BE49-F238E27FC236}">
                <a16:creationId xmlns:a16="http://schemas.microsoft.com/office/drawing/2014/main" id="{09FFCAD1-4ACE-4D98-895C-8D2E1C352E7F}"/>
              </a:ext>
            </a:extLst>
          </p:cNvPr>
          <p:cNvSpPr txBox="1"/>
          <p:nvPr/>
        </p:nvSpPr>
        <p:spPr>
          <a:xfrm>
            <a:off x="6841310" y="1945384"/>
            <a:ext cx="2081350" cy="1200329"/>
          </a:xfrm>
          <a:prstGeom prst="rect">
            <a:avLst/>
          </a:prstGeom>
          <a:noFill/>
        </p:spPr>
        <p:txBody>
          <a:bodyPr wrap="square">
            <a:spAutoFit/>
          </a:bodyPr>
          <a:lstStyle/>
          <a:p>
            <a:pPr algn="just"/>
            <a:r>
              <a:rPr lang="zh-CN" altLang="en-US" dirty="0"/>
              <a:t>图(Graph)数据是典型的</a:t>
            </a:r>
            <a:r>
              <a:rPr lang="zh-CN" altLang="en-US" dirty="0">
                <a:solidFill>
                  <a:srgbClr val="0070C0"/>
                </a:solidFill>
              </a:rPr>
              <a:t>非欧几里德结构</a:t>
            </a:r>
            <a:r>
              <a:rPr lang="zh-CN" altLang="en-US" dirty="0"/>
              <a:t>的样本，如图所示</a:t>
            </a:r>
          </a:p>
        </p:txBody>
      </p:sp>
      <p:sp>
        <p:nvSpPr>
          <p:cNvPr id="13" name="文本框 12">
            <a:extLst>
              <a:ext uri="{FF2B5EF4-FFF2-40B4-BE49-F238E27FC236}">
                <a16:creationId xmlns:a16="http://schemas.microsoft.com/office/drawing/2014/main" id="{39A091F7-0AB1-4ED1-A4A1-E7B32739F99A}"/>
              </a:ext>
            </a:extLst>
          </p:cNvPr>
          <p:cNvSpPr txBox="1"/>
          <p:nvPr/>
        </p:nvSpPr>
        <p:spPr>
          <a:xfrm>
            <a:off x="194860" y="3820463"/>
            <a:ext cx="8754279" cy="923330"/>
          </a:xfrm>
          <a:prstGeom prst="rect">
            <a:avLst/>
          </a:prstGeom>
          <a:noFill/>
        </p:spPr>
        <p:txBody>
          <a:bodyPr wrap="square">
            <a:spAutoFit/>
          </a:bodyPr>
          <a:lstStyle/>
          <a:p>
            <a:pPr algn="just"/>
            <a:r>
              <a:rPr lang="zh-CN" altLang="en-US" dirty="0">
                <a:solidFill>
                  <a:srgbClr val="0070C0"/>
                </a:solidFill>
              </a:rPr>
              <a:t>欧几里德结构样本</a:t>
            </a:r>
            <a:r>
              <a:rPr lang="zh-CN" altLang="en-US" dirty="0"/>
              <a:t>在我们日常生活中，最常见到的媒体介质莫过于是图片(image)和 视频(video)以及 语音(voice)了，这些数据有一个特点就是:</a:t>
            </a:r>
            <a:r>
              <a:rPr lang="zh-CN" altLang="en-US" dirty="0">
                <a:solidFill>
                  <a:srgbClr val="0070C0"/>
                </a:solidFill>
              </a:rPr>
              <a:t>“排列整齐”</a:t>
            </a:r>
            <a:r>
              <a:rPr lang="zh-CN" altLang="en-US" dirty="0"/>
              <a:t>。什么叫做排列整齐呢?举例子来说，图片可以用矩阵来表达其像素，就如同下图所示：</a:t>
            </a:r>
          </a:p>
        </p:txBody>
      </p:sp>
    </p:spTree>
    <p:extLst>
      <p:ext uri="{BB962C8B-B14F-4D97-AF65-F5344CB8AC3E}">
        <p14:creationId xmlns:p14="http://schemas.microsoft.com/office/powerpoint/2010/main" val="31633573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Graph Neural Network or GCN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TextBox 8">
            <a:extLst>
              <a:ext uri="{FF2B5EF4-FFF2-40B4-BE49-F238E27FC236}">
                <a16:creationId xmlns:a16="http://schemas.microsoft.com/office/drawing/2014/main" id="{5EAC3CFB-FFC7-C63D-E682-1691C6A4547D}"/>
              </a:ext>
            </a:extLst>
          </p:cNvPr>
          <p:cNvSpPr txBox="1"/>
          <p:nvPr/>
        </p:nvSpPr>
        <p:spPr>
          <a:xfrm>
            <a:off x="1459294" y="4781611"/>
            <a:ext cx="1012738" cy="461665"/>
          </a:xfrm>
          <a:prstGeom prst="rect">
            <a:avLst/>
          </a:prstGeom>
          <a:noFill/>
        </p:spPr>
        <p:txBody>
          <a:bodyPr wrap="square" rtlCol="0">
            <a:spAutoFit/>
          </a:bodyPr>
          <a:lstStyle/>
          <a:p>
            <a:r>
              <a:rPr lang="en-US" altLang="zh-CN" sz="2400" b="1" dirty="0">
                <a:solidFill>
                  <a:srgbClr val="C00000"/>
                </a:solidFill>
                <a:latin typeface="+mn-lt"/>
              </a:rPr>
              <a:t>GCN</a:t>
            </a:r>
            <a:r>
              <a:rPr lang="zh-CN" altLang="en-US" sz="2400" b="1" dirty="0">
                <a:solidFill>
                  <a:srgbClr val="C00000"/>
                </a:solidFill>
                <a:latin typeface="+mn-lt"/>
              </a:rPr>
              <a:t>？</a:t>
            </a:r>
            <a:endParaRPr lang="en-HK" sz="2400" b="1" dirty="0">
              <a:solidFill>
                <a:srgbClr val="C00000"/>
              </a:solidFill>
            </a:endParaRPr>
          </a:p>
        </p:txBody>
      </p:sp>
      <p:pic>
        <p:nvPicPr>
          <p:cNvPr id="10" name="图片 9">
            <a:extLst>
              <a:ext uri="{FF2B5EF4-FFF2-40B4-BE49-F238E27FC236}">
                <a16:creationId xmlns:a16="http://schemas.microsoft.com/office/drawing/2014/main" id="{F5A81ADE-78BB-438D-93A2-8F1035ABF5F4}"/>
              </a:ext>
            </a:extLst>
          </p:cNvPr>
          <p:cNvPicPr>
            <a:picLocks noChangeAspect="1"/>
          </p:cNvPicPr>
          <p:nvPr/>
        </p:nvPicPr>
        <p:blipFill rotWithShape="1">
          <a:blip r:embed="rId3">
            <a:extLst>
              <a:ext uri="{28A0092B-C50C-407E-A947-70E740481C1C}">
                <a14:useLocalDpi xmlns:a14="http://schemas.microsoft.com/office/drawing/2010/main" val="0"/>
              </a:ext>
            </a:extLst>
          </a:blip>
          <a:srcRect l="1" r="776"/>
          <a:stretch/>
        </p:blipFill>
        <p:spPr>
          <a:xfrm>
            <a:off x="541356" y="2293321"/>
            <a:ext cx="2848615" cy="1364806"/>
          </a:xfrm>
          <a:prstGeom prst="rect">
            <a:avLst/>
          </a:prstGeom>
        </p:spPr>
      </p:pic>
      <p:pic>
        <p:nvPicPr>
          <p:cNvPr id="6" name="图片 5">
            <a:extLst>
              <a:ext uri="{FF2B5EF4-FFF2-40B4-BE49-F238E27FC236}">
                <a16:creationId xmlns:a16="http://schemas.microsoft.com/office/drawing/2014/main" id="{1058CC41-9608-4F2E-AA1B-FA77D6F9F035}"/>
              </a:ext>
            </a:extLst>
          </p:cNvPr>
          <p:cNvPicPr>
            <a:picLocks noChangeAspect="1"/>
          </p:cNvPicPr>
          <p:nvPr/>
        </p:nvPicPr>
        <p:blipFill rotWithShape="1">
          <a:blip r:embed="rId4">
            <a:extLst>
              <a:ext uri="{28A0092B-C50C-407E-A947-70E740481C1C}">
                <a14:useLocalDpi xmlns:a14="http://schemas.microsoft.com/office/drawing/2010/main" val="0"/>
              </a:ext>
            </a:extLst>
          </a:blip>
          <a:srcRect t="18856" b="18016"/>
          <a:stretch/>
        </p:blipFill>
        <p:spPr>
          <a:xfrm>
            <a:off x="3616423" y="3062867"/>
            <a:ext cx="5172075" cy="3271025"/>
          </a:xfrm>
          <a:prstGeom prst="rect">
            <a:avLst/>
          </a:prstGeom>
        </p:spPr>
      </p:pic>
      <p:sp>
        <p:nvSpPr>
          <p:cNvPr id="8" name="箭头: 圆角右 7">
            <a:extLst>
              <a:ext uri="{FF2B5EF4-FFF2-40B4-BE49-F238E27FC236}">
                <a16:creationId xmlns:a16="http://schemas.microsoft.com/office/drawing/2014/main" id="{FE823E78-F1BA-481C-8F73-6CDB9F485F81}"/>
              </a:ext>
            </a:extLst>
          </p:cNvPr>
          <p:cNvSpPr/>
          <p:nvPr/>
        </p:nvSpPr>
        <p:spPr bwMode="auto">
          <a:xfrm rot="5400000">
            <a:off x="3580230" y="2607352"/>
            <a:ext cx="748815" cy="1056303"/>
          </a:xfrm>
          <a:prstGeom prst="bentArrow">
            <a:avLst>
              <a:gd name="adj1" fmla="val 21029"/>
              <a:gd name="adj2" fmla="val 25000"/>
              <a:gd name="adj3" fmla="val 25000"/>
              <a:gd name="adj4" fmla="val 43750"/>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1" name="乘号 10">
            <a:extLst>
              <a:ext uri="{FF2B5EF4-FFF2-40B4-BE49-F238E27FC236}">
                <a16:creationId xmlns:a16="http://schemas.microsoft.com/office/drawing/2014/main" id="{E848713D-D45D-4C4D-9DBB-CE8BD4657DC2}"/>
              </a:ext>
            </a:extLst>
          </p:cNvPr>
          <p:cNvSpPr/>
          <p:nvPr/>
        </p:nvSpPr>
        <p:spPr bwMode="auto">
          <a:xfrm>
            <a:off x="3902927" y="2408663"/>
            <a:ext cx="579862" cy="654204"/>
          </a:xfrm>
          <a:prstGeom prst="mathMultiply">
            <a:avLst>
              <a:gd name="adj1" fmla="val 11982"/>
            </a:avLst>
          </a:prstGeom>
          <a:solidFill>
            <a:srgbClr val="C0000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4" name="箭头: 右 13">
            <a:extLst>
              <a:ext uri="{FF2B5EF4-FFF2-40B4-BE49-F238E27FC236}">
                <a16:creationId xmlns:a16="http://schemas.microsoft.com/office/drawing/2014/main" id="{EFF62D79-389F-48B1-ABB3-2CFCB5040229}"/>
              </a:ext>
            </a:extLst>
          </p:cNvPr>
          <p:cNvSpPr/>
          <p:nvPr/>
        </p:nvSpPr>
        <p:spPr bwMode="auto">
          <a:xfrm rot="10800000">
            <a:off x="2661969" y="4837664"/>
            <a:ext cx="910394" cy="356033"/>
          </a:xfrm>
          <a:prstGeom prst="right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6" name="TextBox 8">
            <a:extLst>
              <a:ext uri="{FF2B5EF4-FFF2-40B4-BE49-F238E27FC236}">
                <a16:creationId xmlns:a16="http://schemas.microsoft.com/office/drawing/2014/main" id="{25053BAB-6C3C-4901-B541-F801D10F212C}"/>
              </a:ext>
            </a:extLst>
          </p:cNvPr>
          <p:cNvSpPr txBox="1"/>
          <p:nvPr/>
        </p:nvSpPr>
        <p:spPr>
          <a:xfrm>
            <a:off x="254784" y="1614724"/>
            <a:ext cx="3896532" cy="830997"/>
          </a:xfrm>
          <a:prstGeom prst="rect">
            <a:avLst/>
          </a:prstGeom>
          <a:noFill/>
        </p:spPr>
        <p:txBody>
          <a:bodyPr wrap="square" rtlCol="0">
            <a:spAutoFit/>
          </a:bodyPr>
          <a:lstStyle/>
          <a:p>
            <a:r>
              <a:rPr lang="en-US" altLang="zh-CN" sz="2400" b="1" dirty="0">
                <a:solidFill>
                  <a:srgbClr val="C00000"/>
                </a:solidFill>
                <a:latin typeface="+mn-lt"/>
              </a:rPr>
              <a:t>How to define convolution on graphs?</a:t>
            </a:r>
            <a:endParaRPr lang="en-HK" sz="2400" b="1" dirty="0">
              <a:solidFill>
                <a:srgbClr val="C00000"/>
              </a:solidFill>
            </a:endParaRPr>
          </a:p>
        </p:txBody>
      </p:sp>
      <p:sp>
        <p:nvSpPr>
          <p:cNvPr id="18" name="文本框 17">
            <a:extLst>
              <a:ext uri="{FF2B5EF4-FFF2-40B4-BE49-F238E27FC236}">
                <a16:creationId xmlns:a16="http://schemas.microsoft.com/office/drawing/2014/main" id="{6ED865B2-E15D-4512-B94E-2AE2E00B06BF}"/>
              </a:ext>
            </a:extLst>
          </p:cNvPr>
          <p:cNvSpPr txBox="1"/>
          <p:nvPr/>
        </p:nvSpPr>
        <p:spPr>
          <a:xfrm>
            <a:off x="4018156" y="6275000"/>
            <a:ext cx="4572000" cy="276999"/>
          </a:xfrm>
          <a:prstGeom prst="rect">
            <a:avLst/>
          </a:prstGeom>
          <a:noFill/>
        </p:spPr>
        <p:txBody>
          <a:bodyPr wrap="square">
            <a:spAutoFit/>
          </a:bodyPr>
          <a:lstStyle/>
          <a:p>
            <a:r>
              <a:rPr lang="zh-CN" altLang="en-US" sz="1200" dirty="0"/>
              <a:t>https://blog.csdn.net/weixin_37589575/article/details/107013739</a:t>
            </a:r>
          </a:p>
        </p:txBody>
      </p:sp>
    </p:spTree>
    <p:extLst>
      <p:ext uri="{BB962C8B-B14F-4D97-AF65-F5344CB8AC3E}">
        <p14:creationId xmlns:p14="http://schemas.microsoft.com/office/powerpoint/2010/main" val="31365553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BA8286E1-F151-2026-4B5C-568CDC738D25}"/>
              </a:ext>
            </a:extLst>
          </p:cNvPr>
          <p:cNvSpPr txBox="1"/>
          <p:nvPr/>
        </p:nvSpPr>
        <p:spPr>
          <a:xfrm>
            <a:off x="430322" y="5813042"/>
            <a:ext cx="8426341" cy="461665"/>
          </a:xfrm>
          <a:prstGeom prst="rect">
            <a:avLst/>
          </a:prstGeom>
          <a:noFill/>
        </p:spPr>
        <p:txBody>
          <a:bodyPr wrap="square">
            <a:spAutoFit/>
          </a:bodyPr>
          <a:lstStyle/>
          <a:p>
            <a:r>
              <a:rPr lang="en-US" altLang="zh-CN" sz="1200" dirty="0" err="1"/>
              <a:t>Zhiqian</a:t>
            </a:r>
            <a:r>
              <a:rPr lang="en-US" altLang="zh-CN" sz="1200" dirty="0"/>
              <a:t> Chen , </a:t>
            </a:r>
            <a:r>
              <a:rPr lang="en-US" altLang="zh-CN" sz="1200" dirty="0" err="1"/>
              <a:t>Fanglan</a:t>
            </a:r>
            <a:r>
              <a:rPr lang="en-US" altLang="zh-CN" sz="1200" dirty="0"/>
              <a:t> Chen , Lei Zhang , </a:t>
            </a:r>
            <a:r>
              <a:rPr lang="en-US" altLang="zh-CN" sz="1200" dirty="0" err="1"/>
              <a:t>Taoran</a:t>
            </a:r>
            <a:r>
              <a:rPr lang="en-US" altLang="zh-CN" sz="1200" dirty="0"/>
              <a:t> Ji , </a:t>
            </a:r>
            <a:r>
              <a:rPr lang="en-US" altLang="zh-CN" sz="1200" dirty="0" err="1"/>
              <a:t>Kaiqun</a:t>
            </a:r>
            <a:r>
              <a:rPr lang="en-US" altLang="zh-CN" sz="1200" dirty="0"/>
              <a:t> Fu , Liang Zhao , Feng Chen , Chang-Tien Lu. "Bridging the Gap between Spatial and Spectral Domains: A Survey on Graph Neural Networks."</a:t>
            </a:r>
            <a:endParaRPr lang="zh-CN" altLang="en-US" sz="1200" dirty="0"/>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pic>
        <p:nvPicPr>
          <p:cNvPr id="8" name="图片 7">
            <a:extLst>
              <a:ext uri="{FF2B5EF4-FFF2-40B4-BE49-F238E27FC236}">
                <a16:creationId xmlns:a16="http://schemas.microsoft.com/office/drawing/2014/main" id="{023291A0-D936-4002-A2FD-6305CE9DB61B}"/>
              </a:ext>
            </a:extLst>
          </p:cNvPr>
          <p:cNvPicPr>
            <a:picLocks noChangeAspect="1"/>
          </p:cNvPicPr>
          <p:nvPr/>
        </p:nvPicPr>
        <p:blipFill rotWithShape="1">
          <a:blip r:embed="rId3">
            <a:extLst>
              <a:ext uri="{28A0092B-C50C-407E-A947-70E740481C1C}">
                <a14:useLocalDpi xmlns:a14="http://schemas.microsoft.com/office/drawing/2010/main" val="0"/>
              </a:ext>
            </a:extLst>
          </a:blip>
          <a:srcRect b="15126"/>
          <a:stretch/>
        </p:blipFill>
        <p:spPr>
          <a:xfrm>
            <a:off x="0" y="1956806"/>
            <a:ext cx="9082588" cy="3609493"/>
          </a:xfrm>
          <a:prstGeom prst="rect">
            <a:avLst/>
          </a:prstGeom>
        </p:spPr>
      </p:pic>
      <p:sp>
        <p:nvSpPr>
          <p:cNvPr id="10" name="文本框 9">
            <a:extLst>
              <a:ext uri="{FF2B5EF4-FFF2-40B4-BE49-F238E27FC236}">
                <a16:creationId xmlns:a16="http://schemas.microsoft.com/office/drawing/2014/main" id="{1362341A-6A7E-4510-A414-8D3AD0D1943C}"/>
              </a:ext>
            </a:extLst>
          </p:cNvPr>
          <p:cNvSpPr txBox="1"/>
          <p:nvPr/>
        </p:nvSpPr>
        <p:spPr>
          <a:xfrm>
            <a:off x="4991100" y="6274707"/>
            <a:ext cx="3309124" cy="276999"/>
          </a:xfrm>
          <a:prstGeom prst="rect">
            <a:avLst/>
          </a:prstGeom>
          <a:noFill/>
        </p:spPr>
        <p:txBody>
          <a:bodyPr wrap="square">
            <a:spAutoFit/>
          </a:bodyPr>
          <a:lstStyle/>
          <a:p>
            <a:r>
              <a:rPr lang="en-US" altLang="zh-CN" sz="1200" dirty="0"/>
              <a:t>https://zhuanlan.zhihu.com/p/367774462</a:t>
            </a:r>
            <a:endParaRPr lang="zh-CN" altLang="en-US" sz="1200" dirty="0"/>
          </a:p>
        </p:txBody>
      </p:sp>
      <p:sp>
        <p:nvSpPr>
          <p:cNvPr id="3" name="矩形 2">
            <a:extLst>
              <a:ext uri="{FF2B5EF4-FFF2-40B4-BE49-F238E27FC236}">
                <a16:creationId xmlns:a16="http://schemas.microsoft.com/office/drawing/2014/main" id="{FB577285-1A97-4606-9962-DF187C5ECA50}"/>
              </a:ext>
            </a:extLst>
          </p:cNvPr>
          <p:cNvSpPr/>
          <p:nvPr/>
        </p:nvSpPr>
        <p:spPr bwMode="auto">
          <a:xfrm>
            <a:off x="3204117" y="1956806"/>
            <a:ext cx="1219200" cy="443494"/>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3" name="矩形 12">
            <a:extLst>
              <a:ext uri="{FF2B5EF4-FFF2-40B4-BE49-F238E27FC236}">
                <a16:creationId xmlns:a16="http://schemas.microsoft.com/office/drawing/2014/main" id="{33C1EE77-BEA2-40F2-83BB-938F97615B4E}"/>
              </a:ext>
            </a:extLst>
          </p:cNvPr>
          <p:cNvSpPr/>
          <p:nvPr/>
        </p:nvSpPr>
        <p:spPr bwMode="auto">
          <a:xfrm>
            <a:off x="4728117" y="1956806"/>
            <a:ext cx="1219200" cy="443494"/>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2763141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1362341A-6A7E-4510-A414-8D3AD0D1943C}"/>
              </a:ext>
            </a:extLst>
          </p:cNvPr>
          <p:cNvSpPr txBox="1"/>
          <p:nvPr/>
        </p:nvSpPr>
        <p:spPr>
          <a:xfrm>
            <a:off x="99432" y="6342117"/>
            <a:ext cx="3309124" cy="276999"/>
          </a:xfrm>
          <a:prstGeom prst="rect">
            <a:avLst/>
          </a:prstGeom>
          <a:noFill/>
        </p:spPr>
        <p:txBody>
          <a:bodyPr wrap="square">
            <a:spAutoFit/>
          </a:bodyPr>
          <a:lstStyle/>
          <a:p>
            <a:r>
              <a:rPr lang="en-US" altLang="zh-CN" sz="1200" dirty="0"/>
              <a:t>https://zhuanlan.zhihu.com/p/367774462</a:t>
            </a:r>
            <a:endParaRPr lang="zh-CN" altLang="en-US" sz="1200" dirty="0"/>
          </a:p>
        </p:txBody>
      </p:sp>
      <p:sp>
        <p:nvSpPr>
          <p:cNvPr id="15" name="Content Placeholder 5">
            <a:extLst>
              <a:ext uri="{FF2B5EF4-FFF2-40B4-BE49-F238E27FC236}">
                <a16:creationId xmlns:a16="http://schemas.microsoft.com/office/drawing/2014/main" id="{03C74E9B-FD94-41D1-AE30-3383990BB604}"/>
              </a:ext>
            </a:extLst>
          </p:cNvPr>
          <p:cNvSpPr>
            <a:spLocks noGrp="1"/>
          </p:cNvSpPr>
          <p:nvPr>
            <p:ph idx="1"/>
          </p:nvPr>
        </p:nvSpPr>
        <p:spPr>
          <a:xfrm>
            <a:off x="457200" y="1600200"/>
            <a:ext cx="8229600" cy="4525963"/>
          </a:xfrm>
        </p:spPr>
        <p:txBody>
          <a:bodyPr/>
          <a:lstStyle/>
          <a:p>
            <a:pPr algn="just"/>
            <a:r>
              <a:rPr lang="en-US" altLang="zh-CN" sz="1800" dirty="0">
                <a:latin typeface="微软雅黑" panose="020B0503020204020204" pitchFamily="34" charset="-122"/>
                <a:ea typeface="微软雅黑" panose="020B0503020204020204" pitchFamily="34" charset="-122"/>
              </a:rPr>
              <a:t>vertex domain (spatial domain)</a:t>
            </a:r>
            <a:r>
              <a:rPr lang="zh-CN" altLang="en-US" sz="1800" dirty="0">
                <a:latin typeface="微软雅黑" panose="020B0503020204020204" pitchFamily="34" charset="-122"/>
                <a:ea typeface="微软雅黑" panose="020B0503020204020204" pitchFamily="34" charset="-122"/>
              </a:rPr>
              <a:t>的处理是非常直观的一种方式。就是</a:t>
            </a:r>
            <a:r>
              <a:rPr lang="zh-CN" altLang="en-US" sz="1800" dirty="0">
                <a:solidFill>
                  <a:srgbClr val="C00000"/>
                </a:solidFill>
                <a:latin typeface="微软雅黑" panose="020B0503020204020204" pitchFamily="34" charset="-122"/>
                <a:ea typeface="微软雅黑" panose="020B0503020204020204" pitchFamily="34" charset="-122"/>
              </a:rPr>
              <a:t>聚合邻居节点的信息来更新本节点的特征</a:t>
            </a:r>
            <a:r>
              <a:rPr lang="zh-CN" altLang="en-US" sz="1800" dirty="0">
                <a:latin typeface="微软雅黑" panose="020B0503020204020204" pitchFamily="34" charset="-122"/>
                <a:ea typeface="微软雅黑" panose="020B0503020204020204" pitchFamily="34" charset="-122"/>
              </a:rPr>
              <a:t>，具体的实现可以参考</a:t>
            </a:r>
            <a:r>
              <a:rPr lang="en-US" altLang="zh-CN" sz="1800" dirty="0">
                <a:latin typeface="微软雅黑" panose="020B0503020204020204" pitchFamily="34" charset="-122"/>
                <a:ea typeface="微软雅黑" panose="020B0503020204020204" pitchFamily="34" charset="-122"/>
              </a:rPr>
              <a:t>Spatial-GNN Graph Neural Networks (GNN)</a:t>
            </a:r>
            <a:r>
              <a:rPr lang="zh-CN" altLang="en-US" sz="1800" dirty="0">
                <a:latin typeface="微软雅黑" panose="020B0503020204020204" pitchFamily="34" charset="-122"/>
                <a:ea typeface="微软雅黑" panose="020B0503020204020204" pitchFamily="34" charset="-122"/>
              </a:rPr>
              <a:t>：</a:t>
            </a:r>
            <a:r>
              <a:rPr lang="en-US" altLang="zh-CN" sz="1800" dirty="0">
                <a:solidFill>
                  <a:srgbClr val="0070C0"/>
                </a:solidFill>
                <a:latin typeface="微软雅黑" panose="020B0503020204020204" pitchFamily="34" charset="-122"/>
                <a:ea typeface="微软雅黑" panose="020B0503020204020204" pitchFamily="34" charset="-122"/>
              </a:rPr>
              <a:t>Spatial - GNN </a:t>
            </a:r>
          </a:p>
          <a:p>
            <a:pPr algn="just"/>
            <a:endParaRPr lang="en-US" sz="1800" dirty="0">
              <a:latin typeface="微软雅黑" panose="020B0503020204020204" pitchFamily="34" charset="-122"/>
              <a:ea typeface="微软雅黑" panose="020B0503020204020204" pitchFamily="34" charset="-122"/>
            </a:endParaRPr>
          </a:p>
          <a:p>
            <a:pPr algn="just"/>
            <a:r>
              <a:rPr lang="en-HK" sz="1800" dirty="0">
                <a:latin typeface="微软雅黑" panose="020B0503020204020204" pitchFamily="34" charset="-122"/>
                <a:ea typeface="微软雅黑" panose="020B0503020204020204" pitchFamily="34" charset="-122"/>
              </a:rPr>
              <a:t>spectral domain </a:t>
            </a:r>
            <a:r>
              <a:rPr lang="zh-CN" altLang="en-US" sz="1800" dirty="0">
                <a:latin typeface="微软雅黑" panose="020B0503020204020204" pitchFamily="34" charset="-122"/>
                <a:ea typeface="微软雅黑" panose="020B0503020204020204" pitchFamily="34" charset="-122"/>
              </a:rPr>
              <a:t>则就是 </a:t>
            </a:r>
            <a:r>
              <a:rPr lang="en-HK" sz="1800" dirty="0">
                <a:latin typeface="微软雅黑" panose="020B0503020204020204" pitchFamily="34" charset="-122"/>
                <a:ea typeface="微软雅黑" panose="020B0503020204020204" pitchFamily="34" charset="-122"/>
              </a:rPr>
              <a:t>GCN </a:t>
            </a:r>
            <a:r>
              <a:rPr lang="zh-CN" altLang="en-US" sz="1800" dirty="0">
                <a:latin typeface="微软雅黑" panose="020B0503020204020204" pitchFamily="34" charset="-122"/>
                <a:ea typeface="微软雅黑" panose="020B0503020204020204" pitchFamily="34" charset="-122"/>
              </a:rPr>
              <a:t>的理论基础了。这种思路就是希望</a:t>
            </a:r>
            <a:r>
              <a:rPr lang="zh-CN" altLang="en-US" sz="1800" dirty="0">
                <a:solidFill>
                  <a:srgbClr val="C00000"/>
                </a:solidFill>
                <a:latin typeface="微软雅黑" panose="020B0503020204020204" pitchFamily="34" charset="-122"/>
                <a:ea typeface="微软雅黑" panose="020B0503020204020204" pitchFamily="34" charset="-122"/>
              </a:rPr>
              <a:t>借助图的谱理论（</a:t>
            </a:r>
            <a:r>
              <a:rPr lang="en-HK" sz="1800" dirty="0">
                <a:solidFill>
                  <a:srgbClr val="C00000"/>
                </a:solidFill>
                <a:latin typeface="微软雅黑" panose="020B0503020204020204" pitchFamily="34" charset="-122"/>
                <a:ea typeface="微软雅黑" panose="020B0503020204020204" pitchFamily="34" charset="-122"/>
              </a:rPr>
              <a:t>Spectral Graph Theory）</a:t>
            </a:r>
            <a:r>
              <a:rPr lang="zh-CN" altLang="en-US" sz="1800" dirty="0">
                <a:latin typeface="微软雅黑" panose="020B0503020204020204" pitchFamily="34" charset="-122"/>
                <a:ea typeface="微软雅黑" panose="020B0503020204020204" pitchFamily="34" charset="-122"/>
              </a:rPr>
              <a:t>来实现拓扑图上的卷积操作</a:t>
            </a:r>
            <a:endParaRPr lang="en-HK" sz="1800" dirty="0">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97F11F40-D6AC-4671-A877-93023AB6DADF}"/>
              </a:ext>
            </a:extLst>
          </p:cNvPr>
          <p:cNvSpPr/>
          <p:nvPr/>
        </p:nvSpPr>
        <p:spPr>
          <a:xfrm>
            <a:off x="231459" y="3956236"/>
            <a:ext cx="4565426" cy="586509"/>
          </a:xfrm>
          <a:custGeom>
            <a:avLst/>
            <a:gdLst>
              <a:gd name="connsiteX0" fmla="*/ 0 w 7092660"/>
              <a:gd name="connsiteY0" fmla="*/ 127923 h 767520"/>
              <a:gd name="connsiteX1" fmla="*/ 127923 w 7092660"/>
              <a:gd name="connsiteY1" fmla="*/ 0 h 767520"/>
              <a:gd name="connsiteX2" fmla="*/ 6964737 w 7092660"/>
              <a:gd name="connsiteY2" fmla="*/ 0 h 767520"/>
              <a:gd name="connsiteX3" fmla="*/ 7092660 w 7092660"/>
              <a:gd name="connsiteY3" fmla="*/ 127923 h 767520"/>
              <a:gd name="connsiteX4" fmla="*/ 7092660 w 7092660"/>
              <a:gd name="connsiteY4" fmla="*/ 639597 h 767520"/>
              <a:gd name="connsiteX5" fmla="*/ 6964737 w 7092660"/>
              <a:gd name="connsiteY5" fmla="*/ 767520 h 767520"/>
              <a:gd name="connsiteX6" fmla="*/ 127923 w 7092660"/>
              <a:gd name="connsiteY6" fmla="*/ 767520 h 767520"/>
              <a:gd name="connsiteX7" fmla="*/ 0 w 7092660"/>
              <a:gd name="connsiteY7" fmla="*/ 639597 h 767520"/>
              <a:gd name="connsiteX8" fmla="*/ 0 w 709266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92660" h="767520">
                <a:moveTo>
                  <a:pt x="0" y="127923"/>
                </a:moveTo>
                <a:cubicBezTo>
                  <a:pt x="0" y="57273"/>
                  <a:pt x="57273" y="0"/>
                  <a:pt x="127923" y="0"/>
                </a:cubicBezTo>
                <a:lnTo>
                  <a:pt x="6964737" y="0"/>
                </a:lnTo>
                <a:cubicBezTo>
                  <a:pt x="7035387" y="0"/>
                  <a:pt x="7092660" y="57273"/>
                  <a:pt x="7092660" y="127923"/>
                </a:cubicBezTo>
                <a:lnTo>
                  <a:pt x="7092660" y="639597"/>
                </a:lnTo>
                <a:cubicBezTo>
                  <a:pt x="7092660" y="710247"/>
                  <a:pt x="7035387" y="767520"/>
                  <a:pt x="6964737" y="767520"/>
                </a:cubicBezTo>
                <a:lnTo>
                  <a:pt x="127923" y="767520"/>
                </a:lnTo>
                <a:cubicBezTo>
                  <a:pt x="57273" y="767520"/>
                  <a:pt x="0" y="710247"/>
                  <a:pt x="0" y="639597"/>
                </a:cubicBezTo>
                <a:lnTo>
                  <a:pt x="0" y="127923"/>
                </a:lnTo>
                <a:close/>
              </a:path>
            </a:pathLst>
          </a:custGeom>
          <a:solidFill>
            <a:srgbClr val="FFC000">
              <a:hueOff val="3266964"/>
              <a:satOff val="-13592"/>
              <a:lumOff val="320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8907" tIns="128907" rIns="128907" bIns="128907" numCol="1" spcCol="1270" anchor="ctr" anchorCtr="0">
            <a:noAutofit/>
          </a:bodyPr>
          <a:lstStyle/>
          <a:p>
            <a:pPr marL="0" lvl="0" indent="0" algn="l" defTabSz="1066800">
              <a:lnSpc>
                <a:spcPct val="90000"/>
              </a:lnSpc>
              <a:spcBef>
                <a:spcPct val="0"/>
              </a:spcBef>
              <a:spcAft>
                <a:spcPct val="35000"/>
              </a:spcAft>
              <a:buNone/>
            </a:pPr>
            <a:r>
              <a:rPr lang="zh-CN" altLang="en-US" kern="1200" dirty="0">
                <a:solidFill>
                  <a:sysClr val="window" lastClr="FFFFFF"/>
                </a:solidFill>
                <a:latin typeface="微软雅黑" panose="020B0503020204020204" pitchFamily="34" charset="-122"/>
                <a:ea typeface="微软雅黑" panose="020B0503020204020204" pitchFamily="34" charset="-122"/>
              </a:rPr>
              <a:t>定义 </a:t>
            </a:r>
            <a:r>
              <a:rPr lang="en-US" altLang="zh-CN" dirty="0">
                <a:solidFill>
                  <a:sysClr val="window" lastClr="FFFFFF"/>
                </a:solidFill>
                <a:latin typeface="微软雅黑" panose="020B0503020204020204" pitchFamily="34" charset="-122"/>
                <a:ea typeface="微软雅黑" panose="020B0503020204020204" pitchFamily="34" charset="-122"/>
              </a:rPr>
              <a:t>G</a:t>
            </a:r>
            <a:r>
              <a:rPr lang="en-US" altLang="zh-TW" kern="1200" dirty="0">
                <a:solidFill>
                  <a:sysClr val="window" lastClr="FFFFFF"/>
                </a:solidFill>
                <a:latin typeface="微软雅黑" panose="020B0503020204020204" pitchFamily="34" charset="-122"/>
                <a:ea typeface="微软雅黑" panose="020B0503020204020204" pitchFamily="34" charset="-122"/>
              </a:rPr>
              <a:t>raph </a:t>
            </a:r>
            <a:r>
              <a:rPr lang="zh-CN" altLang="en-US" kern="1200" dirty="0">
                <a:solidFill>
                  <a:sysClr val="window" lastClr="FFFFFF"/>
                </a:solidFill>
                <a:latin typeface="微软雅黑" panose="020B0503020204020204" pitchFamily="34" charset="-122"/>
                <a:ea typeface="微软雅黑" panose="020B0503020204020204" pitchFamily="34" charset="-122"/>
              </a:rPr>
              <a:t>上的</a:t>
            </a:r>
            <a:r>
              <a:rPr lang="en-US" altLang="zh-TW" kern="1200" dirty="0">
                <a:solidFill>
                  <a:sysClr val="window" lastClr="FFFFFF"/>
                </a:solidFill>
                <a:latin typeface="微软雅黑" panose="020B0503020204020204" pitchFamily="34" charset="-122"/>
                <a:ea typeface="微软雅黑" panose="020B0503020204020204" pitchFamily="34" charset="-122"/>
              </a:rPr>
              <a:t>Fourier Transformation</a:t>
            </a:r>
            <a:endParaRPr lang="zh-TW" altLang="en-US" kern="1200" dirty="0">
              <a:solidFill>
                <a:sysClr val="window" lastClr="FFFFFF"/>
              </a:solidFill>
              <a:latin typeface="微软雅黑" panose="020B0503020204020204" pitchFamily="34" charset="-122"/>
              <a:ea typeface="微软雅黑" panose="020B0503020204020204" pitchFamily="34" charset="-122"/>
            </a:endParaRPr>
          </a:p>
        </p:txBody>
      </p:sp>
      <p:sp>
        <p:nvSpPr>
          <p:cNvPr id="17" name="任意多边形: 形状 16">
            <a:extLst>
              <a:ext uri="{FF2B5EF4-FFF2-40B4-BE49-F238E27FC236}">
                <a16:creationId xmlns:a16="http://schemas.microsoft.com/office/drawing/2014/main" id="{1563D48E-1BA6-4525-893D-A654289DDADA}"/>
              </a:ext>
            </a:extLst>
          </p:cNvPr>
          <p:cNvSpPr/>
          <p:nvPr/>
        </p:nvSpPr>
        <p:spPr>
          <a:xfrm>
            <a:off x="231459" y="4695637"/>
            <a:ext cx="4565425" cy="586509"/>
          </a:xfrm>
          <a:custGeom>
            <a:avLst/>
            <a:gdLst>
              <a:gd name="connsiteX0" fmla="*/ 0 w 7092660"/>
              <a:gd name="connsiteY0" fmla="*/ 127923 h 767520"/>
              <a:gd name="connsiteX1" fmla="*/ 127923 w 7092660"/>
              <a:gd name="connsiteY1" fmla="*/ 0 h 767520"/>
              <a:gd name="connsiteX2" fmla="*/ 6964737 w 7092660"/>
              <a:gd name="connsiteY2" fmla="*/ 0 h 767520"/>
              <a:gd name="connsiteX3" fmla="*/ 7092660 w 7092660"/>
              <a:gd name="connsiteY3" fmla="*/ 127923 h 767520"/>
              <a:gd name="connsiteX4" fmla="*/ 7092660 w 7092660"/>
              <a:gd name="connsiteY4" fmla="*/ 639597 h 767520"/>
              <a:gd name="connsiteX5" fmla="*/ 6964737 w 7092660"/>
              <a:gd name="connsiteY5" fmla="*/ 767520 h 767520"/>
              <a:gd name="connsiteX6" fmla="*/ 127923 w 7092660"/>
              <a:gd name="connsiteY6" fmla="*/ 767520 h 767520"/>
              <a:gd name="connsiteX7" fmla="*/ 0 w 7092660"/>
              <a:gd name="connsiteY7" fmla="*/ 639597 h 767520"/>
              <a:gd name="connsiteX8" fmla="*/ 0 w 709266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92660" h="767520">
                <a:moveTo>
                  <a:pt x="0" y="127923"/>
                </a:moveTo>
                <a:cubicBezTo>
                  <a:pt x="0" y="57273"/>
                  <a:pt x="57273" y="0"/>
                  <a:pt x="127923" y="0"/>
                </a:cubicBezTo>
                <a:lnTo>
                  <a:pt x="6964737" y="0"/>
                </a:lnTo>
                <a:cubicBezTo>
                  <a:pt x="7035387" y="0"/>
                  <a:pt x="7092660" y="57273"/>
                  <a:pt x="7092660" y="127923"/>
                </a:cubicBezTo>
                <a:lnTo>
                  <a:pt x="7092660" y="639597"/>
                </a:lnTo>
                <a:cubicBezTo>
                  <a:pt x="7092660" y="710247"/>
                  <a:pt x="7035387" y="767520"/>
                  <a:pt x="6964737" y="767520"/>
                </a:cubicBezTo>
                <a:lnTo>
                  <a:pt x="127923" y="767520"/>
                </a:lnTo>
                <a:cubicBezTo>
                  <a:pt x="57273" y="767520"/>
                  <a:pt x="0" y="710247"/>
                  <a:pt x="0" y="639597"/>
                </a:cubicBezTo>
                <a:lnTo>
                  <a:pt x="0" y="127923"/>
                </a:lnTo>
                <a:close/>
              </a:path>
            </a:pathLst>
          </a:custGeom>
          <a:solidFill>
            <a:srgbClr val="FFC000">
              <a:hueOff val="6533927"/>
              <a:satOff val="-27185"/>
              <a:lumOff val="6405"/>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8907" tIns="128907" rIns="128907" bIns="128907" numCol="1" spcCol="1270" anchor="ctr" anchorCtr="0">
            <a:noAutofit/>
          </a:bodyPr>
          <a:lstStyle/>
          <a:p>
            <a:pPr marL="0" lvl="0" indent="0" algn="l" defTabSz="1066800">
              <a:lnSpc>
                <a:spcPct val="90000"/>
              </a:lnSpc>
              <a:spcBef>
                <a:spcPct val="0"/>
              </a:spcBef>
              <a:spcAft>
                <a:spcPct val="35000"/>
              </a:spcAft>
              <a:buNone/>
            </a:pPr>
            <a:r>
              <a:rPr lang="zh-CN" altLang="en-US" dirty="0">
                <a:solidFill>
                  <a:sysClr val="window" lastClr="FFFFFF"/>
                </a:solidFill>
                <a:latin typeface="微软雅黑" panose="020B0503020204020204" pitchFamily="34" charset="-122"/>
                <a:ea typeface="微软雅黑" panose="020B0503020204020204" pitchFamily="34" charset="-122"/>
              </a:rPr>
              <a:t>定义</a:t>
            </a:r>
            <a:r>
              <a:rPr lang="en-US" altLang="zh-CN" dirty="0">
                <a:solidFill>
                  <a:sysClr val="window" lastClr="FFFFFF"/>
                </a:solidFill>
                <a:latin typeface="微软雅黑" panose="020B0503020204020204" pitchFamily="34" charset="-122"/>
                <a:ea typeface="微软雅黑" panose="020B0503020204020204" pitchFamily="34" charset="-122"/>
              </a:rPr>
              <a:t>G</a:t>
            </a:r>
            <a:r>
              <a:rPr lang="en-US" altLang="zh-TW" kern="1200" dirty="0">
                <a:solidFill>
                  <a:sysClr val="window" lastClr="FFFFFF"/>
                </a:solidFill>
                <a:latin typeface="微软雅黑" panose="020B0503020204020204" pitchFamily="34" charset="-122"/>
                <a:ea typeface="微软雅黑" panose="020B0503020204020204" pitchFamily="34" charset="-122"/>
              </a:rPr>
              <a:t>raph </a:t>
            </a:r>
            <a:r>
              <a:rPr lang="zh-CN" altLang="en-US" kern="1200" dirty="0">
                <a:solidFill>
                  <a:sysClr val="window" lastClr="FFFFFF"/>
                </a:solidFill>
                <a:latin typeface="微软雅黑" panose="020B0503020204020204" pitchFamily="34" charset="-122"/>
                <a:ea typeface="微软雅黑" panose="020B0503020204020204" pitchFamily="34" charset="-122"/>
              </a:rPr>
              <a:t>上的 </a:t>
            </a:r>
            <a:r>
              <a:rPr lang="en-US" altLang="zh-TW" kern="1200" dirty="0">
                <a:solidFill>
                  <a:sysClr val="window" lastClr="FFFFFF"/>
                </a:solidFill>
                <a:latin typeface="微软雅黑" panose="020B0503020204020204" pitchFamily="34" charset="-122"/>
                <a:ea typeface="微软雅黑" panose="020B0503020204020204" pitchFamily="34" charset="-122"/>
              </a:rPr>
              <a:t>convolution</a:t>
            </a:r>
            <a:endParaRPr lang="zh-TW" altLang="en-US" kern="1200" dirty="0">
              <a:solidFill>
                <a:sysClr val="window" lastClr="FFFFFF"/>
              </a:solidFill>
              <a:latin typeface="微软雅黑" panose="020B0503020204020204" pitchFamily="34" charset="-122"/>
              <a:ea typeface="微软雅黑" panose="020B0503020204020204" pitchFamily="34" charset="-122"/>
            </a:endParaRPr>
          </a:p>
        </p:txBody>
      </p:sp>
      <p:sp>
        <p:nvSpPr>
          <p:cNvPr id="18" name="任意多边形: 形状 17">
            <a:extLst>
              <a:ext uri="{FF2B5EF4-FFF2-40B4-BE49-F238E27FC236}">
                <a16:creationId xmlns:a16="http://schemas.microsoft.com/office/drawing/2014/main" id="{94C61E81-47A0-42F9-B1E3-D4DA1A67FF93}"/>
              </a:ext>
            </a:extLst>
          </p:cNvPr>
          <p:cNvSpPr/>
          <p:nvPr/>
        </p:nvSpPr>
        <p:spPr>
          <a:xfrm>
            <a:off x="231459" y="5434116"/>
            <a:ext cx="4565424" cy="586509"/>
          </a:xfrm>
          <a:custGeom>
            <a:avLst/>
            <a:gdLst>
              <a:gd name="connsiteX0" fmla="*/ 0 w 7092660"/>
              <a:gd name="connsiteY0" fmla="*/ 127923 h 767520"/>
              <a:gd name="connsiteX1" fmla="*/ 127923 w 7092660"/>
              <a:gd name="connsiteY1" fmla="*/ 0 h 767520"/>
              <a:gd name="connsiteX2" fmla="*/ 6964737 w 7092660"/>
              <a:gd name="connsiteY2" fmla="*/ 0 h 767520"/>
              <a:gd name="connsiteX3" fmla="*/ 7092660 w 7092660"/>
              <a:gd name="connsiteY3" fmla="*/ 127923 h 767520"/>
              <a:gd name="connsiteX4" fmla="*/ 7092660 w 7092660"/>
              <a:gd name="connsiteY4" fmla="*/ 639597 h 767520"/>
              <a:gd name="connsiteX5" fmla="*/ 6964737 w 7092660"/>
              <a:gd name="connsiteY5" fmla="*/ 767520 h 767520"/>
              <a:gd name="connsiteX6" fmla="*/ 127923 w 7092660"/>
              <a:gd name="connsiteY6" fmla="*/ 767520 h 767520"/>
              <a:gd name="connsiteX7" fmla="*/ 0 w 7092660"/>
              <a:gd name="connsiteY7" fmla="*/ 639597 h 767520"/>
              <a:gd name="connsiteX8" fmla="*/ 0 w 709266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92660" h="767520">
                <a:moveTo>
                  <a:pt x="0" y="127923"/>
                </a:moveTo>
                <a:cubicBezTo>
                  <a:pt x="0" y="57273"/>
                  <a:pt x="57273" y="0"/>
                  <a:pt x="127923" y="0"/>
                </a:cubicBezTo>
                <a:lnTo>
                  <a:pt x="6964737" y="0"/>
                </a:lnTo>
                <a:cubicBezTo>
                  <a:pt x="7035387" y="0"/>
                  <a:pt x="7092660" y="57273"/>
                  <a:pt x="7092660" y="127923"/>
                </a:cubicBezTo>
                <a:lnTo>
                  <a:pt x="7092660" y="639597"/>
                </a:lnTo>
                <a:cubicBezTo>
                  <a:pt x="7092660" y="710247"/>
                  <a:pt x="7035387" y="767520"/>
                  <a:pt x="6964737" y="767520"/>
                </a:cubicBezTo>
                <a:lnTo>
                  <a:pt x="127923" y="767520"/>
                </a:lnTo>
                <a:cubicBezTo>
                  <a:pt x="57273" y="767520"/>
                  <a:pt x="0" y="710247"/>
                  <a:pt x="0" y="639597"/>
                </a:cubicBezTo>
                <a:lnTo>
                  <a:pt x="0" y="127923"/>
                </a:lnTo>
                <a:close/>
              </a:path>
            </a:pathLst>
          </a:custGeom>
          <a:solidFill>
            <a:srgbClr val="FFC000">
              <a:hueOff val="8167408"/>
              <a:satOff val="-33981"/>
              <a:lumOff val="8007"/>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8907" tIns="128907" rIns="128907" bIns="128907" numCol="1" spcCol="1270" anchor="ctr" anchorCtr="0">
            <a:noAutofit/>
          </a:bodyPr>
          <a:lstStyle/>
          <a:p>
            <a:pPr marL="0" lvl="0" indent="0" algn="l" defTabSz="1066800">
              <a:lnSpc>
                <a:spcPct val="90000"/>
              </a:lnSpc>
              <a:spcBef>
                <a:spcPct val="0"/>
              </a:spcBef>
              <a:spcAft>
                <a:spcPct val="35000"/>
              </a:spcAft>
              <a:buNone/>
            </a:pPr>
            <a:r>
              <a:rPr lang="zh-CN" altLang="en-US" kern="1200" dirty="0">
                <a:solidFill>
                  <a:sysClr val="window" lastClr="FFFFFF"/>
                </a:solidFill>
                <a:latin typeface="微软雅黑" panose="020B0503020204020204" pitchFamily="34" charset="-122"/>
                <a:ea typeface="微软雅黑" panose="020B0503020204020204" pitchFamily="34" charset="-122"/>
              </a:rPr>
              <a:t>与深度学习结合提出</a:t>
            </a:r>
            <a:r>
              <a:rPr lang="en-US" altLang="zh-CN" kern="1200" dirty="0">
                <a:solidFill>
                  <a:sysClr val="window" lastClr="FFFFFF"/>
                </a:solidFill>
                <a:latin typeface="微软雅黑" panose="020B0503020204020204" pitchFamily="34" charset="-122"/>
                <a:ea typeface="微软雅黑" panose="020B0503020204020204" pitchFamily="34" charset="-122"/>
              </a:rPr>
              <a:t>GCN</a:t>
            </a:r>
            <a:endParaRPr lang="zh-TW" altLang="en-US" kern="1200" dirty="0">
              <a:solidFill>
                <a:sysClr val="window" lastClr="FFFFFF"/>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933A7A3-566E-408F-B3DF-67F4CFD1EDEF}"/>
              </a:ext>
            </a:extLst>
          </p:cNvPr>
          <p:cNvSpPr txBox="1"/>
          <p:nvPr/>
        </p:nvSpPr>
        <p:spPr>
          <a:xfrm>
            <a:off x="5429155" y="3803018"/>
            <a:ext cx="2791522" cy="369332"/>
          </a:xfrm>
          <a:prstGeom prst="rect">
            <a:avLst/>
          </a:prstGeom>
          <a:noFill/>
        </p:spPr>
        <p:txBody>
          <a:bodyPr wrap="square">
            <a:spAutoFit/>
          </a:bodyPr>
          <a:lstStyle/>
          <a:p>
            <a:r>
              <a:rPr lang="en-HK" altLang="zh-CN" sz="1800" dirty="0">
                <a:solidFill>
                  <a:srgbClr val="C00000"/>
                </a:solidFill>
                <a:latin typeface="微软雅黑" panose="020B0503020204020204" pitchFamily="34" charset="-122"/>
                <a:ea typeface="微软雅黑" panose="020B0503020204020204" pitchFamily="34" charset="-122"/>
              </a:rPr>
              <a:t>Spectral Graph Theory</a:t>
            </a:r>
            <a:endParaRPr lang="zh-CN" altLang="en-US" dirty="0"/>
          </a:p>
        </p:txBody>
      </p:sp>
      <p:pic>
        <p:nvPicPr>
          <p:cNvPr id="1026" name="Picture 2" descr="eg3">
            <a:extLst>
              <a:ext uri="{FF2B5EF4-FFF2-40B4-BE49-F238E27FC236}">
                <a16:creationId xmlns:a16="http://schemas.microsoft.com/office/drawing/2014/main" id="{A93D1796-9952-4494-9936-91F8EFA66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800" y="4307069"/>
            <a:ext cx="2910800" cy="1587801"/>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D8A22A50-FDBA-4183-A495-9BAF76F67D32}"/>
              </a:ext>
            </a:extLst>
          </p:cNvPr>
          <p:cNvSpPr txBox="1"/>
          <p:nvPr/>
        </p:nvSpPr>
        <p:spPr>
          <a:xfrm>
            <a:off x="7777978" y="4268173"/>
            <a:ext cx="1234068" cy="1600438"/>
          </a:xfrm>
          <a:prstGeom prst="rect">
            <a:avLst/>
          </a:prstGeom>
          <a:noFill/>
        </p:spPr>
        <p:txBody>
          <a:bodyPr wrap="square">
            <a:spAutoFit/>
          </a:bodyPr>
          <a:lstStyle/>
          <a:p>
            <a:pPr algn="just"/>
            <a:r>
              <a:rPr lang="zh-CN" altLang="en-US" sz="1400" dirty="0"/>
              <a:t>借助于</a:t>
            </a:r>
            <a:r>
              <a:rPr lang="zh-CN" altLang="en-US" sz="1400" dirty="0">
                <a:solidFill>
                  <a:srgbClr val="0070C0"/>
                </a:solidFill>
              </a:rPr>
              <a:t>图的拉普拉斯矩阵（</a:t>
            </a:r>
            <a:r>
              <a:rPr lang="en-US" altLang="zh-CN" sz="1400" i="1" dirty="0">
                <a:solidFill>
                  <a:srgbClr val="0070C0"/>
                </a:solidFill>
              </a:rPr>
              <a:t>L</a:t>
            </a:r>
            <a:r>
              <a:rPr lang="zh-CN" altLang="en-US" sz="1400" dirty="0">
                <a:solidFill>
                  <a:srgbClr val="0070C0"/>
                </a:solidFill>
              </a:rPr>
              <a:t>拉普拉斯算子）</a:t>
            </a:r>
            <a:r>
              <a:rPr lang="zh-CN" altLang="en-US" sz="1400" dirty="0"/>
              <a:t>的特征值和特征向量来研究图的性质</a:t>
            </a:r>
          </a:p>
        </p:txBody>
      </p:sp>
      <p:sp>
        <p:nvSpPr>
          <p:cNvPr id="26" name="文本框 25">
            <a:extLst>
              <a:ext uri="{FF2B5EF4-FFF2-40B4-BE49-F238E27FC236}">
                <a16:creationId xmlns:a16="http://schemas.microsoft.com/office/drawing/2014/main" id="{33876BB4-042C-461B-84B1-722E75891582}"/>
              </a:ext>
            </a:extLst>
          </p:cNvPr>
          <p:cNvSpPr txBox="1"/>
          <p:nvPr/>
        </p:nvSpPr>
        <p:spPr>
          <a:xfrm>
            <a:off x="5257800" y="6317750"/>
            <a:ext cx="3779404" cy="276999"/>
          </a:xfrm>
          <a:prstGeom prst="rect">
            <a:avLst/>
          </a:prstGeom>
          <a:noFill/>
        </p:spPr>
        <p:txBody>
          <a:bodyPr wrap="square">
            <a:spAutoFit/>
          </a:bodyPr>
          <a:lstStyle/>
          <a:p>
            <a:r>
              <a:rPr lang="en-US" altLang="zh-CN" sz="1200" dirty="0"/>
              <a:t>https://wcfrank.github.io/2021/01/09/Laplace/</a:t>
            </a:r>
            <a:endParaRPr lang="zh-CN" altLang="en-US" sz="1200" dirty="0"/>
          </a:p>
        </p:txBody>
      </p:sp>
    </p:spTree>
    <p:extLst>
      <p:ext uri="{BB962C8B-B14F-4D97-AF65-F5344CB8AC3E}">
        <p14:creationId xmlns:p14="http://schemas.microsoft.com/office/powerpoint/2010/main" val="30151738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Outline</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内容占位符 2">
            <a:extLst>
              <a:ext uri="{FF2B5EF4-FFF2-40B4-BE49-F238E27FC236}">
                <a16:creationId xmlns:a16="http://schemas.microsoft.com/office/drawing/2014/main" id="{D99F6154-30DB-6787-8670-29983D7EEB27}"/>
              </a:ext>
            </a:extLst>
          </p:cNvPr>
          <p:cNvSpPr>
            <a:spLocks noGrp="1"/>
          </p:cNvSpPr>
          <p:nvPr>
            <p:ph idx="1"/>
          </p:nvPr>
        </p:nvSpPr>
        <p:spPr>
          <a:xfrm>
            <a:off x="457200" y="1600200"/>
            <a:ext cx="8229600" cy="4525963"/>
          </a:xfrm>
        </p:spPr>
        <p:txBody>
          <a:bodyPr/>
          <a:lstStyle/>
          <a:p>
            <a:r>
              <a:rPr lang="en-HK" altLang="zh-CN" dirty="0"/>
              <a:t> </a:t>
            </a:r>
            <a:r>
              <a:rPr lang="en-HK" altLang="zh-CN" sz="2800" dirty="0"/>
              <a:t>Motivation</a:t>
            </a:r>
          </a:p>
          <a:p>
            <a:r>
              <a:rPr lang="en-HK" altLang="zh-CN" dirty="0"/>
              <a:t> </a:t>
            </a:r>
            <a:r>
              <a:rPr lang="en-HK" altLang="zh-CN" sz="2800" dirty="0">
                <a:solidFill>
                  <a:schemeClr val="bg2">
                    <a:lumMod val="40000"/>
                    <a:lumOff val="60000"/>
                  </a:schemeClr>
                </a:solidFill>
              </a:rPr>
              <a:t>Graph Neural Network</a:t>
            </a:r>
          </a:p>
          <a:p>
            <a:pPr lvl="1">
              <a:lnSpc>
                <a:spcPct val="100000"/>
              </a:lnSpc>
            </a:pPr>
            <a:r>
              <a:rPr lang="en-HK" altLang="zh-CN" dirty="0">
                <a:solidFill>
                  <a:schemeClr val="bg2">
                    <a:lumMod val="40000"/>
                    <a:lumOff val="60000"/>
                  </a:schemeClr>
                </a:solidFill>
                <a:latin typeface="Times New Roman" panose="02020603050405020304" pitchFamily="18" charset="0"/>
                <a:cs typeface="Times New Roman" panose="02020603050405020304" pitchFamily="18" charset="0"/>
              </a:rPr>
              <a:t>Basics</a:t>
            </a:r>
          </a:p>
          <a:p>
            <a:pPr lvl="1">
              <a:lnSpc>
                <a:spcPct val="100000"/>
              </a:lnSpc>
            </a:pPr>
            <a:r>
              <a:rPr lang="en-HK" altLang="zh-CN" dirty="0">
                <a:solidFill>
                  <a:schemeClr val="bg2">
                    <a:lumMod val="40000"/>
                    <a:lumOff val="60000"/>
                  </a:schemeClr>
                </a:solidFill>
                <a:latin typeface="Times New Roman" panose="02020603050405020304" pitchFamily="18" charset="0"/>
                <a:cs typeface="Times New Roman" panose="02020603050405020304" pitchFamily="18" charset="0"/>
              </a:rPr>
              <a:t>Typical examples</a:t>
            </a:r>
          </a:p>
          <a:p>
            <a:r>
              <a:rPr lang="en-HK" altLang="zh-CN" sz="2800" dirty="0">
                <a:solidFill>
                  <a:schemeClr val="bg2">
                    <a:lumMod val="40000"/>
                    <a:lumOff val="60000"/>
                  </a:schemeClr>
                </a:solidFill>
              </a:rPr>
              <a:t> Transformer</a:t>
            </a:r>
          </a:p>
          <a:p>
            <a:r>
              <a:rPr lang="en-HK" altLang="zh-CN" sz="2800" dirty="0">
                <a:solidFill>
                  <a:schemeClr val="bg2">
                    <a:lumMod val="40000"/>
                    <a:lumOff val="60000"/>
                  </a:schemeClr>
                </a:solidFill>
              </a:rPr>
              <a:t> Challenges and Open Questions</a:t>
            </a:r>
          </a:p>
        </p:txBody>
      </p:sp>
    </p:spTree>
    <p:extLst>
      <p:ext uri="{BB962C8B-B14F-4D97-AF65-F5344CB8AC3E}">
        <p14:creationId xmlns:p14="http://schemas.microsoft.com/office/powerpoint/2010/main" val="319038049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1362341A-6A7E-4510-A414-8D3AD0D1943C}"/>
              </a:ext>
            </a:extLst>
          </p:cNvPr>
          <p:cNvSpPr txBox="1"/>
          <p:nvPr/>
        </p:nvSpPr>
        <p:spPr>
          <a:xfrm>
            <a:off x="99432" y="6342117"/>
            <a:ext cx="3309124" cy="276999"/>
          </a:xfrm>
          <a:prstGeom prst="rect">
            <a:avLst/>
          </a:prstGeom>
          <a:noFill/>
        </p:spPr>
        <p:txBody>
          <a:bodyPr wrap="square">
            <a:spAutoFit/>
          </a:bodyPr>
          <a:lstStyle/>
          <a:p>
            <a:r>
              <a:rPr lang="en-US" altLang="zh-CN" sz="1200" dirty="0"/>
              <a:t>https://zhuanlan.zhihu.com/p/367774462</a:t>
            </a:r>
            <a:endParaRPr lang="zh-CN" altLang="en-US" sz="1200" dirty="0"/>
          </a:p>
        </p:txBody>
      </p:sp>
      <p:sp>
        <p:nvSpPr>
          <p:cNvPr id="26" name="文本框 25">
            <a:extLst>
              <a:ext uri="{FF2B5EF4-FFF2-40B4-BE49-F238E27FC236}">
                <a16:creationId xmlns:a16="http://schemas.microsoft.com/office/drawing/2014/main" id="{33876BB4-042C-461B-84B1-722E75891582}"/>
              </a:ext>
            </a:extLst>
          </p:cNvPr>
          <p:cNvSpPr txBox="1"/>
          <p:nvPr/>
        </p:nvSpPr>
        <p:spPr>
          <a:xfrm>
            <a:off x="5257800" y="6317750"/>
            <a:ext cx="3779404" cy="276999"/>
          </a:xfrm>
          <a:prstGeom prst="rect">
            <a:avLst/>
          </a:prstGeom>
          <a:noFill/>
        </p:spPr>
        <p:txBody>
          <a:bodyPr wrap="square">
            <a:spAutoFit/>
          </a:bodyPr>
          <a:lstStyle/>
          <a:p>
            <a:r>
              <a:rPr lang="en-US" altLang="zh-CN" sz="1200" dirty="0"/>
              <a:t>https://wcfrank.github.io/2021/01/09/Laplace/</a:t>
            </a:r>
            <a:endParaRPr lang="zh-CN" altLang="en-US" sz="1200" dirty="0"/>
          </a:p>
        </p:txBody>
      </p:sp>
      <p:pic>
        <p:nvPicPr>
          <p:cNvPr id="6" name="图片 5">
            <a:extLst>
              <a:ext uri="{FF2B5EF4-FFF2-40B4-BE49-F238E27FC236}">
                <a16:creationId xmlns:a16="http://schemas.microsoft.com/office/drawing/2014/main" id="{25412EA5-C86B-4FBF-83BA-E90762AAD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9" y="2177813"/>
            <a:ext cx="6069139" cy="3996247"/>
          </a:xfrm>
          <a:prstGeom prst="rect">
            <a:avLst/>
          </a:prstGeom>
          <a:ln>
            <a:noFill/>
          </a:ln>
          <a:effectLst>
            <a:outerShdw blurRad="292100" dist="139700" dir="2700000" algn="tl" rotWithShape="0">
              <a:srgbClr val="333333">
                <a:alpha val="65000"/>
              </a:srgbClr>
            </a:outerShdw>
          </a:effectLst>
        </p:spPr>
      </p:pic>
      <p:pic>
        <p:nvPicPr>
          <p:cNvPr id="20" name="图片 19">
            <a:extLst>
              <a:ext uri="{FF2B5EF4-FFF2-40B4-BE49-F238E27FC236}">
                <a16:creationId xmlns:a16="http://schemas.microsoft.com/office/drawing/2014/main" id="{C20390B7-6D76-4B1C-9DB5-B2B1C2BED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7709" y="3117412"/>
            <a:ext cx="2629495" cy="122236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AE3F12FF-331E-4331-9980-1A18B9208FB9}"/>
              </a:ext>
            </a:extLst>
          </p:cNvPr>
          <p:cNvPicPr>
            <a:picLocks noChangeAspect="1"/>
          </p:cNvPicPr>
          <p:nvPr/>
        </p:nvPicPr>
        <p:blipFill>
          <a:blip r:embed="rId5"/>
          <a:stretch>
            <a:fillRect/>
          </a:stretch>
        </p:blipFill>
        <p:spPr>
          <a:xfrm>
            <a:off x="1161045" y="1403725"/>
            <a:ext cx="4062025" cy="1041932"/>
          </a:xfrm>
          <a:prstGeom prst="rect">
            <a:avLst/>
          </a:prstGeom>
          <a:solidFill>
            <a:schemeClr val="bg1"/>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18120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5">
            <a:extLst>
              <a:ext uri="{FF2B5EF4-FFF2-40B4-BE49-F238E27FC236}">
                <a16:creationId xmlns:a16="http://schemas.microsoft.com/office/drawing/2014/main" id="{4712FAFC-0F77-47A9-B143-E1A9CC88BEAA}"/>
              </a:ext>
            </a:extLst>
          </p:cNvPr>
          <p:cNvSpPr>
            <a:spLocks noGrp="1"/>
          </p:cNvSpPr>
          <p:nvPr>
            <p:ph idx="1"/>
          </p:nvPr>
        </p:nvSpPr>
        <p:spPr>
          <a:xfrm>
            <a:off x="457200" y="1600200"/>
            <a:ext cx="8229600"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给定图</a:t>
            </a:r>
            <a:r>
              <a:rPr lang="en-US" sz="1800" b="1" dirty="0">
                <a:latin typeface="微软雅黑" panose="020B0503020204020204" pitchFamily="34" charset="-122"/>
                <a:ea typeface="微软雅黑" panose="020B0503020204020204" pitchFamily="34" charset="-122"/>
              </a:rPr>
              <a:t>G=(V,E)</a:t>
            </a:r>
          </a:p>
          <a:p>
            <a:pPr algn="jus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定义</a:t>
            </a:r>
            <a:r>
              <a:rPr lang="en-US" altLang="zh-CN" sz="1800" dirty="0">
                <a:solidFill>
                  <a:srgbClr val="0070C0"/>
                </a:solidFill>
                <a:latin typeface="微软雅黑" panose="020B0503020204020204" pitchFamily="34" charset="-122"/>
                <a:ea typeface="微软雅黑" panose="020B0503020204020204" pitchFamily="34" charset="-122"/>
              </a:rPr>
              <a:t>D</a:t>
            </a:r>
            <a:r>
              <a:rPr lang="zh-CN" altLang="en-US" sz="1800" dirty="0">
                <a:solidFill>
                  <a:srgbClr val="0070C0"/>
                </a:solidFill>
                <a:latin typeface="微软雅黑" panose="020B0503020204020204" pitchFamily="34" charset="-122"/>
                <a:ea typeface="微软雅黑" panose="020B0503020204020204" pitchFamily="34" charset="-122"/>
              </a:rPr>
              <a:t>是顶点的度矩阵</a:t>
            </a:r>
            <a:r>
              <a:rPr lang="zh-CN" altLang="en-US" sz="1800" dirty="0">
                <a:latin typeface="微软雅黑" panose="020B0503020204020204" pitchFamily="34" charset="-122"/>
                <a:ea typeface="微软雅黑" panose="020B0503020204020204" pitchFamily="34" charset="-122"/>
              </a:rPr>
              <a:t>（对角阵），对角线上元素表示和该顶点相关联的边的数量</a:t>
            </a:r>
            <a:endParaRPr lang="en-US" altLang="zh-CN" sz="18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定义</a:t>
            </a:r>
            <a:r>
              <a:rPr lang="en-US" altLang="zh-CN" sz="1800" dirty="0">
                <a:solidFill>
                  <a:srgbClr val="0070C0"/>
                </a:solidFill>
                <a:latin typeface="微软雅黑" panose="020B0503020204020204" pitchFamily="34" charset="-122"/>
                <a:ea typeface="微软雅黑" panose="020B0503020204020204" pitchFamily="34" charset="-122"/>
              </a:rPr>
              <a:t>A</a:t>
            </a:r>
            <a:r>
              <a:rPr lang="zh-CN" altLang="en-US" sz="1800" dirty="0">
                <a:solidFill>
                  <a:srgbClr val="0070C0"/>
                </a:solidFill>
                <a:latin typeface="微软雅黑" panose="020B0503020204020204" pitchFamily="34" charset="-122"/>
                <a:ea typeface="微软雅黑" panose="020B0503020204020204" pitchFamily="34" charset="-122"/>
              </a:rPr>
              <a:t>是邻接矩阵</a:t>
            </a:r>
            <a:r>
              <a:rPr lang="zh-CN" altLang="en-US" sz="1800" dirty="0">
                <a:latin typeface="微软雅黑" panose="020B0503020204020204" pitchFamily="34" charset="-122"/>
                <a:ea typeface="微软雅黑" panose="020B0503020204020204" pitchFamily="34" charset="-122"/>
              </a:rPr>
              <a:t>，邻接矩阵是一个</a:t>
            </a:r>
            <a:r>
              <a:rPr lang="en-US" altLang="zh-CN" sz="1800" dirty="0" err="1">
                <a:latin typeface="微软雅黑" panose="020B0503020204020204" pitchFamily="34" charset="-122"/>
                <a:ea typeface="微软雅黑" panose="020B0503020204020204" pitchFamily="34" charset="-122"/>
              </a:rPr>
              <a:t>NxN</a:t>
            </a:r>
            <a:r>
              <a:rPr lang="zh-CN" altLang="en-US" sz="1800" dirty="0">
                <a:latin typeface="微软雅黑" panose="020B0503020204020204" pitchFamily="34" charset="-122"/>
                <a:ea typeface="微软雅黑" panose="020B0503020204020204" pitchFamily="34" charset="-122"/>
              </a:rPr>
              <a:t>大小的矩阵，每一个元素代表边的权重（边权重用来表示边两端的节点之间相互关系的强弱）。最简单地，如果</a:t>
            </a:r>
            <a:r>
              <a:rPr lang="en-US" altLang="zh-CN" sz="1800" i="1" dirty="0">
                <a:ea typeface="微软雅黑" panose="020B0503020204020204" pitchFamily="34" charset="-122"/>
              </a:rPr>
              <a:t>v</a:t>
            </a:r>
            <a:r>
              <a:rPr lang="en-US" altLang="zh-CN" sz="1800" i="1" baseline="-25000" dirty="0">
                <a:ea typeface="微软雅黑" panose="020B0503020204020204" pitchFamily="34" charset="-122"/>
              </a:rPr>
              <a:t>i</a:t>
            </a:r>
            <a:r>
              <a:rPr lang="zh-CN" altLang="en-US" sz="1800" dirty="0">
                <a:latin typeface="微软雅黑" panose="020B0503020204020204" pitchFamily="34" charset="-122"/>
                <a:ea typeface="微软雅黑" panose="020B0503020204020204" pitchFamily="34" charset="-122"/>
              </a:rPr>
              <a:t>与</a:t>
            </a:r>
            <a:r>
              <a:rPr lang="en-US" altLang="zh-CN" sz="1800" i="1" dirty="0" err="1">
                <a:ea typeface="微软雅黑" panose="020B0503020204020204" pitchFamily="34" charset="-122"/>
              </a:rPr>
              <a:t>v</a:t>
            </a:r>
            <a:r>
              <a:rPr lang="en-US" altLang="zh-CN" sz="1800" i="1" baseline="-25000" dirty="0" err="1">
                <a:ea typeface="微软雅黑" panose="020B0503020204020204" pitchFamily="34" charset="-122"/>
              </a:rPr>
              <a:t>j</a:t>
            </a:r>
            <a:r>
              <a:rPr lang="zh-CN" altLang="en-US" sz="1800" dirty="0">
                <a:latin typeface="微软雅黑" panose="020B0503020204020204" pitchFamily="34" charset="-122"/>
                <a:ea typeface="微软雅黑" panose="020B0503020204020204" pitchFamily="34" charset="-122"/>
              </a:rPr>
              <a:t>有边相连，那么</a:t>
            </a:r>
            <a:r>
              <a:rPr lang="en-US" altLang="zh-CN" sz="1800" dirty="0">
                <a:latin typeface="微软雅黑" panose="020B0503020204020204" pitchFamily="34" charset="-122"/>
                <a:ea typeface="微软雅黑" panose="020B0503020204020204" pitchFamily="34" charset="-122"/>
              </a:rPr>
              <a:t>A</a:t>
            </a:r>
            <a:r>
              <a:rPr lang="en-US" altLang="zh-CN" sz="1800" i="1" baseline="-25000" dirty="0">
                <a:ea typeface="微软雅黑" panose="020B0503020204020204" pitchFamily="34" charset="-122"/>
              </a:rPr>
              <a:t>ij</a:t>
            </a: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；反之</a:t>
            </a:r>
            <a:r>
              <a:rPr lang="en-US" altLang="zh-CN" sz="1800" dirty="0">
                <a:latin typeface="微软雅黑" panose="020B0503020204020204" pitchFamily="34" charset="-122"/>
                <a:ea typeface="微软雅黑" panose="020B0503020204020204" pitchFamily="34" charset="-122"/>
              </a:rPr>
              <a:t>A</a:t>
            </a:r>
            <a:r>
              <a:rPr lang="en-US" altLang="zh-CN" sz="1800" i="1" baseline="-25000" dirty="0">
                <a:ea typeface="微软雅黑" panose="020B0503020204020204" pitchFamily="34" charset="-122"/>
              </a:rPr>
              <a:t>ij</a:t>
            </a:r>
            <a:r>
              <a:rPr lang="en-US" altLang="zh-CN" sz="1800" dirty="0">
                <a:latin typeface="微软雅黑" panose="020B0503020204020204" pitchFamily="34" charset="-122"/>
                <a:ea typeface="微软雅黑" panose="020B0503020204020204" pitchFamily="34" charset="-122"/>
              </a:rPr>
              <a:t>=0</a:t>
            </a:r>
            <a:r>
              <a:rPr lang="zh-CN" altLang="en-US" sz="1800" dirty="0">
                <a:latin typeface="微软雅黑" panose="020B0503020204020204" pitchFamily="34" charset="-122"/>
                <a:ea typeface="微软雅黑" panose="020B0503020204020204" pitchFamily="34" charset="-122"/>
              </a:rPr>
              <a:t>。无向图的邻接矩阵为对称矩阵</a:t>
            </a:r>
            <a:endParaRPr lang="en-US" altLang="zh-CN" sz="18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于是，定义</a:t>
            </a:r>
            <a:r>
              <a:rPr lang="zh-CN" altLang="en-US" sz="1800" b="1" dirty="0">
                <a:solidFill>
                  <a:srgbClr val="C00000"/>
                </a:solidFill>
                <a:latin typeface="微软雅黑" panose="020B0503020204020204" pitchFamily="34" charset="-122"/>
                <a:ea typeface="微软雅黑" panose="020B0503020204020204" pitchFamily="34" charset="-122"/>
              </a:rPr>
              <a:t>拉普拉斯矩阵</a:t>
            </a:r>
            <a:r>
              <a:rPr lang="en-US" altLang="zh-CN" sz="1800" b="1" dirty="0">
                <a:solidFill>
                  <a:srgbClr val="C00000"/>
                </a:solidFill>
                <a:latin typeface="微软雅黑" panose="020B0503020204020204" pitchFamily="34" charset="-122"/>
                <a:ea typeface="微软雅黑" panose="020B0503020204020204" pitchFamily="34" charset="-122"/>
              </a:rPr>
              <a:t>L=D−A</a:t>
            </a:r>
            <a:r>
              <a:rPr lang="zh-CN" altLang="en-US" sz="1800" dirty="0">
                <a:latin typeface="微软雅黑" panose="020B0503020204020204" pitchFamily="34" charset="-122"/>
                <a:ea typeface="微软雅黑" panose="020B0503020204020204" pitchFamily="34" charset="-122"/>
              </a:rPr>
              <a:t>，如下图所示</a:t>
            </a:r>
            <a:endParaRPr lang="en-US" sz="1800" dirty="0">
              <a:latin typeface="微软雅黑" panose="020B0503020204020204" pitchFamily="34" charset="-122"/>
              <a:ea typeface="微软雅黑" panose="020B0503020204020204" pitchFamily="34" charset="-122"/>
            </a:endParaRPr>
          </a:p>
        </p:txBody>
      </p:sp>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pic>
        <p:nvPicPr>
          <p:cNvPr id="2050" name="Picture 2" descr="Laplacian Matrix">
            <a:extLst>
              <a:ext uri="{FF2B5EF4-FFF2-40B4-BE49-F238E27FC236}">
                <a16:creationId xmlns:a16="http://schemas.microsoft.com/office/drawing/2014/main" id="{F3B30F61-5269-475E-8E25-32A92F2546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8" b="2061"/>
          <a:stretch/>
        </p:blipFill>
        <p:spPr bwMode="auto">
          <a:xfrm>
            <a:off x="445428" y="4440413"/>
            <a:ext cx="8173845" cy="176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3288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229600"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常用的拉普拉斯矩阵实际有三种</a:t>
            </a:r>
            <a:endParaRPr lang="en-US"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en-US" altLang="zh-CN" sz="1800" dirty="0">
                <a:solidFill>
                  <a:srgbClr val="0070C0"/>
                </a:solidFill>
                <a:latin typeface="微软雅黑" panose="020B0503020204020204" pitchFamily="34" charset="-122"/>
                <a:ea typeface="微软雅黑" panose="020B0503020204020204" pitchFamily="34" charset="-122"/>
              </a:rPr>
              <a:t>L=D−A</a:t>
            </a:r>
            <a:r>
              <a:rPr lang="zh-CN" altLang="en-US" sz="1800" dirty="0">
                <a:latin typeface="微软雅黑" panose="020B0503020204020204" pitchFamily="34" charset="-122"/>
                <a:ea typeface="微软雅黑" panose="020B0503020204020204" pitchFamily="34" charset="-122"/>
              </a:rPr>
              <a:t>，定义的拉普拉斯矩阵的叫做 </a:t>
            </a:r>
            <a:r>
              <a:rPr lang="en-US" altLang="zh-CN" sz="1800" dirty="0">
                <a:latin typeface="微软雅黑" panose="020B0503020204020204" pitchFamily="34" charset="-122"/>
                <a:ea typeface="微软雅黑" panose="020B0503020204020204" pitchFamily="34" charset="-122"/>
              </a:rPr>
              <a:t>Combinatorial Laplacian</a:t>
            </a:r>
          </a:p>
          <a:p>
            <a:pPr algn="just">
              <a:buFont typeface="Arial" panose="020B0604020202020204" pitchFamily="34" charset="0"/>
              <a:buChar char="•"/>
            </a:pPr>
            <a:r>
              <a:rPr lang="en-US" altLang="zh-CN" sz="1800" dirty="0" err="1">
                <a:solidFill>
                  <a:srgbClr val="0070C0"/>
                </a:solidFill>
                <a:latin typeface="微软雅黑" panose="020B0503020204020204" pitchFamily="34" charset="-122"/>
                <a:ea typeface="微软雅黑" panose="020B0503020204020204" pitchFamily="34" charset="-122"/>
              </a:rPr>
              <a:t>L</a:t>
            </a:r>
            <a:r>
              <a:rPr lang="en-US" altLang="zh-CN" sz="1800" baseline="30000" dirty="0" err="1">
                <a:solidFill>
                  <a:srgbClr val="0070C0"/>
                </a:solidFill>
                <a:latin typeface="微软雅黑" panose="020B0503020204020204" pitchFamily="34" charset="-122"/>
                <a:ea typeface="微软雅黑" panose="020B0503020204020204" pitchFamily="34" charset="-122"/>
              </a:rPr>
              <a:t>sys</a:t>
            </a:r>
            <a:r>
              <a:rPr lang="en-US" altLang="zh-CN" sz="1800" dirty="0">
                <a:solidFill>
                  <a:srgbClr val="0070C0"/>
                </a:solidFill>
                <a:latin typeface="微软雅黑" panose="020B0503020204020204" pitchFamily="34" charset="-122"/>
                <a:ea typeface="微软雅黑" panose="020B0503020204020204" pitchFamily="34" charset="-122"/>
              </a:rPr>
              <a:t>=D</a:t>
            </a:r>
            <a:r>
              <a:rPr lang="en-US" altLang="zh-CN" sz="1800" baseline="30000" dirty="0">
                <a:solidFill>
                  <a:srgbClr val="0070C0"/>
                </a:solidFill>
                <a:latin typeface="微软雅黑" panose="020B0503020204020204" pitchFamily="34" charset="-122"/>
                <a:ea typeface="微软雅黑" panose="020B0503020204020204" pitchFamily="34" charset="-122"/>
              </a:rPr>
              <a:t>−1/2</a:t>
            </a:r>
            <a:r>
              <a:rPr lang="en-US" altLang="zh-CN" sz="1800" dirty="0">
                <a:solidFill>
                  <a:srgbClr val="0070C0"/>
                </a:solidFill>
                <a:latin typeface="微软雅黑" panose="020B0503020204020204" pitchFamily="34" charset="-122"/>
                <a:ea typeface="微软雅黑" panose="020B0503020204020204" pitchFamily="34" charset="-122"/>
              </a:rPr>
              <a:t>LD</a:t>
            </a:r>
            <a:r>
              <a:rPr lang="en-US" altLang="zh-CN" sz="1800" baseline="30000" dirty="0">
                <a:solidFill>
                  <a:srgbClr val="0070C0"/>
                </a:solidFill>
                <a:latin typeface="微软雅黑" panose="020B0503020204020204" pitchFamily="34" charset="-122"/>
                <a:ea typeface="微软雅黑" panose="020B0503020204020204" pitchFamily="34" charset="-122"/>
              </a:rPr>
              <a:t>−1/2 </a:t>
            </a:r>
            <a:r>
              <a:rPr lang="zh-CN" altLang="en-US" sz="1800" dirty="0">
                <a:latin typeface="微软雅黑" panose="020B0503020204020204" pitchFamily="34" charset="-122"/>
                <a:ea typeface="微软雅黑" panose="020B0503020204020204" pitchFamily="34" charset="-122"/>
              </a:rPr>
              <a:t>，定义的叫做 </a:t>
            </a:r>
            <a:r>
              <a:rPr lang="en-US" sz="1800" dirty="0">
                <a:latin typeface="微软雅黑" panose="020B0503020204020204" pitchFamily="34" charset="-122"/>
                <a:ea typeface="微软雅黑" panose="020B0503020204020204" pitchFamily="34" charset="-122"/>
              </a:rPr>
              <a:t>Symmetric normalized Laplacian。</a:t>
            </a:r>
            <a:r>
              <a:rPr lang="zh-CN" altLang="en-US" sz="1800" u="sng" dirty="0">
                <a:latin typeface="微软雅黑" panose="020B0503020204020204" pitchFamily="34" charset="-122"/>
                <a:ea typeface="微软雅黑" panose="020B0503020204020204" pitchFamily="34" charset="-122"/>
              </a:rPr>
              <a:t>很多 </a:t>
            </a:r>
            <a:r>
              <a:rPr lang="en-US" sz="1800" u="sng" dirty="0">
                <a:latin typeface="微软雅黑" panose="020B0503020204020204" pitchFamily="34" charset="-122"/>
                <a:ea typeface="微软雅黑" panose="020B0503020204020204" pitchFamily="34" charset="-122"/>
              </a:rPr>
              <a:t>GCN </a:t>
            </a:r>
            <a:r>
              <a:rPr lang="zh-CN" altLang="en-US" sz="1800" u="sng" dirty="0">
                <a:latin typeface="微软雅黑" panose="020B0503020204020204" pitchFamily="34" charset="-122"/>
                <a:ea typeface="微软雅黑" panose="020B0503020204020204" pitchFamily="34" charset="-122"/>
              </a:rPr>
              <a:t>的论文中应用的是这种拉普拉斯矩阵</a:t>
            </a:r>
            <a:endParaRPr lang="en-US" altLang="zh-CN" sz="1800" u="sng"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en-US" altLang="zh-CN" sz="1800" dirty="0" err="1">
                <a:solidFill>
                  <a:srgbClr val="0070C0"/>
                </a:solidFill>
                <a:latin typeface="微软雅黑" panose="020B0503020204020204" pitchFamily="34" charset="-122"/>
                <a:ea typeface="微软雅黑" panose="020B0503020204020204" pitchFamily="34" charset="-122"/>
              </a:rPr>
              <a:t>L</a:t>
            </a:r>
            <a:r>
              <a:rPr lang="en-US" altLang="zh-CN" sz="1800" baseline="30000" dirty="0" err="1">
                <a:solidFill>
                  <a:srgbClr val="0070C0"/>
                </a:solidFill>
                <a:latin typeface="微软雅黑" panose="020B0503020204020204" pitchFamily="34" charset="-122"/>
                <a:ea typeface="微软雅黑" panose="020B0503020204020204" pitchFamily="34" charset="-122"/>
              </a:rPr>
              <a:t>rw</a:t>
            </a:r>
            <a:r>
              <a:rPr lang="en-US" altLang="zh-CN" sz="1800" dirty="0">
                <a:solidFill>
                  <a:srgbClr val="0070C0"/>
                </a:solidFill>
                <a:latin typeface="微软雅黑" panose="020B0503020204020204" pitchFamily="34" charset="-122"/>
                <a:ea typeface="微软雅黑" panose="020B0503020204020204" pitchFamily="34" charset="-122"/>
              </a:rPr>
              <a:t>=D</a:t>
            </a:r>
            <a:r>
              <a:rPr lang="en-US" altLang="zh-CN" sz="1800" baseline="30000" dirty="0">
                <a:solidFill>
                  <a:srgbClr val="0070C0"/>
                </a:solidFill>
                <a:latin typeface="微软雅黑" panose="020B0503020204020204" pitchFamily="34" charset="-122"/>
                <a:ea typeface="微软雅黑" panose="020B0503020204020204" pitchFamily="34" charset="-122"/>
              </a:rPr>
              <a:t>−1</a:t>
            </a:r>
            <a:r>
              <a:rPr lang="en-US" altLang="zh-CN" sz="1800" dirty="0">
                <a:solidFill>
                  <a:srgbClr val="0070C0"/>
                </a:solidFill>
                <a:latin typeface="微软雅黑" panose="020B0503020204020204" pitchFamily="34" charset="-122"/>
                <a:ea typeface="微软雅黑" panose="020B0503020204020204" pitchFamily="34" charset="-122"/>
              </a:rPr>
              <a:t>L </a:t>
            </a:r>
            <a:r>
              <a:rPr lang="zh-CN" altLang="en-US" sz="1800" dirty="0">
                <a:latin typeface="微软雅黑" panose="020B0503020204020204" pitchFamily="34" charset="-122"/>
                <a:ea typeface="微软雅黑" panose="020B0503020204020204" pitchFamily="34" charset="-122"/>
              </a:rPr>
              <a:t>，定义的叫 </a:t>
            </a:r>
            <a:r>
              <a:rPr lang="en-US" sz="1800" dirty="0">
                <a:latin typeface="微软雅黑" panose="020B0503020204020204" pitchFamily="34" charset="-122"/>
                <a:ea typeface="微软雅黑" panose="020B0503020204020204" pitchFamily="34" charset="-122"/>
              </a:rPr>
              <a:t>Random walk normalized Laplacian</a:t>
            </a:r>
          </a:p>
          <a:p>
            <a:pPr algn="just">
              <a:buFont typeface="Arial" panose="020B0604020202020204" pitchFamily="34" charset="0"/>
              <a:buChar char="•"/>
            </a:pPr>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拉普拉斯矩阵有很多良好的性质</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拉普拉斯矩阵是对称矩阵，可以进行特征分解</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谱分解</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，这就和 </a:t>
            </a:r>
            <a:r>
              <a:rPr lang="en-US" altLang="zh-CN" sz="1800" dirty="0">
                <a:latin typeface="微软雅黑" panose="020B0503020204020204" pitchFamily="34" charset="-122"/>
                <a:ea typeface="微软雅黑" panose="020B0503020204020204" pitchFamily="34" charset="-122"/>
              </a:rPr>
              <a:t>GCN </a:t>
            </a:r>
            <a:r>
              <a:rPr lang="zh-CN" altLang="en-US" sz="1800" dirty="0">
                <a:latin typeface="微软雅黑" panose="020B0503020204020204" pitchFamily="34" charset="-122"/>
                <a:ea typeface="微软雅黑" panose="020B0503020204020204" pitchFamily="34" charset="-122"/>
              </a:rPr>
              <a:t>的 </a:t>
            </a:r>
            <a:r>
              <a:rPr lang="en-US" altLang="zh-CN" sz="1800" dirty="0">
                <a:latin typeface="微软雅黑" panose="020B0503020204020204" pitchFamily="34" charset="-122"/>
                <a:ea typeface="微软雅黑" panose="020B0503020204020204" pitchFamily="34" charset="-122"/>
              </a:rPr>
              <a:t>spectral domain </a:t>
            </a:r>
            <a:r>
              <a:rPr lang="zh-CN" altLang="en-US" sz="1800" dirty="0">
                <a:latin typeface="微软雅黑" panose="020B0503020204020204" pitchFamily="34" charset="-122"/>
                <a:ea typeface="微软雅黑" panose="020B0503020204020204" pitchFamily="34" charset="-122"/>
              </a:rPr>
              <a:t>对应上了</a:t>
            </a:r>
            <a:endParaRPr lang="en-US" altLang="zh-CN" sz="18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拉普拉斯矩阵是半正定（</a:t>
            </a:r>
            <a:r>
              <a:rPr lang="en-US" altLang="zh-CN" sz="1800" dirty="0">
                <a:latin typeface="微软雅黑" panose="020B0503020204020204" pitchFamily="34" charset="-122"/>
                <a:ea typeface="微软雅黑" panose="020B0503020204020204" pitchFamily="34" charset="-122"/>
              </a:rPr>
              <a:t>positive semi-definite</a:t>
            </a:r>
            <a:r>
              <a:rPr lang="zh-CN" altLang="en-US" sz="1800" dirty="0">
                <a:latin typeface="微软雅黑" panose="020B0503020204020204" pitchFamily="34" charset="-122"/>
                <a:ea typeface="微软雅黑" panose="020B0503020204020204" pitchFamily="34" charset="-122"/>
              </a:rPr>
              <a:t>）矩阵，所以</a:t>
            </a:r>
            <a:r>
              <a:rPr lang="en-US" altLang="zh-CN" sz="1800" dirty="0">
                <a:latin typeface="微软雅黑" panose="020B0503020204020204" pitchFamily="34" charset="-122"/>
                <a:ea typeface="微软雅黑" panose="020B0503020204020204" pitchFamily="34" charset="-122"/>
              </a:rPr>
              <a:t>L</a:t>
            </a:r>
            <a:r>
              <a:rPr lang="zh-CN" altLang="en-US" sz="1800" dirty="0">
                <a:latin typeface="微软雅黑" panose="020B0503020204020204" pitchFamily="34" charset="-122"/>
                <a:ea typeface="微软雅黑" panose="020B0503020204020204" pitchFamily="34" charset="-122"/>
              </a:rPr>
              <a:t>的每个特征值非负</a:t>
            </a:r>
            <a:endParaRPr lang="en-US" sz="18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57A2958-5266-4A5B-A3F9-58714F5E4C08}"/>
              </a:ext>
            </a:extLst>
          </p:cNvPr>
          <p:cNvSpPr txBox="1"/>
          <p:nvPr/>
        </p:nvSpPr>
        <p:spPr>
          <a:xfrm>
            <a:off x="1193874" y="6275000"/>
            <a:ext cx="7772400" cy="276999"/>
          </a:xfrm>
          <a:prstGeom prst="rect">
            <a:avLst/>
          </a:prstGeom>
          <a:noFill/>
        </p:spPr>
        <p:txBody>
          <a:bodyPr wrap="square">
            <a:spAutoFit/>
          </a:bodyPr>
          <a:lstStyle/>
          <a:p>
            <a:r>
              <a:rPr lang="zh-CN" altLang="en-US" sz="1200" dirty="0"/>
              <a:t>正定矩阵与半正定矩阵定义性质与理解</a:t>
            </a:r>
            <a:r>
              <a:rPr lang="en-US" altLang="zh-CN" sz="1200" dirty="0"/>
              <a:t>https://blog.csdn.net/asd136912/article/details/79146151</a:t>
            </a:r>
            <a:endParaRPr lang="zh-CN" altLang="en-US" sz="1200" dirty="0"/>
          </a:p>
        </p:txBody>
      </p:sp>
    </p:spTree>
    <p:extLst>
      <p:ext uri="{BB962C8B-B14F-4D97-AF65-F5344CB8AC3E}">
        <p14:creationId xmlns:p14="http://schemas.microsoft.com/office/powerpoint/2010/main" val="31442952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229600"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拉普拉斯矩阵的谱分解（特征分解）</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首先明确一点，</a:t>
            </a:r>
            <a:r>
              <a:rPr lang="zh-CN" altLang="en-US" sz="1800" dirty="0">
                <a:solidFill>
                  <a:srgbClr val="0070C0"/>
                </a:solidFill>
                <a:latin typeface="微软雅黑" panose="020B0503020204020204" pitchFamily="34" charset="-122"/>
                <a:ea typeface="微软雅黑" panose="020B0503020204020204" pitchFamily="34" charset="-122"/>
              </a:rPr>
              <a:t>不是所有的矩阵都可以特征分解</a:t>
            </a:r>
            <a:r>
              <a:rPr lang="zh-CN" altLang="en-US" sz="1800" dirty="0">
                <a:latin typeface="微软雅黑" panose="020B0503020204020204" pitchFamily="34" charset="-122"/>
                <a:ea typeface="微软雅黑" panose="020B0503020204020204" pitchFamily="34" charset="-122"/>
              </a:rPr>
              <a:t>，其充要条件是</a:t>
            </a:r>
            <a:r>
              <a:rPr lang="en-US" altLang="zh-CN" sz="1800" dirty="0">
                <a:latin typeface="微软雅黑" panose="020B0503020204020204" pitchFamily="34" charset="-122"/>
                <a:ea typeface="微软雅黑" panose="020B0503020204020204" pitchFamily="34" charset="-122"/>
              </a:rPr>
              <a:t>n</a:t>
            </a:r>
            <a:r>
              <a:rPr lang="zh-CN" altLang="en-US" sz="1800" dirty="0">
                <a:latin typeface="微软雅黑" panose="020B0503020204020204" pitchFamily="34" charset="-122"/>
                <a:ea typeface="微软雅黑" panose="020B0503020204020204" pitchFamily="34" charset="-122"/>
              </a:rPr>
              <a:t>阶方阵存在</a:t>
            </a:r>
            <a:r>
              <a:rPr lang="en-US" altLang="zh-CN" sz="1800" dirty="0">
                <a:latin typeface="微软雅黑" panose="020B0503020204020204" pitchFamily="34" charset="-122"/>
                <a:ea typeface="微软雅黑" panose="020B0503020204020204" pitchFamily="34" charset="-122"/>
              </a:rPr>
              <a:t>n</a:t>
            </a:r>
            <a:r>
              <a:rPr lang="zh-CN" altLang="en-US" sz="1800" dirty="0">
                <a:latin typeface="微软雅黑" panose="020B0503020204020204" pitchFamily="34" charset="-122"/>
                <a:ea typeface="微软雅黑" panose="020B0503020204020204" pitchFamily="34" charset="-122"/>
              </a:rPr>
              <a:t>个线性无关的特征向量</a:t>
            </a:r>
            <a:endParaRPr lang="en-US" altLang="zh-CN" sz="18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拉普拉斯矩阵是半正定的对称矩阵，具有下面</a:t>
            </a: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个性质，满足该充要条件</a:t>
            </a:r>
            <a:endParaRPr lang="en-US" altLang="zh-CN" sz="1800" dirty="0">
              <a:latin typeface="微软雅黑" panose="020B0503020204020204" pitchFamily="34" charset="-122"/>
              <a:ea typeface="微软雅黑" panose="020B0503020204020204" pitchFamily="34" charset="-122"/>
            </a:endParaRPr>
          </a:p>
          <a:p>
            <a:pPr lvl="1" algn="just">
              <a:buFont typeface="+mj-lt"/>
              <a:buAutoNum type="arabicPeriod"/>
            </a:pPr>
            <a:r>
              <a:rPr lang="zh-CN" altLang="en-US" sz="1600" dirty="0">
                <a:solidFill>
                  <a:srgbClr val="0070C0"/>
                </a:solidFill>
                <a:latin typeface="微软雅黑" panose="020B0503020204020204" pitchFamily="34" charset="-122"/>
                <a:ea typeface="微软雅黑" panose="020B0503020204020204" pitchFamily="34" charset="-122"/>
              </a:rPr>
              <a:t>性质一</a:t>
            </a:r>
            <a:r>
              <a:rPr lang="zh-CN" altLang="en-US" sz="1600" dirty="0">
                <a:latin typeface="微软雅黑" panose="020B0503020204020204" pitchFamily="34" charset="-122"/>
                <a:ea typeface="微软雅黑" panose="020B0503020204020204" pitchFamily="34" charset="-122"/>
              </a:rPr>
              <a:t>，实对称矩阵一定有</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个线性无关的特征向量</a:t>
            </a:r>
          </a:p>
          <a:p>
            <a:pPr lvl="1" algn="just">
              <a:buFont typeface="+mj-lt"/>
              <a:buAutoNum type="arabicPeriod"/>
            </a:pPr>
            <a:r>
              <a:rPr lang="zh-CN" altLang="en-US" sz="1600" dirty="0">
                <a:solidFill>
                  <a:srgbClr val="0070C0"/>
                </a:solidFill>
                <a:latin typeface="微软雅黑" panose="020B0503020204020204" pitchFamily="34" charset="-122"/>
                <a:ea typeface="微软雅黑" panose="020B0503020204020204" pitchFamily="34" charset="-122"/>
              </a:rPr>
              <a:t>性质二</a:t>
            </a:r>
            <a:r>
              <a:rPr lang="zh-CN" altLang="en-US" sz="1600" dirty="0">
                <a:latin typeface="微软雅黑" panose="020B0503020204020204" pitchFamily="34" charset="-122"/>
                <a:ea typeface="微软雅黑" panose="020B0503020204020204" pitchFamily="34" charset="-122"/>
              </a:rPr>
              <a:t>，半正定矩阵的特征值一定非负</a:t>
            </a:r>
          </a:p>
          <a:p>
            <a:pPr lvl="1" algn="just">
              <a:buFont typeface="+mj-lt"/>
              <a:buAutoNum type="arabicPeriod"/>
            </a:pPr>
            <a:r>
              <a:rPr lang="zh-CN" altLang="en-US" sz="1600" dirty="0">
                <a:solidFill>
                  <a:srgbClr val="0070C0"/>
                </a:solidFill>
                <a:latin typeface="微软雅黑" panose="020B0503020204020204" pitchFamily="34" charset="-122"/>
                <a:ea typeface="微软雅黑" panose="020B0503020204020204" pitchFamily="34" charset="-122"/>
              </a:rPr>
              <a:t>性质三</a:t>
            </a:r>
            <a:r>
              <a:rPr lang="zh-CN" altLang="en-US" sz="1600" dirty="0">
                <a:latin typeface="微软雅黑" panose="020B0503020204020204" pitchFamily="34" charset="-122"/>
                <a:ea typeface="微软雅黑" panose="020B0503020204020204" pitchFamily="34" charset="-122"/>
              </a:rPr>
              <a:t>，实对称矩阵的特征向量总可以化成两两正交的正交矩阵</a:t>
            </a: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性质一可知，拉普拉斯矩阵一定可以特征分解。假设拉普拉斯矩阵的特征分解为：</a:t>
            </a:r>
            <a:endParaRPr lang="en-US" altLang="zh-CN" sz="1600" dirty="0">
              <a:latin typeface="微软雅黑" panose="020B0503020204020204" pitchFamily="34" charset="-122"/>
              <a:ea typeface="微软雅黑" panose="020B0503020204020204" pitchFamily="34" charset="-122"/>
            </a:endParaRPr>
          </a:p>
          <a:p>
            <a:pPr lvl="1" algn="just">
              <a:buFont typeface="+mj-lt"/>
              <a:buAutoNum type="arabicPeriod"/>
            </a:pPr>
            <a:endParaRPr lang="en-US" sz="1600"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95907ACE-7521-4F2D-9AEE-84C9A0CC8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097" y="5192232"/>
            <a:ext cx="2787806" cy="926927"/>
          </a:xfrm>
          <a:prstGeom prst="rect">
            <a:avLst/>
          </a:prstGeom>
        </p:spPr>
      </p:pic>
    </p:spTree>
    <p:extLst>
      <p:ext uri="{BB962C8B-B14F-4D97-AF65-F5344CB8AC3E}">
        <p14:creationId xmlns:p14="http://schemas.microsoft.com/office/powerpoint/2010/main" val="6325447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229600"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拉普拉斯矩阵的谱分解（特征分解）</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性质一可知，拉普拉斯矩阵一定可以特征分解。假设拉普拉斯矩阵的特征分解为：</a:t>
            </a: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其中，</a:t>
            </a:r>
            <a:r>
              <a:rPr lang="el-GR" altLang="zh-CN" sz="1600" dirty="0">
                <a:latin typeface="微软雅黑" panose="020B0503020204020204" pitchFamily="34" charset="-122"/>
                <a:ea typeface="微软雅黑" panose="020B0503020204020204" pitchFamily="34" charset="-122"/>
              </a:rPr>
              <a:t>λ</a:t>
            </a:r>
            <a:r>
              <a:rPr lang="en-US" altLang="zh-CN" sz="1600" i="1" baseline="-25000" dirty="0">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≥0 (1≤</a:t>
            </a:r>
            <a:r>
              <a:rPr lang="en-US" altLang="zh-CN" sz="1600" i="1" dirty="0">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en-US" altLang="zh-CN" sz="1600" i="1" dirty="0">
                <a:ea typeface="微软雅黑" panose="020B0503020204020204" pitchFamily="34" charset="-122"/>
              </a:rPr>
              <a:t>n</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a:t>
            </a:r>
            <a:r>
              <a:rPr lang="en-US" altLang="zh-CN" sz="1600" i="1" dirty="0">
                <a:ea typeface="微软雅黑" panose="020B0503020204020204" pitchFamily="34" charset="-122"/>
              </a:rPr>
              <a:t>u</a:t>
            </a:r>
            <a:r>
              <a:rPr lang="en-US" altLang="zh-CN" sz="1600" baseline="-250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a:t>
            </a:r>
            <a:r>
              <a:rPr lang="en-US" altLang="zh-CN" sz="1600" i="1" dirty="0">
                <a:ea typeface="微软雅黑" panose="020B0503020204020204" pitchFamily="34" charset="-122"/>
              </a:rPr>
              <a:t> u</a:t>
            </a:r>
            <a:r>
              <a:rPr lang="en-US" altLang="zh-CN" sz="1600" baseline="-25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a:t>
            </a:r>
            <a:r>
              <a:rPr lang="en-US" altLang="zh-CN" sz="1600" i="1" dirty="0">
                <a:ea typeface="微软雅黑" panose="020B0503020204020204" pitchFamily="34" charset="-122"/>
              </a:rPr>
              <a:t> u</a:t>
            </a:r>
            <a:r>
              <a:rPr lang="en-US" altLang="zh-CN" sz="1600" i="1" baseline="-25000" dirty="0">
                <a:ea typeface="微软雅黑" panose="020B0503020204020204" pitchFamily="34" charset="-122"/>
              </a:rPr>
              <a:t>n</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是列向量为单位特征向量的矩阵，且</a:t>
            </a:r>
            <a:r>
              <a:rPr lang="en-US" altLang="zh-CN" sz="1600" dirty="0">
                <a:latin typeface="微软雅黑" panose="020B0503020204020204" pitchFamily="34" charset="-122"/>
                <a:ea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rPr>
              <a:t>是正交矩阵，即</a:t>
            </a:r>
            <a:r>
              <a:rPr lang="en-US" altLang="zh-CN" sz="1600" dirty="0">
                <a:latin typeface="微软雅黑" panose="020B0503020204020204" pitchFamily="34" charset="-122"/>
                <a:ea typeface="微软雅黑" panose="020B0503020204020204" pitchFamily="34" charset="-122"/>
              </a:rPr>
              <a:t>UU</a:t>
            </a:r>
            <a:r>
              <a:rPr lang="en-US" altLang="zh-CN" sz="1600" baseline="30000" dirty="0">
                <a:latin typeface="微软雅黑" panose="020B0503020204020204" pitchFamily="34" charset="-122"/>
                <a:ea typeface="微软雅黑" panose="020B0503020204020204" pitchFamily="34" charset="-122"/>
              </a:rPr>
              <a:t>T</a:t>
            </a:r>
            <a:r>
              <a:rPr lang="en-US" altLang="zh-CN" sz="1600" dirty="0">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（根据性质三）。拉普拉斯矩阵的特征分解也可以写为：</a:t>
            </a:r>
            <a:br>
              <a:rPr lang="en-US" altLang="zh-CN" sz="1600" dirty="0">
                <a:latin typeface="微软雅黑" panose="020B0503020204020204" pitchFamily="34" charset="-122"/>
                <a:ea typeface="微软雅黑" panose="020B0503020204020204" pitchFamily="34" charset="-122"/>
              </a:rPr>
            </a:br>
            <a:endParaRPr lang="zh-CN" alt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lvl="1" algn="just">
              <a:buFont typeface="+mj-lt"/>
              <a:buAutoNum type="arabicPeriod"/>
            </a:pPr>
            <a:endParaRPr lang="en-US" sz="1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F306B2C-B368-4D51-BF59-FF781CE86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14" y="4936114"/>
            <a:ext cx="2787806" cy="983932"/>
          </a:xfrm>
          <a:prstGeom prst="rect">
            <a:avLst/>
          </a:prstGeom>
        </p:spPr>
      </p:pic>
      <p:pic>
        <p:nvPicPr>
          <p:cNvPr id="17" name="图片 16">
            <a:extLst>
              <a:ext uri="{FF2B5EF4-FFF2-40B4-BE49-F238E27FC236}">
                <a16:creationId xmlns:a16="http://schemas.microsoft.com/office/drawing/2014/main" id="{B39223E4-E0A8-4BEE-8EDF-1EC1B407D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507" y="3040451"/>
            <a:ext cx="2787806" cy="926927"/>
          </a:xfrm>
          <a:prstGeom prst="rect">
            <a:avLst/>
          </a:prstGeom>
        </p:spPr>
      </p:pic>
      <p:pic>
        <p:nvPicPr>
          <p:cNvPr id="7" name="图片 6">
            <a:extLst>
              <a:ext uri="{FF2B5EF4-FFF2-40B4-BE49-F238E27FC236}">
                <a16:creationId xmlns:a16="http://schemas.microsoft.com/office/drawing/2014/main" id="{B2B01308-0074-43F2-B526-86F955C044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0157" y="4639411"/>
            <a:ext cx="4702829" cy="15364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534253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拉普拉斯矩阵就是图上的拉普拉斯算子，或者说是离散的拉普拉斯算子</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solidFill>
                      <a:srgbClr val="0070C0"/>
                    </a:solidFill>
                    <a:latin typeface="微软雅黑" panose="020B0503020204020204" pitchFamily="34" charset="-122"/>
                    <a:ea typeface="微软雅黑" panose="020B0503020204020204" pitchFamily="34" charset="-122"/>
                  </a:rPr>
                  <a:t>拉普拉斯算子的传统定义</a:t>
                </a:r>
                <a:r>
                  <a:rPr lang="zh-CN" altLang="en-US" sz="1600" dirty="0">
                    <a:latin typeface="微软雅黑" panose="020B0503020204020204" pitchFamily="34" charset="-122"/>
                    <a:ea typeface="微软雅黑" panose="020B0503020204020204" pitchFamily="34" charset="-122"/>
                  </a:rPr>
                  <a:t>：令</a:t>
                </a:r>
                <a:r>
                  <a:rPr lang="en-US" altLang="zh-CN" sz="1600" dirty="0">
                    <a:latin typeface="微软雅黑" panose="020B0503020204020204" pitchFamily="34" charset="-122"/>
                    <a:ea typeface="微软雅黑" panose="020B0503020204020204" pitchFamily="34" charset="-122"/>
                  </a:rPr>
                  <a:t>Δ</a:t>
                </a:r>
                <a:r>
                  <a:rPr lang="zh-CN" altLang="en-US" sz="1600" dirty="0">
                    <a:latin typeface="微软雅黑" panose="020B0503020204020204" pitchFamily="34" charset="-122"/>
                    <a:ea typeface="微软雅黑" panose="020B0503020204020204" pitchFamily="34" charset="-122"/>
                  </a:rPr>
                  <a:t>是拉普拉斯算子，</a:t>
                </a:r>
                <a:r>
                  <a:rPr lang="en-US" altLang="zh-CN" sz="1600" i="1" dirty="0">
                    <a:ea typeface="微软雅黑" panose="020B0503020204020204" pitchFamily="34" charset="-122"/>
                  </a:rPr>
                  <a:t>f</a:t>
                </a:r>
                <a:r>
                  <a:rPr lang="zh-CN" altLang="en-US" sz="1600" dirty="0">
                    <a:latin typeface="微软雅黑" panose="020B0503020204020204" pitchFamily="34" charset="-122"/>
                    <a:ea typeface="微软雅黑" panose="020B0503020204020204" pitchFamily="34" charset="-122"/>
                  </a:rPr>
                  <a:t>是欧氏空间中的二阶可微实函数，</a:t>
                </a:r>
                <a:r>
                  <a:rPr lang="en-US" altLang="zh-CN" sz="1600" dirty="0">
                    <a:latin typeface="微软雅黑" panose="020B0503020204020204" pitchFamily="34" charset="-122"/>
                    <a:ea typeface="微软雅黑" panose="020B0503020204020204" pitchFamily="34" charset="-122"/>
                  </a:rPr>
                  <a:t>Δ</a:t>
                </a:r>
                <a:r>
                  <a:rPr lang="en-US" altLang="zh-CN" sz="1600" i="1" dirty="0">
                    <a:ea typeface="微软雅黑" panose="020B0503020204020204" pitchFamily="34" charset="-122"/>
                  </a:rPr>
                  <a:t> f</a:t>
                </a:r>
                <a:r>
                  <a:rPr lang="zh-CN" altLang="en-US" sz="1600" dirty="0">
                    <a:latin typeface="微软雅黑" panose="020B0503020204020204" pitchFamily="34" charset="-122"/>
                    <a:ea typeface="微软雅黑" panose="020B0503020204020204" pitchFamily="34" charset="-122"/>
                  </a:rPr>
                  <a:t>就是欧氏空间中求</a:t>
                </a:r>
                <a:r>
                  <a:rPr lang="en-US" altLang="zh-CN" sz="1600" i="1" dirty="0">
                    <a:ea typeface="微软雅黑" panose="020B0503020204020204" pitchFamily="34" charset="-122"/>
                  </a:rPr>
                  <a:t>f</a:t>
                </a:r>
                <a:r>
                  <a:rPr lang="zh-CN" altLang="en-US" sz="1600" dirty="0">
                    <a:ea typeface="微软雅黑" panose="020B0503020204020204" pitchFamily="34" charset="-122"/>
                  </a:rPr>
                  <a:t>函数</a:t>
                </a:r>
                <a:r>
                  <a:rPr lang="zh-CN" altLang="en-US" sz="1600" dirty="0">
                    <a:latin typeface="微软雅黑" panose="020B0503020204020204" pitchFamily="34" charset="-122"/>
                    <a:ea typeface="微软雅黑" panose="020B0503020204020204" pitchFamily="34" charset="-122"/>
                  </a:rPr>
                  <a:t>的二阶微分之和（散度，散度是一个标量）。例如函数</a:t>
                </a:r>
                <a:r>
                  <a:rPr lang="en-US" altLang="zh-CN" sz="1600" i="1" dirty="0">
                    <a:ea typeface="微软雅黑" panose="020B0503020204020204" pitchFamily="34" charset="-122"/>
                  </a:rPr>
                  <a:t>f</a:t>
                </a:r>
                <a:r>
                  <a:rPr lang="en-US" altLang="zh-CN" sz="1600" dirty="0">
                    <a:latin typeface="微软雅黑" panose="020B0503020204020204" pitchFamily="34" charset="-122"/>
                    <a:ea typeface="微软雅黑" panose="020B0503020204020204" pitchFamily="34" charset="-122"/>
                  </a:rPr>
                  <a:t>(</a:t>
                </a:r>
                <a:r>
                  <a:rPr lang="en-US" altLang="zh-CN" sz="1600" i="1" dirty="0" err="1">
                    <a:ea typeface="微软雅黑" panose="020B0503020204020204" pitchFamily="34" charset="-122"/>
                  </a:rPr>
                  <a:t>x</a:t>
                </a:r>
                <a:r>
                  <a:rPr lang="en-US" altLang="zh-CN" sz="1600" dirty="0" err="1">
                    <a:latin typeface="微软雅黑" panose="020B0503020204020204" pitchFamily="34" charset="-122"/>
                    <a:ea typeface="微软雅黑" panose="020B0503020204020204" pitchFamily="34" charset="-122"/>
                  </a:rPr>
                  <a:t>,</a:t>
                </a:r>
                <a:r>
                  <a:rPr lang="en-US" altLang="zh-CN" sz="1600" i="1" dirty="0" err="1">
                    <a:ea typeface="微软雅黑" panose="020B0503020204020204" pitchFamily="34" charset="-122"/>
                  </a:rPr>
                  <a:t>y</a:t>
                </a:r>
                <a:r>
                  <a:rPr lang="en-US" altLang="zh-CN" sz="1600" dirty="0" err="1">
                    <a:latin typeface="微软雅黑" panose="020B0503020204020204" pitchFamily="34" charset="-122"/>
                    <a:ea typeface="微软雅黑" panose="020B0503020204020204" pitchFamily="34" charset="-122"/>
                  </a:rPr>
                  <a:t>,</a:t>
                </a:r>
                <a:r>
                  <a:rPr lang="en-US" altLang="zh-CN" sz="1600" i="1" dirty="0" err="1">
                    <a:ea typeface="微软雅黑" panose="020B0503020204020204" pitchFamily="34" charset="-122"/>
                  </a:rPr>
                  <a:t>z</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有三个变量，那么</a:t>
                </a:r>
                <a:r>
                  <a:rPr lang="en-US" altLang="zh-CN" sz="1600" dirty="0">
                    <a:latin typeface="微软雅黑" panose="020B0503020204020204" pitchFamily="34" charset="-122"/>
                    <a:ea typeface="微软雅黑" panose="020B0503020204020204" pitchFamily="34" charset="-122"/>
                  </a:rPr>
                  <a:t>Δ</a:t>
                </a:r>
                <a:r>
                  <a:rPr lang="en-US" altLang="zh-CN" sz="1600" i="1" dirty="0">
                    <a:ea typeface="微软雅黑" panose="020B0503020204020204" pitchFamily="34" charset="-122"/>
                  </a:rPr>
                  <a:t> f </a:t>
                </a:r>
                <a:r>
                  <a:rPr lang="en-US" altLang="zh-CN" sz="1600" dirty="0">
                    <a:latin typeface="微软雅黑" panose="020B0503020204020204" pitchFamily="34" charset="-122"/>
                    <a:ea typeface="微软雅黑" panose="020B0503020204020204" pitchFamily="34" charset="-122"/>
                  </a:rPr>
                  <a:t>=</a:t>
                </a:r>
                <a14:m>
                  <m:oMath xmlns:m="http://schemas.openxmlformats.org/officeDocument/2006/math">
                    <m:f>
                      <m:fPr>
                        <m:ctrlPr>
                          <a:rPr lang="en-US" altLang="zh-CN" sz="1600" i="1" smtClean="0">
                            <a:latin typeface="Cambria Math" panose="02040503050406030204" pitchFamily="18" charset="0"/>
                            <a:ea typeface="微软雅黑" panose="020B0503020204020204" pitchFamily="34" charset="-122"/>
                          </a:rPr>
                        </m:ctrlPr>
                      </m:fPr>
                      <m:num>
                        <m:sSup>
                          <m:sSupPr>
                            <m:ctrlPr>
                              <a:rPr lang="en-US" altLang="zh-CN" sz="1600" i="1" smtClean="0">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m:t>
                            </m:r>
                          </m:e>
                          <m:sup>
                            <m:r>
                              <a:rPr lang="en-US" altLang="zh-CN" sz="1600" b="0" i="1" smtClean="0">
                                <a:latin typeface="Cambria Math" panose="02040503050406030204" pitchFamily="18" charset="0"/>
                                <a:ea typeface="微软雅黑" panose="020B0503020204020204" pitchFamily="34" charset="-122"/>
                              </a:rPr>
                              <m:t>2</m:t>
                            </m:r>
                          </m:sup>
                        </m:sSup>
                        <m:r>
                          <m:rPr>
                            <m:nor/>
                          </m:rPr>
                          <a:rPr lang="en-US" altLang="zh-CN" sz="1600" i="1" dirty="0">
                            <a:ea typeface="微软雅黑" panose="020B0503020204020204" pitchFamily="34" charset="-122"/>
                          </a:rPr>
                          <m:t>f</m:t>
                        </m:r>
                      </m:num>
                      <m:den>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m:t>
                            </m:r>
                            <m:r>
                              <a:rPr lang="en-US" altLang="zh-CN" sz="1600" b="0" i="1" dirty="0" smtClean="0">
                                <a:latin typeface="Cambria Math" panose="02040503050406030204" pitchFamily="18" charset="0"/>
                                <a:ea typeface="微软雅黑" panose="020B0503020204020204" pitchFamily="34" charset="-122"/>
                              </a:rPr>
                              <m:t>𝑥</m:t>
                            </m:r>
                          </m:e>
                          <m:sup>
                            <m:r>
                              <a:rPr lang="en-US" altLang="zh-CN" sz="1600" i="1">
                                <a:latin typeface="Cambria Math" panose="02040503050406030204" pitchFamily="18" charset="0"/>
                                <a:ea typeface="微软雅黑" panose="020B0503020204020204" pitchFamily="34" charset="-122"/>
                              </a:rPr>
                              <m:t>2</m:t>
                            </m:r>
                          </m:sup>
                        </m:sSup>
                      </m:den>
                    </m:f>
                  </m:oMath>
                </a14:m>
                <a:r>
                  <a:rPr lang="en-US" altLang="zh-CN"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f>
                      <m:fPr>
                        <m:ctrlPr>
                          <a:rPr lang="en-US" altLang="zh-CN" sz="1600" i="1">
                            <a:latin typeface="Cambria Math" panose="02040503050406030204" pitchFamily="18" charset="0"/>
                            <a:ea typeface="微软雅黑" panose="020B0503020204020204" pitchFamily="34" charset="-122"/>
                          </a:rPr>
                        </m:ctrlPr>
                      </m:fPr>
                      <m:num>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m:t>
                            </m:r>
                          </m:e>
                          <m:sup>
                            <m:r>
                              <a:rPr lang="en-US" altLang="zh-CN" sz="1600" i="1">
                                <a:latin typeface="Cambria Math" panose="02040503050406030204" pitchFamily="18" charset="0"/>
                                <a:ea typeface="微软雅黑" panose="020B0503020204020204" pitchFamily="34" charset="-122"/>
                              </a:rPr>
                              <m:t>2</m:t>
                            </m:r>
                          </m:sup>
                        </m:sSup>
                        <m:r>
                          <m:rPr>
                            <m:nor/>
                          </m:rPr>
                          <a:rPr lang="en-US" altLang="zh-CN" sz="1600" i="1" dirty="0">
                            <a:ea typeface="微软雅黑" panose="020B0503020204020204" pitchFamily="34" charset="-122"/>
                          </a:rPr>
                          <m:t>f</m:t>
                        </m:r>
                      </m:num>
                      <m:den>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m:t>
                            </m:r>
                            <m:r>
                              <a:rPr lang="en-US" altLang="zh-CN" sz="1600" b="0" i="1" dirty="0" smtClean="0">
                                <a:latin typeface="Cambria Math" panose="02040503050406030204" pitchFamily="18" charset="0"/>
                                <a:ea typeface="微软雅黑" panose="020B0503020204020204" pitchFamily="34" charset="-122"/>
                              </a:rPr>
                              <m:t>𝑦</m:t>
                            </m:r>
                          </m:e>
                          <m:sup>
                            <m:r>
                              <a:rPr lang="en-US" altLang="zh-CN" sz="1600" i="1">
                                <a:latin typeface="Cambria Math" panose="02040503050406030204" pitchFamily="18" charset="0"/>
                                <a:ea typeface="微软雅黑" panose="020B0503020204020204" pitchFamily="34" charset="-122"/>
                              </a:rPr>
                              <m:t>2</m:t>
                            </m:r>
                          </m:sup>
                        </m:sSup>
                      </m:den>
                    </m:f>
                    <m:r>
                      <a:rPr lang="en-US" altLang="zh-CN" sz="1600" i="1">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f>
                      <m:fPr>
                        <m:ctrlPr>
                          <a:rPr lang="en-US" altLang="zh-CN" sz="1600" i="1">
                            <a:latin typeface="Cambria Math" panose="02040503050406030204" pitchFamily="18" charset="0"/>
                            <a:ea typeface="微软雅黑" panose="020B0503020204020204" pitchFamily="34" charset="-122"/>
                          </a:rPr>
                        </m:ctrlPr>
                      </m:fPr>
                      <m:num>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m:t>
                            </m:r>
                          </m:e>
                          <m:sup>
                            <m:r>
                              <a:rPr lang="en-US" altLang="zh-CN" sz="1600" i="1">
                                <a:latin typeface="Cambria Math" panose="02040503050406030204" pitchFamily="18" charset="0"/>
                                <a:ea typeface="微软雅黑" panose="020B0503020204020204" pitchFamily="34" charset="-122"/>
                              </a:rPr>
                              <m:t>2</m:t>
                            </m:r>
                          </m:sup>
                        </m:sSup>
                        <m:r>
                          <m:rPr>
                            <m:nor/>
                          </m:rPr>
                          <a:rPr lang="en-US" altLang="zh-CN" sz="1600" i="1" dirty="0">
                            <a:ea typeface="微软雅黑" panose="020B0503020204020204" pitchFamily="34" charset="-122"/>
                          </a:rPr>
                          <m:t>f</m:t>
                        </m:r>
                      </m:num>
                      <m:den>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m:t>
                            </m:r>
                            <m:r>
                              <a:rPr lang="en-US" altLang="zh-CN" sz="1600" b="0" i="1" dirty="0" smtClean="0">
                                <a:latin typeface="Cambria Math" panose="02040503050406030204" pitchFamily="18" charset="0"/>
                                <a:ea typeface="微软雅黑" panose="020B0503020204020204" pitchFamily="34" charset="-122"/>
                              </a:rPr>
                              <m:t>𝑧</m:t>
                            </m:r>
                          </m:e>
                          <m:sup>
                            <m:r>
                              <a:rPr lang="en-US" altLang="zh-CN" sz="1600" i="1">
                                <a:latin typeface="Cambria Math" panose="02040503050406030204" pitchFamily="18" charset="0"/>
                                <a:ea typeface="微软雅黑" panose="020B0503020204020204" pitchFamily="34" charset="-122"/>
                              </a:rPr>
                              <m:t>2</m:t>
                            </m:r>
                          </m:sup>
                        </m:sSup>
                      </m:den>
                    </m:f>
                    <m:r>
                      <a:rPr lang="en-US" altLang="zh-CN" sz="1600" i="1">
                        <a:latin typeface="Cambria Math" panose="02040503050406030204" pitchFamily="18" charset="0"/>
                        <a:ea typeface="微软雅黑" panose="020B0503020204020204" pitchFamily="34" charset="-122"/>
                      </a:rPr>
                      <m:t> </m:t>
                    </m:r>
                  </m:oMath>
                </a14:m>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solidFill>
                      <a:srgbClr val="0070C0"/>
                    </a:solidFill>
                    <a:latin typeface="微软雅黑" panose="020B0503020204020204" pitchFamily="34" charset="-122"/>
                    <a:ea typeface="微软雅黑" panose="020B0503020204020204" pitchFamily="34" charset="-122"/>
                  </a:rPr>
                  <a:t>这个定义不容易推广到图上</a:t>
                </a:r>
                <a:r>
                  <a:rPr lang="zh-CN" altLang="en-US" sz="1600" dirty="0">
                    <a:latin typeface="微软雅黑" panose="020B0503020204020204" pitchFamily="34" charset="-122"/>
                    <a:ea typeface="微软雅黑" panose="020B0503020204020204" pitchFamily="34" charset="-122"/>
                  </a:rPr>
                  <a:t>，因为图上没有二阶可微实函数</a:t>
                </a:r>
                <a:r>
                  <a:rPr lang="en-US" altLang="zh-CN" sz="1600" i="1" dirty="0">
                    <a:ea typeface="微软雅黑" panose="020B0503020204020204" pitchFamily="34" charset="-122"/>
                  </a:rPr>
                  <a:t>f</a:t>
                </a:r>
                <a:r>
                  <a:rPr lang="zh-CN" altLang="en-US" sz="1600" dirty="0">
                    <a:latin typeface="微软雅黑" panose="020B0503020204020204" pitchFamily="34" charset="-122"/>
                    <a:ea typeface="微软雅黑" panose="020B0503020204020204" pitchFamily="34" charset="-122"/>
                  </a:rPr>
                  <a:t>，而是一组高维的图信号向量</a:t>
                </a:r>
                <a:r>
                  <a:rPr lang="en-US" altLang="zh-CN" sz="1600" i="1" dirty="0">
                    <a:ea typeface="微软雅黑" panose="020B0503020204020204" pitchFamily="34" charset="-122"/>
                  </a:rPr>
                  <a:t>f </a:t>
                </a:r>
                <a:r>
                  <a:rPr lang="zh-CN" altLang="en-US" sz="1600" dirty="0">
                    <a:ea typeface="微软雅黑" panose="020B0503020204020204" pitchFamily="34" charset="-122"/>
                  </a:rPr>
                  <a:t>，是离散的一组</a:t>
                </a:r>
                <a:r>
                  <a:rPr lang="en-US" altLang="zh-CN" sz="1600" dirty="0">
                    <a:ea typeface="微软雅黑" panose="020B0503020204020204" pitchFamily="34" charset="-122"/>
                  </a:rPr>
                  <a:t>features</a:t>
                </a:r>
                <a:r>
                  <a:rPr lang="zh-CN" altLang="en-US" sz="1600" dirty="0">
                    <a:ea typeface="微软雅黑" panose="020B0503020204020204" pitchFamily="34" charset="-122"/>
                  </a:rPr>
                  <a:t>。那么就要把拉普拉斯算子对函数</a:t>
                </a:r>
                <a:r>
                  <a:rPr lang="en-US" altLang="zh-CN" sz="1600" i="1" dirty="0">
                    <a:ea typeface="微软雅黑" panose="020B0503020204020204" pitchFamily="34" charset="-122"/>
                  </a:rPr>
                  <a:t>f</a:t>
                </a:r>
                <a:r>
                  <a:rPr lang="zh-CN" altLang="en-US" sz="1600" dirty="0">
                    <a:ea typeface="微软雅黑" panose="020B0503020204020204" pitchFamily="34" charset="-122"/>
                  </a:rPr>
                  <a:t>的运算离散化，以最典型的二维形式为例，可以写为：</a:t>
                </a:r>
                <a:endParaRPr lang="en-US" altLang="zh-CN" sz="1600" dirty="0">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solidFill>
                      <a:srgbClr val="0070C0"/>
                    </a:solidFill>
                    <a:latin typeface="微软雅黑" panose="020B0503020204020204" pitchFamily="34" charset="-122"/>
                    <a:ea typeface="微软雅黑" panose="020B0503020204020204" pitchFamily="34" charset="-122"/>
                  </a:rPr>
                  <a:t>拉普拉斯算子计算的是周围点与中心点的梯度差</a:t>
                </a:r>
                <a:endParaRPr lang="en-US" altLang="zh-CN" sz="1600" dirty="0">
                  <a:solidFill>
                    <a:srgbClr val="0070C0"/>
                  </a:solidFill>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lvl="1" algn="just">
                  <a:buFont typeface="+mj-lt"/>
                  <a:buAutoNum type="arabicPeriod"/>
                </a:pPr>
                <a:endParaRPr lang="en-US" sz="1600" dirty="0">
                  <a:latin typeface="微软雅黑" panose="020B0503020204020204" pitchFamily="34" charset="-122"/>
                  <a:ea typeface="微软雅黑" panose="020B0503020204020204" pitchFamily="34" charset="-122"/>
                </a:endParaRPr>
              </a:p>
            </p:txBody>
          </p:sp>
        </mc:Choice>
        <mc:Fallback xmlns="">
          <p:sp>
            <p:nvSpPr>
              <p:cNvPr id="13" name="Content Placeholder 5">
                <a:extLst>
                  <a:ext uri="{FF2B5EF4-FFF2-40B4-BE49-F238E27FC236}">
                    <a16:creationId xmlns:a16="http://schemas.microsoft.com/office/drawing/2014/main" id="{7ABBE366-F398-40F1-9177-7BCB0B998792}"/>
                  </a:ext>
                </a:extLst>
              </p:cNvPr>
              <p:cNvSpPr>
                <a:spLocks noGrp="1" noRot="1" noChangeAspect="1" noMove="1" noResize="1" noEditPoints="1" noAdjustHandles="1" noChangeArrowheads="1" noChangeShapeType="1" noTextEdit="1"/>
              </p:cNvSpPr>
              <p:nvPr>
                <p:ph idx="1"/>
              </p:nvPr>
            </p:nvSpPr>
            <p:spPr>
              <a:xfrm>
                <a:off x="457200" y="1600200"/>
                <a:ext cx="8300224" cy="4525963"/>
              </a:xfrm>
              <a:blipFill>
                <a:blip r:embed="rId3"/>
                <a:stretch>
                  <a:fillRect l="-587" t="-809" r="-36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6B1D9D4-B2EE-49CA-BB57-33E7C6AB2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370227"/>
            <a:ext cx="7531487" cy="1085906"/>
          </a:xfrm>
          <a:prstGeom prst="rect">
            <a:avLst/>
          </a:prstGeom>
        </p:spPr>
      </p:pic>
      <p:pic>
        <p:nvPicPr>
          <p:cNvPr id="9" name="图片 8">
            <a:extLst>
              <a:ext uri="{FF2B5EF4-FFF2-40B4-BE49-F238E27FC236}">
                <a16:creationId xmlns:a16="http://schemas.microsoft.com/office/drawing/2014/main" id="{A0F3F2C3-8A9B-48B7-AD2E-5EE4F5942C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2432" y="5110823"/>
            <a:ext cx="1933858" cy="12129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76613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Laplacian Matrix">
            <a:extLst>
              <a:ext uri="{FF2B5EF4-FFF2-40B4-BE49-F238E27FC236}">
                <a16:creationId xmlns:a16="http://schemas.microsoft.com/office/drawing/2014/main" id="{BFD27F60-23D3-4FAC-B25E-484848E307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8" b="2061"/>
          <a:stretch/>
        </p:blipFill>
        <p:spPr bwMode="auto">
          <a:xfrm>
            <a:off x="4607312" y="1130"/>
            <a:ext cx="4477657" cy="965509"/>
          </a:xfrm>
          <a:prstGeom prst="rect">
            <a:avLst/>
          </a:prstGeom>
          <a:noFill/>
          <a:extLst>
            <a:ext uri="{909E8E84-426E-40DD-AFC4-6F175D3DCCD1}">
              <a14:hiddenFill xmlns:a14="http://schemas.microsoft.com/office/drawing/2010/main">
                <a:solidFill>
                  <a:srgbClr val="FFFFFF"/>
                </a:solidFill>
              </a14:hiddenFill>
            </a:ext>
          </a:extLst>
        </p:spPr>
      </p:pic>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拉普拉斯矩阵就是图上的拉普拉斯算子，或者说是离散的拉普拉斯算子</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假设图</a:t>
                </a:r>
                <a:r>
                  <a:rPr lang="en-US" altLang="zh-CN" sz="1600" dirty="0">
                    <a:latin typeface="微软雅黑" panose="020B0503020204020204" pitchFamily="34" charset="-122"/>
                    <a:ea typeface="微软雅黑" panose="020B0503020204020204" pitchFamily="34" charset="-122"/>
                  </a:rPr>
                  <a:t>G</a:t>
                </a:r>
                <a:r>
                  <a:rPr lang="zh-CN" altLang="en-US" sz="1600" dirty="0">
                    <a:latin typeface="微软雅黑" panose="020B0503020204020204" pitchFamily="34" charset="-122"/>
                    <a:ea typeface="微软雅黑" panose="020B0503020204020204" pitchFamily="34" charset="-122"/>
                  </a:rPr>
                  <a:t>有</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个节点，</a:t>
                </a:r>
                <a:r>
                  <a:rPr lang="zh-CN" altLang="en-US" sz="1600" dirty="0">
                    <a:solidFill>
                      <a:srgbClr val="0070C0"/>
                    </a:solidFill>
                    <a:latin typeface="微软雅黑" panose="020B0503020204020204" pitchFamily="34" charset="-122"/>
                    <a:ea typeface="微软雅黑" panose="020B0503020204020204" pitchFamily="34" charset="-122"/>
                  </a:rPr>
                  <a:t>图上的信号函数</a:t>
                </a:r>
                <a:r>
                  <a:rPr lang="en-US" altLang="zh-CN" sz="1600" i="1" dirty="0">
                    <a:solidFill>
                      <a:srgbClr val="0070C0"/>
                    </a:solidFill>
                    <a:ea typeface="微软雅黑" panose="020B0503020204020204" pitchFamily="34" charset="-122"/>
                  </a:rPr>
                  <a:t>f</a:t>
                </a:r>
                <a:r>
                  <a:rPr lang="zh-CN" altLang="en-US" sz="1600" dirty="0">
                    <a:solidFill>
                      <a:srgbClr val="0070C0"/>
                    </a:solidFill>
                    <a:latin typeface="微软雅黑" panose="020B0503020204020204" pitchFamily="34" charset="-122"/>
                    <a:ea typeface="微软雅黑" panose="020B0503020204020204" pitchFamily="34" charset="-122"/>
                  </a:rPr>
                  <a:t>就可以表示为</a:t>
                </a:r>
                <a:r>
                  <a:rPr lang="en-US" altLang="zh-CN" sz="1600" dirty="0">
                    <a:solidFill>
                      <a:srgbClr val="0070C0"/>
                    </a:solidFill>
                    <a:latin typeface="微软雅黑" panose="020B0503020204020204" pitchFamily="34" charset="-122"/>
                    <a:ea typeface="微软雅黑" panose="020B0503020204020204" pitchFamily="34" charset="-122"/>
                  </a:rPr>
                  <a:t>N</a:t>
                </a:r>
                <a:r>
                  <a:rPr lang="zh-CN" altLang="en-US" sz="1600" dirty="0">
                    <a:solidFill>
                      <a:srgbClr val="0070C0"/>
                    </a:solidFill>
                    <a:latin typeface="微软雅黑" panose="020B0503020204020204" pitchFamily="34" charset="-122"/>
                    <a:ea typeface="微软雅黑" panose="020B0503020204020204" pitchFamily="34" charset="-122"/>
                  </a:rPr>
                  <a:t>维向量</a:t>
                </a:r>
                <a:br>
                  <a:rPr lang="en-US" altLang="zh-CN" sz="1050" b="0" i="0" dirty="0">
                    <a:solidFill>
                      <a:srgbClr val="0070C0"/>
                    </a:solidFill>
                    <a:effectLst/>
                    <a:latin typeface="MJXc-TeX-math-I"/>
                  </a:rPr>
                </a:br>
                <a:r>
                  <a:rPr lang="en-US" altLang="zh-CN" sz="1600" i="1" dirty="0">
                    <a:solidFill>
                      <a:srgbClr val="0070C0"/>
                    </a:solidFill>
                    <a:ea typeface="微软雅黑" panose="020B0503020204020204" pitchFamily="34" charset="-122"/>
                  </a:rPr>
                  <a:t>f </a:t>
                </a:r>
                <a:r>
                  <a:rPr lang="en-US" altLang="zh-CN" sz="1600" dirty="0">
                    <a:solidFill>
                      <a:srgbClr val="0070C0"/>
                    </a:solidFill>
                    <a:latin typeface="微软雅黑" panose="020B0503020204020204" pitchFamily="34" charset="-122"/>
                    <a:ea typeface="微软雅黑" panose="020B0503020204020204" pitchFamily="34" charset="-122"/>
                  </a:rPr>
                  <a:t>=(</a:t>
                </a:r>
                <a:r>
                  <a:rPr lang="en-US" altLang="zh-CN" sz="1600" i="1" dirty="0">
                    <a:solidFill>
                      <a:srgbClr val="0070C0"/>
                    </a:solidFill>
                    <a:ea typeface="微软雅黑" panose="020B0503020204020204" pitchFamily="34" charset="-122"/>
                  </a:rPr>
                  <a:t>f </a:t>
                </a:r>
                <a:r>
                  <a:rPr lang="en-US" altLang="zh-CN" sz="1600" baseline="-25000" dirty="0">
                    <a:solidFill>
                      <a:srgbClr val="0070C0"/>
                    </a:solidFill>
                    <a:latin typeface="微软雅黑" panose="020B0503020204020204" pitchFamily="34" charset="-122"/>
                    <a:ea typeface="微软雅黑" panose="020B0503020204020204" pitchFamily="34" charset="-122"/>
                  </a:rPr>
                  <a:t>1</a:t>
                </a:r>
                <a:r>
                  <a:rPr lang="en-US" altLang="zh-CN" sz="1600" dirty="0">
                    <a:solidFill>
                      <a:srgbClr val="0070C0"/>
                    </a:solidFill>
                    <a:latin typeface="微软雅黑" panose="020B0503020204020204" pitchFamily="34" charset="-122"/>
                    <a:ea typeface="微软雅黑" panose="020B0503020204020204" pitchFamily="34" charset="-122"/>
                  </a:rPr>
                  <a:t>,</a:t>
                </a:r>
                <a:r>
                  <a:rPr lang="en-US" altLang="zh-CN" sz="1600" i="1" dirty="0">
                    <a:solidFill>
                      <a:srgbClr val="0070C0"/>
                    </a:solidFill>
                    <a:ea typeface="微软雅黑" panose="020B0503020204020204" pitchFamily="34" charset="-122"/>
                  </a:rPr>
                  <a:t> f </a:t>
                </a:r>
                <a:r>
                  <a:rPr lang="en-US" altLang="zh-CN" sz="1600" baseline="-25000" dirty="0">
                    <a:solidFill>
                      <a:srgbClr val="0070C0"/>
                    </a:solidFill>
                    <a:latin typeface="微软雅黑" panose="020B0503020204020204" pitchFamily="34" charset="-122"/>
                    <a:ea typeface="微软雅黑" panose="020B0503020204020204" pitchFamily="34" charset="-122"/>
                  </a:rPr>
                  <a:t>2</a:t>
                </a:r>
                <a:r>
                  <a:rPr lang="en-US" altLang="zh-CN" sz="1600" dirty="0">
                    <a:solidFill>
                      <a:srgbClr val="0070C0"/>
                    </a:solidFill>
                    <a:latin typeface="微软雅黑" panose="020B0503020204020204" pitchFamily="34" charset="-122"/>
                    <a:ea typeface="微软雅黑" panose="020B0503020204020204" pitchFamily="34" charset="-122"/>
                  </a:rPr>
                  <a:t>,…,</a:t>
                </a:r>
                <a:r>
                  <a:rPr lang="en-US" altLang="zh-CN" sz="1600" i="1" dirty="0">
                    <a:solidFill>
                      <a:srgbClr val="0070C0"/>
                    </a:solidFill>
                    <a:ea typeface="微软雅黑" panose="020B0503020204020204" pitchFamily="34" charset="-122"/>
                  </a:rPr>
                  <a:t> f </a:t>
                </a:r>
                <a:r>
                  <a:rPr lang="en-US" altLang="zh-CN" sz="1600" baseline="-25000" dirty="0">
                    <a:solidFill>
                      <a:srgbClr val="0070C0"/>
                    </a:solidFill>
                    <a:latin typeface="微软雅黑" panose="020B0503020204020204" pitchFamily="34" charset="-122"/>
                    <a:ea typeface="微软雅黑" panose="020B0503020204020204" pitchFamily="34" charset="-122"/>
                  </a:rPr>
                  <a:t>N</a:t>
                </a:r>
                <a:r>
                  <a:rPr lang="en-US" altLang="zh-CN" sz="1600" dirty="0">
                    <a:solidFill>
                      <a:srgbClr val="0070C0"/>
                    </a:solidFill>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，其中</a:t>
                </a:r>
                <a:r>
                  <a:rPr lang="en-US" altLang="zh-CN" sz="1600" i="1" dirty="0">
                    <a:ea typeface="微软雅黑" panose="020B0503020204020204" pitchFamily="34" charset="-122"/>
                  </a:rPr>
                  <a:t>f </a:t>
                </a:r>
                <a:r>
                  <a:rPr lang="en-US" altLang="zh-CN" sz="1600" i="1" baseline="-25000" dirty="0" err="1">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为节点</a:t>
                </a:r>
                <a:r>
                  <a:rPr lang="en-US" altLang="zh-CN" sz="1600" i="1" dirty="0" err="1">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处的</a:t>
                </a:r>
                <a:r>
                  <a:rPr lang="en-US" altLang="zh-CN" sz="1600" dirty="0">
                    <a:latin typeface="微软雅黑" panose="020B0503020204020204" pitchFamily="34" charset="-122"/>
                    <a:ea typeface="微软雅黑" panose="020B0503020204020204" pitchFamily="34" charset="-122"/>
                  </a:rPr>
                  <a:t>feature</a:t>
                </a:r>
                <a:r>
                  <a:rPr lang="zh-CN" altLang="en-US" sz="1600" dirty="0">
                    <a:latin typeface="微软雅黑" panose="020B0503020204020204" pitchFamily="34" charset="-122"/>
                    <a:ea typeface="微软雅黑" panose="020B0503020204020204" pitchFamily="34" charset="-122"/>
                  </a:rPr>
                  <a:t>取值</a:t>
                </a: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那么，图上的拉普拉斯算子作用于图信号</a:t>
                </a:r>
                <a:r>
                  <a:rPr lang="en-US" altLang="zh-CN" sz="1600" i="1" dirty="0">
                    <a:solidFill>
                      <a:srgbClr val="0070C0"/>
                    </a:solidFill>
                    <a:ea typeface="微软雅黑" panose="020B0503020204020204" pitchFamily="34" charset="-122"/>
                  </a:rPr>
                  <a:t>f </a:t>
                </a:r>
                <a:r>
                  <a:rPr lang="zh-CN" altLang="en-US" sz="1600" dirty="0">
                    <a:latin typeface="微软雅黑" panose="020B0503020204020204" pitchFamily="34" charset="-122"/>
                    <a:ea typeface="微软雅黑" panose="020B0503020204020204" pitchFamily="34" charset="-122"/>
                  </a:rPr>
                  <a:t>，并且考虑边上衡量“是否有边相连这个情况”的</a:t>
                </a:r>
                <a:r>
                  <a:rPr lang="zh-CN" altLang="en-US" sz="1600" dirty="0">
                    <a:solidFill>
                      <a:srgbClr val="0070C0"/>
                    </a:solidFill>
                    <a:latin typeface="微软雅黑" panose="020B0503020204020204" pitchFamily="34" charset="-122"/>
                    <a:ea typeface="微软雅黑" panose="020B0503020204020204" pitchFamily="34" charset="-122"/>
                  </a:rPr>
                  <a:t>权重</a:t>
                </a:r>
                <a14:m>
                  <m:oMath xmlns:m="http://schemas.openxmlformats.org/officeDocument/2006/math">
                    <m:sSub>
                      <m:sSubPr>
                        <m:ctrlPr>
                          <a:rPr lang="zh-CN" altLang="zh-CN" sz="1600" i="1" smtClean="0">
                            <a:solidFill>
                              <a:srgbClr val="0070C0"/>
                            </a:solidFill>
                            <a:latin typeface="Cambria Math" panose="02040503050406030204" pitchFamily="18" charset="0"/>
                            <a:cs typeface="Arial" panose="020B0604020202020204" pitchFamily="34" charset="0"/>
                          </a:rPr>
                        </m:ctrlPr>
                      </m:sSubPr>
                      <m:e>
                        <m:r>
                          <a:rPr lang="en-US" altLang="zh-CN" sz="1600">
                            <a:solidFill>
                              <a:srgbClr val="0070C0"/>
                            </a:solidFill>
                            <a:latin typeface="Cambria Math" panose="02040503050406030204" pitchFamily="18" charset="0"/>
                            <a:cs typeface="Arial" panose="020B0604020202020204" pitchFamily="34" charset="0"/>
                          </a:rPr>
                          <m:t>𝑤</m:t>
                        </m:r>
                      </m:e>
                      <m:sub>
                        <m:r>
                          <a:rPr lang="en-US" altLang="zh-CN" sz="1600">
                            <a:solidFill>
                              <a:srgbClr val="0070C0"/>
                            </a:solidFill>
                            <a:latin typeface="Cambria Math" panose="02040503050406030204" pitchFamily="18" charset="0"/>
                            <a:cs typeface="Arial" panose="020B0604020202020204" pitchFamily="34" charset="0"/>
                          </a:rPr>
                          <m:t>𝑖</m:t>
                        </m:r>
                        <m:r>
                          <a:rPr lang="en-US" altLang="zh-CN" sz="1600">
                            <a:solidFill>
                              <a:srgbClr val="0070C0"/>
                            </a:solidFill>
                            <a:latin typeface="Cambria Math" panose="02040503050406030204" pitchFamily="18" charset="0"/>
                            <a:cs typeface="Arial" panose="020B0604020202020204" pitchFamily="34" charset="0"/>
                          </a:rPr>
                          <m:t>,</m:t>
                        </m:r>
                        <m:r>
                          <a:rPr lang="en-US" altLang="zh-CN" sz="1600">
                            <a:solidFill>
                              <a:srgbClr val="0070C0"/>
                            </a:solidFill>
                            <a:latin typeface="Cambria Math" panose="02040503050406030204" pitchFamily="18" charset="0"/>
                            <a:cs typeface="Arial" panose="020B0604020202020204" pitchFamily="34" charset="0"/>
                          </a:rPr>
                          <m:t>𝑗</m:t>
                        </m:r>
                      </m:sub>
                    </m:sSub>
                  </m:oMath>
                </a14:m>
                <a:r>
                  <a:rPr lang="zh-CN" altLang="en-US" sz="1600" dirty="0">
                    <a:latin typeface="微软雅黑" panose="020B0503020204020204" pitchFamily="34" charset="-122"/>
                    <a:ea typeface="微软雅黑" panose="020B0503020204020204" pitchFamily="34" charset="-122"/>
                  </a:rPr>
                  <a:t>，就可以在数学上将拉普拉斯算子对函数的运算表示为：</a:t>
                </a: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lvl="1" algn="just">
                  <a:buFont typeface="+mj-lt"/>
                  <a:buAutoNum type="arabicPeriod"/>
                </a:pPr>
                <a:endParaRPr lang="en-US" sz="1600" dirty="0">
                  <a:latin typeface="微软雅黑" panose="020B0503020204020204" pitchFamily="34" charset="-122"/>
                  <a:ea typeface="微软雅黑" panose="020B0503020204020204" pitchFamily="34" charset="-122"/>
                </a:endParaRPr>
              </a:p>
            </p:txBody>
          </p:sp>
        </mc:Choice>
        <mc:Fallback>
          <p:sp>
            <p:nvSpPr>
              <p:cNvPr id="13" name="Content Placeholder 5">
                <a:extLst>
                  <a:ext uri="{FF2B5EF4-FFF2-40B4-BE49-F238E27FC236}">
                    <a16:creationId xmlns:a16="http://schemas.microsoft.com/office/drawing/2014/main" id="{7ABBE366-F398-40F1-9177-7BCB0B998792}"/>
                  </a:ext>
                </a:extLst>
              </p:cNvPr>
              <p:cNvSpPr>
                <a:spLocks noGrp="1" noRot="1" noChangeAspect="1" noMove="1" noResize="1" noEditPoints="1" noAdjustHandles="1" noChangeArrowheads="1" noChangeShapeType="1" noTextEdit="1"/>
              </p:cNvSpPr>
              <p:nvPr>
                <p:ph idx="1"/>
              </p:nvPr>
            </p:nvSpPr>
            <p:spPr>
              <a:xfrm>
                <a:off x="457200" y="1600200"/>
                <a:ext cx="8300224" cy="4525963"/>
              </a:xfrm>
              <a:blipFill>
                <a:blip r:embed="rId4"/>
                <a:stretch>
                  <a:fillRect l="-587" t="-809" r="-3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2981D02C-F0A6-4809-ADC4-914423C25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4614" y="2912430"/>
            <a:ext cx="3222049" cy="1033140"/>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57CB7D56-BDC4-4497-84CC-113DD358F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90" y="4564865"/>
            <a:ext cx="4342823" cy="1982949"/>
          </a:xfrm>
          <a:prstGeom prst="rect">
            <a:avLst/>
          </a:prstGeom>
        </p:spPr>
      </p:pic>
      <p:sp>
        <p:nvSpPr>
          <p:cNvPr id="10" name="矩形 9">
            <a:extLst>
              <a:ext uri="{FF2B5EF4-FFF2-40B4-BE49-F238E27FC236}">
                <a16:creationId xmlns:a16="http://schemas.microsoft.com/office/drawing/2014/main" id="{1E31DF2D-1121-427B-BFC5-213E9EC161F0}"/>
              </a:ext>
            </a:extLst>
          </p:cNvPr>
          <p:cNvSpPr/>
          <p:nvPr/>
        </p:nvSpPr>
        <p:spPr bwMode="auto">
          <a:xfrm>
            <a:off x="1427356" y="5433675"/>
            <a:ext cx="3486615" cy="275749"/>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EBD0C56-C8D5-40DA-8673-EE4E6F4BD981}"/>
                  </a:ext>
                </a:extLst>
              </p:cNvPr>
              <p:cNvSpPr txBox="1"/>
              <p:nvPr/>
            </p:nvSpPr>
            <p:spPr>
              <a:xfrm>
                <a:off x="3233741" y="4533782"/>
                <a:ext cx="1962572" cy="476541"/>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如果</a:t>
                </a:r>
                <a:r>
                  <a:rPr lang="en-US" altLang="zh-CN" sz="1200" i="1" dirty="0">
                    <a:ea typeface="微软雅黑" panose="020B0503020204020204" pitchFamily="34" charset="-122"/>
                  </a:rPr>
                  <a:t>v</a:t>
                </a:r>
                <a:r>
                  <a:rPr lang="en-US" altLang="zh-CN" sz="1200" i="1" baseline="-25000" dirty="0">
                    <a:ea typeface="微软雅黑" panose="020B0503020204020204" pitchFamily="34" charset="-122"/>
                  </a:rPr>
                  <a:t>i</a:t>
                </a:r>
                <a:r>
                  <a:rPr lang="zh-CN" altLang="en-US" sz="1200" dirty="0">
                    <a:latin typeface="微软雅黑" panose="020B0503020204020204" pitchFamily="34" charset="-122"/>
                    <a:ea typeface="微软雅黑" panose="020B0503020204020204" pitchFamily="34" charset="-122"/>
                  </a:rPr>
                  <a:t>与</a:t>
                </a:r>
                <a:r>
                  <a:rPr lang="en-US" altLang="zh-CN" sz="1200" i="1" dirty="0" err="1">
                    <a:ea typeface="微软雅黑" panose="020B0503020204020204" pitchFamily="34" charset="-122"/>
                  </a:rPr>
                  <a:t>v</a:t>
                </a:r>
                <a:r>
                  <a:rPr lang="en-US" altLang="zh-CN" sz="1200" i="1" baseline="-25000" dirty="0" err="1">
                    <a:ea typeface="微软雅黑" panose="020B0503020204020204" pitchFamily="34" charset="-122"/>
                  </a:rPr>
                  <a:t>j</a:t>
                </a:r>
                <a:r>
                  <a:rPr lang="zh-CN" altLang="en-US" sz="1200" dirty="0">
                    <a:latin typeface="微软雅黑" panose="020B0503020204020204" pitchFamily="34" charset="-122"/>
                    <a:ea typeface="微软雅黑" panose="020B0503020204020204" pitchFamily="34" charset="-122"/>
                  </a:rPr>
                  <a:t>有边相连，那么</a:t>
                </a:r>
                <a14:m>
                  <m:oMath xmlns:m="http://schemas.openxmlformats.org/officeDocument/2006/math">
                    <m:sSub>
                      <m:sSubPr>
                        <m:ctrlPr>
                          <a:rPr kumimoji="0" lang="zh-CN" altLang="zh-CN" sz="1200" b="0" i="1" u="none" strike="noStrike" kern="0" cap="none" spc="0" normalizeH="0" baseline="0" noProof="0" smtClean="0">
                            <a:ln>
                              <a:noFill/>
                            </a:ln>
                            <a:solidFill>
                              <a:srgbClr val="0070C0"/>
                            </a:solidFill>
                            <a:effectLst/>
                            <a:uLnTx/>
                            <a:uFillTx/>
                            <a:latin typeface="Cambria Math" panose="02040503050406030204" pitchFamily="18" charset="0"/>
                            <a:cs typeface="Arial" panose="020B0604020202020204" pitchFamily="34" charset="0"/>
                          </a:rPr>
                        </m:ctrlPr>
                      </m:sSubPr>
                      <m:e>
                        <m:r>
                          <a:rPr kumimoji="0" lang="en-US" altLang="zh-CN" sz="1200" b="0" i="0" u="none" strike="noStrike" kern="0" cap="none" spc="0" normalizeH="0" baseline="0" noProof="0">
                            <a:ln>
                              <a:noFill/>
                            </a:ln>
                            <a:solidFill>
                              <a:srgbClr val="0070C0"/>
                            </a:solidFill>
                            <a:effectLst/>
                            <a:uLnTx/>
                            <a:uFillTx/>
                            <a:latin typeface="Cambria Math" panose="02040503050406030204" pitchFamily="18" charset="0"/>
                            <a:cs typeface="Arial" panose="020B0604020202020204" pitchFamily="34" charset="0"/>
                          </a:rPr>
                          <m:t>𝑤</m:t>
                        </m:r>
                      </m:e>
                      <m:sub>
                        <m:r>
                          <a:rPr kumimoji="0" lang="en-US" altLang="zh-CN" sz="1200" b="0" i="0" u="none" strike="noStrike" kern="0" cap="none" spc="0" normalizeH="0" baseline="0" noProof="0">
                            <a:ln>
                              <a:noFill/>
                            </a:ln>
                            <a:solidFill>
                              <a:srgbClr val="0070C0"/>
                            </a:solidFill>
                            <a:effectLst/>
                            <a:uLnTx/>
                            <a:uFillTx/>
                            <a:latin typeface="Cambria Math" panose="02040503050406030204" pitchFamily="18" charset="0"/>
                            <a:cs typeface="Arial" panose="020B0604020202020204" pitchFamily="34" charset="0"/>
                          </a:rPr>
                          <m:t>𝑖</m:t>
                        </m:r>
                        <m:r>
                          <a:rPr kumimoji="0" lang="en-US" altLang="zh-CN" sz="1200" b="0" i="0" u="none" strike="noStrike" kern="0" cap="none" spc="0" normalizeH="0" baseline="0" noProof="0">
                            <a:ln>
                              <a:noFill/>
                            </a:ln>
                            <a:solidFill>
                              <a:srgbClr val="0070C0"/>
                            </a:solidFill>
                            <a:effectLst/>
                            <a:uLnTx/>
                            <a:uFillTx/>
                            <a:latin typeface="Cambria Math" panose="02040503050406030204" pitchFamily="18" charset="0"/>
                            <a:cs typeface="Arial" panose="020B0604020202020204" pitchFamily="34" charset="0"/>
                          </a:rPr>
                          <m:t>,</m:t>
                        </m:r>
                        <m:r>
                          <a:rPr kumimoji="0" lang="en-US" altLang="zh-CN" sz="1200" b="0" i="0" u="none" strike="noStrike" kern="0" cap="none" spc="0" normalizeH="0" baseline="0" noProof="0">
                            <a:ln>
                              <a:noFill/>
                            </a:ln>
                            <a:solidFill>
                              <a:srgbClr val="0070C0"/>
                            </a:solidFill>
                            <a:effectLst/>
                            <a:uLnTx/>
                            <a:uFillTx/>
                            <a:latin typeface="Cambria Math" panose="02040503050406030204" pitchFamily="18" charset="0"/>
                            <a:cs typeface="Arial" panose="020B0604020202020204" pitchFamily="34" charset="0"/>
                          </a:rPr>
                          <m:t>𝑗</m:t>
                        </m:r>
                      </m:sub>
                    </m:sSub>
                    <m:r>
                      <a:rPr kumimoji="0" lang="en-US" altLang="zh-CN" sz="1200" b="0" i="1" u="none" strike="noStrike" kern="0" cap="none" spc="0" normalizeH="0" baseline="0" noProof="0">
                        <a:ln>
                          <a:noFill/>
                        </a:ln>
                        <a:solidFill>
                          <a:srgbClr val="0070C0"/>
                        </a:solidFill>
                        <a:effectLst/>
                        <a:uLnTx/>
                        <a:uFillTx/>
                        <a:latin typeface="Cambria Math" panose="02040503050406030204" pitchFamily="18" charset="0"/>
                        <a:cs typeface="Arial" panose="020B0604020202020204" pitchFamily="34" charset="0"/>
                      </a:rPr>
                      <m:t> </m:t>
                    </m:r>
                  </m:oMath>
                </a14:m>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；反之</a:t>
                </a:r>
                <a14:m>
                  <m:oMath xmlns:m="http://schemas.openxmlformats.org/officeDocument/2006/math">
                    <m:sSub>
                      <m:sSubPr>
                        <m:ctrlPr>
                          <a:rPr lang="zh-CN" altLang="zh-CN" sz="1200" i="1">
                            <a:solidFill>
                              <a:srgbClr val="0070C0"/>
                            </a:solidFill>
                            <a:latin typeface="Cambria Math" panose="02040503050406030204" pitchFamily="18" charset="0"/>
                            <a:cs typeface="Arial" panose="020B0604020202020204" pitchFamily="34" charset="0"/>
                          </a:rPr>
                        </m:ctrlPr>
                      </m:sSubPr>
                      <m:e>
                        <m:r>
                          <a:rPr lang="en-US" altLang="zh-CN" sz="1200">
                            <a:solidFill>
                              <a:srgbClr val="0070C0"/>
                            </a:solidFill>
                            <a:latin typeface="Cambria Math" panose="02040503050406030204" pitchFamily="18" charset="0"/>
                            <a:cs typeface="Arial" panose="020B0604020202020204" pitchFamily="34" charset="0"/>
                          </a:rPr>
                          <m:t>𝑤</m:t>
                        </m:r>
                      </m:e>
                      <m:sub>
                        <m:r>
                          <a:rPr lang="en-US" altLang="zh-CN" sz="1200">
                            <a:solidFill>
                              <a:srgbClr val="0070C0"/>
                            </a:solidFill>
                            <a:latin typeface="Cambria Math" panose="02040503050406030204" pitchFamily="18" charset="0"/>
                            <a:cs typeface="Arial" panose="020B0604020202020204" pitchFamily="34" charset="0"/>
                          </a:rPr>
                          <m:t>𝑖</m:t>
                        </m:r>
                        <m:r>
                          <a:rPr lang="en-US" altLang="zh-CN" sz="1200">
                            <a:solidFill>
                              <a:srgbClr val="0070C0"/>
                            </a:solidFill>
                            <a:latin typeface="Cambria Math" panose="02040503050406030204" pitchFamily="18" charset="0"/>
                            <a:cs typeface="Arial" panose="020B0604020202020204" pitchFamily="34" charset="0"/>
                          </a:rPr>
                          <m:t>,</m:t>
                        </m:r>
                        <m:r>
                          <a:rPr lang="en-US" altLang="zh-CN" sz="1200">
                            <a:solidFill>
                              <a:srgbClr val="0070C0"/>
                            </a:solidFill>
                            <a:latin typeface="Cambria Math" panose="02040503050406030204" pitchFamily="18" charset="0"/>
                            <a:cs typeface="Arial" panose="020B0604020202020204" pitchFamily="34" charset="0"/>
                          </a:rPr>
                          <m:t>𝑗</m:t>
                        </m:r>
                      </m:sub>
                    </m:sSub>
                    <m:r>
                      <a:rPr lang="en-US" altLang="zh-CN" sz="1200" i="1">
                        <a:solidFill>
                          <a:srgbClr val="0070C0"/>
                        </a:solidFill>
                        <a:latin typeface="Cambria Math" panose="02040503050406030204" pitchFamily="18" charset="0"/>
                        <a:cs typeface="Arial" panose="020B0604020202020204" pitchFamily="34" charset="0"/>
                      </a:rPr>
                      <m:t> </m:t>
                    </m:r>
                  </m:oMath>
                </a14:m>
                <a:r>
                  <a:rPr lang="en-US" altLang="zh-CN" sz="1200" dirty="0">
                    <a:latin typeface="微软雅黑" panose="020B0503020204020204" pitchFamily="34" charset="-122"/>
                    <a:ea typeface="微软雅黑" panose="020B0503020204020204" pitchFamily="34" charset="-122"/>
                  </a:rPr>
                  <a:t>=0</a:t>
                </a:r>
                <a:endParaRPr lang="zh-CN" altLang="en-US" sz="1200" dirty="0"/>
              </a:p>
            </p:txBody>
          </p:sp>
        </mc:Choice>
        <mc:Fallback xmlns="">
          <p:sp>
            <p:nvSpPr>
              <p:cNvPr id="16" name="文本框 15">
                <a:extLst>
                  <a:ext uri="{FF2B5EF4-FFF2-40B4-BE49-F238E27FC236}">
                    <a16:creationId xmlns:a16="http://schemas.microsoft.com/office/drawing/2014/main" id="{AEBD0C56-C8D5-40DA-8673-EE4E6F4BD981}"/>
                  </a:ext>
                </a:extLst>
              </p:cNvPr>
              <p:cNvSpPr txBox="1">
                <a:spLocks noRot="1" noChangeAspect="1" noMove="1" noResize="1" noEditPoints="1" noAdjustHandles="1" noChangeArrowheads="1" noChangeShapeType="1" noTextEdit="1"/>
              </p:cNvSpPr>
              <p:nvPr/>
            </p:nvSpPr>
            <p:spPr>
              <a:xfrm>
                <a:off x="3233741" y="4533782"/>
                <a:ext cx="1962572" cy="476541"/>
              </a:xfrm>
              <a:prstGeom prst="rect">
                <a:avLst/>
              </a:prstGeom>
              <a:blipFill>
                <a:blip r:embed="rId7"/>
                <a:stretch>
                  <a:fillRect t="-2564" b="-6410"/>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4AC5F473-181C-4393-97E7-611E6EAAAD21}"/>
              </a:ext>
            </a:extLst>
          </p:cNvPr>
          <p:cNvSpPr/>
          <p:nvPr/>
        </p:nvSpPr>
        <p:spPr bwMode="auto">
          <a:xfrm>
            <a:off x="890548" y="5740507"/>
            <a:ext cx="4305765" cy="780943"/>
          </a:xfrm>
          <a:prstGeom prst="rect">
            <a:avLst/>
          </a:prstGeom>
          <a:solidFill>
            <a:srgbClr val="FF0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18" name="图片 17">
            <a:extLst>
              <a:ext uri="{FF2B5EF4-FFF2-40B4-BE49-F238E27FC236}">
                <a16:creationId xmlns:a16="http://schemas.microsoft.com/office/drawing/2014/main" id="{34AEFF64-8F2A-4AD4-81B3-2DC2F7854A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8773" y="4772052"/>
            <a:ext cx="1933858" cy="12129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7821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为什么</a:t>
            </a:r>
            <a:r>
              <a:rPr lang="en-US" altLang="zh-CN" sz="1800" b="1" dirty="0">
                <a:latin typeface="微软雅黑" panose="020B0503020204020204" pitchFamily="34" charset="-122"/>
                <a:ea typeface="微软雅黑" panose="020B0503020204020204" pitchFamily="34" charset="-122"/>
              </a:rPr>
              <a:t>GCN</a:t>
            </a:r>
            <a:r>
              <a:rPr lang="zh-CN" altLang="en-US" sz="1800" b="1" dirty="0">
                <a:latin typeface="微软雅黑" panose="020B0503020204020204" pitchFamily="34" charset="-122"/>
                <a:ea typeface="微软雅黑" panose="020B0503020204020204" pitchFamily="34" charset="-122"/>
              </a:rPr>
              <a:t>要用拉普拉斯矩阵？</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spectual</a:t>
            </a:r>
            <a:r>
              <a:rPr lang="en-US" altLang="zh-CN" sz="1600" dirty="0">
                <a:latin typeface="微软雅黑" panose="020B0503020204020204" pitchFamily="34" charset="-122"/>
                <a:ea typeface="微软雅黑" panose="020B0503020204020204" pitchFamily="34" charset="-122"/>
              </a:rPr>
              <a:t> graph theory</a:t>
            </a:r>
            <a:r>
              <a:rPr lang="zh-CN" altLang="en-US" sz="1600" dirty="0">
                <a:latin typeface="微软雅黑" panose="020B0503020204020204" pitchFamily="34" charset="-122"/>
                <a:ea typeface="微软雅黑" panose="020B0503020204020204" pitchFamily="34" charset="-122"/>
              </a:rPr>
              <a:t>（图的谱理论）里面，会将图上的信号进行傅立叶变换（傅里叶变换是拉普拉斯变换的特例）。而傅立叶（逆）变换的本质是</a:t>
            </a:r>
            <a:r>
              <a:rPr lang="zh-CN" altLang="en-US" sz="1600" dirty="0">
                <a:solidFill>
                  <a:srgbClr val="0070C0"/>
                </a:solidFill>
                <a:latin typeface="微软雅黑" panose="020B0503020204020204" pitchFamily="34" charset="-122"/>
                <a:ea typeface="微软雅黑" panose="020B0503020204020204" pitchFamily="34" charset="-122"/>
              </a:rPr>
              <a:t>找到一组正交基的线性组合来表示这个信号</a:t>
            </a:r>
            <a:r>
              <a:rPr lang="zh-CN" altLang="en-US" sz="1600" dirty="0">
                <a:latin typeface="微软雅黑" panose="020B0503020204020204" pitchFamily="34" charset="-122"/>
                <a:ea typeface="微软雅黑" panose="020B0503020204020204" pitchFamily="34" charset="-122"/>
              </a:rPr>
              <a:t>。正交基就可以选择拉普拉斯矩阵的特征向量</a:t>
            </a: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因为拉普拉斯矩阵是实对称矩阵，所以它的特征向量是</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维空间中</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个线性无关的正交向量，就是一组正交基。</a:t>
            </a:r>
            <a:r>
              <a:rPr lang="zh-CN" altLang="en-US" sz="1600" dirty="0">
                <a:solidFill>
                  <a:srgbClr val="0070C0"/>
                </a:solidFill>
                <a:latin typeface="微软雅黑" panose="020B0503020204020204" pitchFamily="34" charset="-122"/>
                <a:ea typeface="微软雅黑" panose="020B0503020204020204" pitchFamily="34" charset="-122"/>
              </a:rPr>
              <a:t>这组正交基可以用来表示图上的任意信号</a:t>
            </a:r>
            <a:r>
              <a:rPr lang="zh-CN" altLang="en-US" sz="1600" dirty="0">
                <a:latin typeface="微软雅黑" panose="020B0503020204020204" pitchFamily="34" charset="-122"/>
                <a:ea typeface="微软雅黑" panose="020B0503020204020204" pitchFamily="34" charset="-122"/>
              </a:rPr>
              <a:t>，也就是：</a:t>
            </a: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p:txBody>
      </p:sp>
      <p:pic>
        <p:nvPicPr>
          <p:cNvPr id="15" name="Picture 4" descr="在这里插入图片描述">
            <a:extLst>
              <a:ext uri="{FF2B5EF4-FFF2-40B4-BE49-F238E27FC236}">
                <a16:creationId xmlns:a16="http://schemas.microsoft.com/office/drawing/2014/main" id="{18283858-4224-477B-83C2-7E7E62308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650" y="4196402"/>
            <a:ext cx="3460560" cy="2039694"/>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8E823EFA-A3D4-460A-BAA1-462A5BBF777F}"/>
              </a:ext>
            </a:extLst>
          </p:cNvPr>
          <p:cNvSpPr txBox="1"/>
          <p:nvPr/>
        </p:nvSpPr>
        <p:spPr>
          <a:xfrm>
            <a:off x="4284663" y="6331214"/>
            <a:ext cx="4572000" cy="276999"/>
          </a:xfrm>
          <a:prstGeom prst="rect">
            <a:avLst/>
          </a:prstGeom>
          <a:noFill/>
        </p:spPr>
        <p:txBody>
          <a:bodyPr wrap="square">
            <a:spAutoFit/>
          </a:bodyPr>
          <a:lstStyle/>
          <a:p>
            <a:r>
              <a:rPr lang="en-US" altLang="zh-CN" sz="1200" dirty="0"/>
              <a:t>https://blog.csdn.net/qazwsxrx/article/details/131286223</a:t>
            </a:r>
            <a:endParaRPr lang="zh-CN" altLang="en-US" sz="1200" dirty="0"/>
          </a:p>
        </p:txBody>
      </p:sp>
      <p:pic>
        <p:nvPicPr>
          <p:cNvPr id="6" name="图片 5">
            <a:extLst>
              <a:ext uri="{FF2B5EF4-FFF2-40B4-BE49-F238E27FC236}">
                <a16:creationId xmlns:a16="http://schemas.microsoft.com/office/drawing/2014/main" id="{E6F6D177-EB3B-4CE3-BF26-CF617214B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189" y="5136433"/>
            <a:ext cx="2349621" cy="1092256"/>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B552FAB-03FE-4FBA-AFF7-DFEB4ACDA4C5}"/>
                  </a:ext>
                </a:extLst>
              </p:cNvPr>
              <p:cNvSpPr txBox="1"/>
              <p:nvPr/>
            </p:nvSpPr>
            <p:spPr>
              <a:xfrm>
                <a:off x="874059" y="4062732"/>
                <a:ext cx="2422138" cy="330540"/>
              </a:xfrm>
              <a:prstGeom prst="rect">
                <a:avLst/>
              </a:prstGeom>
              <a:noFill/>
            </p:spPr>
            <p:txBody>
              <a:bodyPr wrap="none" lIns="0" tIns="0" rIns="0" bIns="0" rtlCol="0">
                <a:spAutoFit/>
              </a:bodyPr>
              <a:lstStyle/>
              <a:p>
                <a14:m>
                  <m:oMath xmlns:m="http://schemas.openxmlformats.org/officeDocument/2006/math">
                    <m:r>
                      <m:rPr>
                        <m:nor/>
                      </m:rPr>
                      <a:rPr lang="en-US" altLang="zh-CN" i="1" dirty="0" smtClean="0">
                        <a:latin typeface="微软雅黑" panose="020B0503020204020204" pitchFamily="34" charset="-122"/>
                        <a:ea typeface="微软雅黑" panose="020B0503020204020204" pitchFamily="34" charset="-122"/>
                      </a:rPr>
                      <m:t>f</m:t>
                    </m:r>
                    <m:r>
                      <m:rPr>
                        <m:nor/>
                      </m:rPr>
                      <a:rPr lang="en-US" altLang="zh-CN" dirty="0" smtClean="0">
                        <a:latin typeface="微软雅黑" panose="020B0503020204020204" pitchFamily="34" charset="-122"/>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𝑣</m:t>
                    </m:r>
                    <m:r>
                      <a:rPr lang="en-US" altLang="zh-CN" i="1" baseline="-25000">
                        <a:latin typeface="Cambria Math" panose="02040503050406030204" pitchFamily="18" charset="0"/>
                        <a:ea typeface="微软雅黑" panose="020B0503020204020204" pitchFamily="34" charset="-122"/>
                      </a:rPr>
                      <m:t>𝑖</m:t>
                    </m:r>
                    <m:r>
                      <m:rPr>
                        <m:nor/>
                      </m:rPr>
                      <a:rPr lang="en-US" altLang="zh-CN" dirty="0">
                        <a:latin typeface="微软雅黑" panose="020B0503020204020204" pitchFamily="34" charset="-122"/>
                        <a:ea typeface="微软雅黑" panose="020B0503020204020204" pitchFamily="34" charset="-122"/>
                      </a:rPr>
                      <m:t>)=</m:t>
                    </m:r>
                    <m:nary>
                      <m:naryPr>
                        <m:chr m:val="∑"/>
                        <m:supHide m:val="on"/>
                        <m:ctrlPr>
                          <a:rPr lang="en-US" altLang="zh-CN" i="1" dirty="0" smtClean="0">
                            <a:latin typeface="Cambria Math" panose="02040503050406030204" pitchFamily="18" charset="0"/>
                            <a:ea typeface="微软雅黑" panose="020B0503020204020204" pitchFamily="34" charset="-122"/>
                          </a:rPr>
                        </m:ctrlPr>
                      </m:naryPr>
                      <m:sub>
                        <m:r>
                          <m:rPr>
                            <m:brk m:alnAt="7"/>
                          </m:rP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e>
                        <m:acc>
                          <m:accPr>
                            <m:chr m:val="̂"/>
                            <m:ctrlPr>
                              <a:rPr lang="en-US" altLang="zh-CN" i="1" dirty="0">
                                <a:latin typeface="Cambria Math" panose="02040503050406030204" pitchFamily="18" charset="0"/>
                                <a:ea typeface="微软雅黑" panose="020B0503020204020204" pitchFamily="34" charset="-122"/>
                              </a:rPr>
                            </m:ctrlPr>
                          </m:accPr>
                          <m:e>
                            <m:r>
                              <a:rPr lang="en-US" altLang="zh-CN" i="1" dirty="0">
                                <a:latin typeface="Cambria Math" panose="02040503050406030204" pitchFamily="18" charset="0"/>
                                <a:ea typeface="微软雅黑" panose="020B0503020204020204" pitchFamily="34" charset="-122"/>
                              </a:rPr>
                              <m:t>𝑓</m:t>
                            </m:r>
                          </m:e>
                        </m:acc>
                        <m:r>
                          <a:rPr lang="en-US" altLang="zh-CN" dirty="0">
                            <a:latin typeface="Cambria Math" panose="02040503050406030204" pitchFamily="18" charset="0"/>
                            <a:ea typeface="微软雅黑" panose="020B0503020204020204" pitchFamily="34" charset="-122"/>
                          </a:rPr>
                          <m:t>(</m:t>
                        </m:r>
                        <m:r>
                          <m:rPr>
                            <m:sty m:val="p"/>
                          </m:rPr>
                          <a:rPr lang="el-GR" altLang="zh-CN" i="1" dirty="0">
                            <a:latin typeface="Cambria Math" panose="02040503050406030204" pitchFamily="18" charset="0"/>
                            <a:ea typeface="Cambria Math" panose="02040503050406030204" pitchFamily="18" charset="0"/>
                          </a:rPr>
                          <m:t>λ</m:t>
                        </m:r>
                        <m:r>
                          <a:rPr lang="en-US" altLang="zh-CN" b="0" i="1" baseline="-25000" dirty="0" smtClean="0">
                            <a:latin typeface="Cambria Math" panose="02040503050406030204" pitchFamily="18" charset="0"/>
                            <a:ea typeface="Cambria Math" panose="02040503050406030204" pitchFamily="18" charset="0"/>
                          </a:rPr>
                          <m:t>𝑗</m:t>
                        </m:r>
                        <m:r>
                          <a:rPr lang="en-US" altLang="zh-CN" dirty="0">
                            <a:latin typeface="Cambria Math" panose="02040503050406030204" pitchFamily="18" charset="0"/>
                            <a:ea typeface="微软雅黑" panose="020B0503020204020204" pitchFamily="34" charset="-122"/>
                          </a:rPr>
                          <m:t>)</m:t>
                        </m:r>
                      </m:e>
                    </m:nary>
                  </m:oMath>
                </a14:m>
                <a:r>
                  <a:rPr lang="en-US" altLang="zh-CN" i="1" dirty="0"/>
                  <a:t>u</a:t>
                </a:r>
                <a14:m>
                  <m:oMath xmlns:m="http://schemas.openxmlformats.org/officeDocument/2006/math">
                    <m:r>
                      <a:rPr lang="en-US" altLang="zh-CN" b="0" i="1" baseline="-25000" dirty="0" smtClean="0">
                        <a:latin typeface="Cambria Math" panose="02040503050406030204" pitchFamily="18" charset="0"/>
                        <a:ea typeface="Cambria Math" panose="02040503050406030204" pitchFamily="18" charset="0"/>
                      </a:rPr>
                      <m:t>𝑖</m:t>
                    </m:r>
                    <m:r>
                      <a:rPr lang="en-US" altLang="zh-CN" i="1" baseline="-25000" dirty="0">
                        <a:latin typeface="Cambria Math" panose="02040503050406030204" pitchFamily="18" charset="0"/>
                        <a:ea typeface="Cambria Math" panose="02040503050406030204" pitchFamily="18" charset="0"/>
                      </a:rPr>
                      <m:t>𝑗</m:t>
                    </m:r>
                    <m:r>
                      <a:rPr lang="en-US" altLang="zh-CN" i="1" baseline="-25000" dirty="0">
                        <a:latin typeface="Cambria Math" panose="02040503050406030204" pitchFamily="18" charset="0"/>
                        <a:ea typeface="Cambria Math" panose="02040503050406030204" pitchFamily="18" charset="0"/>
                      </a:rPr>
                      <m:t> </m:t>
                    </m:r>
                  </m:oMath>
                </a14:m>
                <a:r>
                  <a:rPr lang="en-US" altLang="zh-CN" i="1" dirty="0"/>
                  <a:t>= u</a:t>
                </a:r>
                <a14:m>
                  <m:oMath xmlns:m="http://schemas.openxmlformats.org/officeDocument/2006/math">
                    <m:r>
                      <a:rPr lang="en-US" altLang="zh-CN" i="1" baseline="-25000" dirty="0">
                        <a:latin typeface="Cambria Math" panose="02040503050406030204" pitchFamily="18" charset="0"/>
                        <a:ea typeface="Cambria Math" panose="02040503050406030204" pitchFamily="18" charset="0"/>
                      </a:rPr>
                      <m:t>𝑖</m:t>
                    </m:r>
                    <m:acc>
                      <m:accPr>
                        <m:chr m:val="̂"/>
                        <m:ctrlPr>
                          <a:rPr lang="en-US" altLang="zh-CN" i="1" dirty="0">
                            <a:latin typeface="Cambria Math" panose="02040503050406030204" pitchFamily="18" charset="0"/>
                            <a:ea typeface="微软雅黑" panose="020B0503020204020204" pitchFamily="34" charset="-122"/>
                          </a:rPr>
                        </m:ctrlPr>
                      </m:accPr>
                      <m:e>
                        <m:r>
                          <a:rPr lang="en-US" altLang="zh-CN" i="1" dirty="0">
                            <a:latin typeface="Cambria Math" panose="02040503050406030204" pitchFamily="18" charset="0"/>
                            <a:ea typeface="微软雅黑" panose="020B0503020204020204" pitchFamily="34" charset="-122"/>
                          </a:rPr>
                          <m:t>𝑓</m:t>
                        </m:r>
                      </m:e>
                    </m:acc>
                  </m:oMath>
                </a14:m>
                <a:endParaRPr lang="zh-CN" altLang="en-US" i="1" dirty="0"/>
              </a:p>
            </p:txBody>
          </p:sp>
        </mc:Choice>
        <mc:Fallback xmlns="">
          <p:sp>
            <p:nvSpPr>
              <p:cNvPr id="7" name="文本框 6">
                <a:extLst>
                  <a:ext uri="{FF2B5EF4-FFF2-40B4-BE49-F238E27FC236}">
                    <a16:creationId xmlns:a16="http://schemas.microsoft.com/office/drawing/2014/main" id="{7B552FAB-03FE-4FBA-AFF7-DFEB4ACDA4C5}"/>
                  </a:ext>
                </a:extLst>
              </p:cNvPr>
              <p:cNvSpPr txBox="1">
                <a:spLocks noRot="1" noChangeAspect="1" noMove="1" noResize="1" noEditPoints="1" noAdjustHandles="1" noChangeArrowheads="1" noChangeShapeType="1" noTextEdit="1"/>
              </p:cNvSpPr>
              <p:nvPr/>
            </p:nvSpPr>
            <p:spPr>
              <a:xfrm>
                <a:off x="874059" y="4062732"/>
                <a:ext cx="2422138" cy="330540"/>
              </a:xfrm>
              <a:prstGeom prst="rect">
                <a:avLst/>
              </a:prstGeom>
              <a:blipFill>
                <a:blip r:embed="rId5"/>
                <a:stretch>
                  <a:fillRect l="-4020" t="-138182" r="-11558" b="-20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7EB4FCC-A6D9-4D05-ACA1-90F4945D87AE}"/>
                  </a:ext>
                </a:extLst>
              </p:cNvPr>
              <p:cNvSpPr txBox="1"/>
              <p:nvPr/>
            </p:nvSpPr>
            <p:spPr>
              <a:xfrm>
                <a:off x="1444778" y="4444625"/>
                <a:ext cx="3143809" cy="292581"/>
              </a:xfrm>
              <a:prstGeom prst="rect">
                <a:avLst/>
              </a:prstGeom>
              <a:noFill/>
            </p:spPr>
            <p:txBody>
              <a:bodyPr wrap="none" lIns="0" tIns="0" rIns="0" bIns="0" rtlCol="0">
                <a:spAutoFit/>
              </a:bodyPr>
              <a:lstStyle/>
              <a:p>
                <a14:m>
                  <m:oMath xmlns:m="http://schemas.openxmlformats.org/officeDocument/2006/math">
                    <m:r>
                      <m:rPr>
                        <m:nor/>
                      </m:rPr>
                      <a:rPr lang="en-US" altLang="zh-CN" i="1" dirty="0" smtClean="0">
                        <a:latin typeface="微软雅黑" panose="020B0503020204020204" pitchFamily="34" charset="-122"/>
                        <a:ea typeface="微软雅黑" panose="020B0503020204020204" pitchFamily="34" charset="-122"/>
                      </a:rPr>
                      <m:t>f</m:t>
                    </m:r>
                  </m:oMath>
                </a14:m>
                <a:r>
                  <a:rPr lang="en-US" altLang="zh-CN" i="1" dirty="0"/>
                  <a:t>= U</a:t>
                </a:r>
                <a14:m>
                  <m:oMath xmlns:m="http://schemas.openxmlformats.org/officeDocument/2006/math">
                    <m:acc>
                      <m:accPr>
                        <m:chr m:val="̂"/>
                        <m:ctrlPr>
                          <a:rPr lang="en-US" altLang="zh-CN" i="1" dirty="0">
                            <a:latin typeface="Cambria Math" panose="02040503050406030204" pitchFamily="18" charset="0"/>
                            <a:ea typeface="微软雅黑" panose="020B0503020204020204" pitchFamily="34" charset="-122"/>
                          </a:rPr>
                        </m:ctrlPr>
                      </m:accPr>
                      <m:e>
                        <m:r>
                          <a:rPr lang="en-US" altLang="zh-CN" i="1" dirty="0">
                            <a:latin typeface="Cambria Math" panose="02040503050406030204" pitchFamily="18" charset="0"/>
                            <a:ea typeface="微软雅黑" panose="020B0503020204020204" pitchFamily="34" charset="-122"/>
                          </a:rPr>
                          <m:t>𝑓</m:t>
                        </m:r>
                      </m:e>
                    </m:acc>
                    <m:r>
                      <a:rPr lang="en-US" altLang="zh-CN" b="0" i="1" dirty="0" smtClean="0">
                        <a:latin typeface="Cambria Math" panose="02040503050406030204" pitchFamily="18" charset="0"/>
                        <a:ea typeface="微软雅黑" panose="020B0503020204020204" pitchFamily="34" charset="-122"/>
                      </a:rPr>
                      <m:t>    </m:t>
                    </m:r>
                    <m:r>
                      <a:rPr lang="en-US" altLang="zh-CN" b="0" i="0" dirty="0" smtClean="0">
                        <a:latin typeface="Cambria Math" panose="02040503050406030204" pitchFamily="18" charset="0"/>
                        <a:ea typeface="微软雅黑" panose="020B0503020204020204" pitchFamily="34" charset="-122"/>
                      </a:rPr>
                      <m:t> </m:t>
                    </m:r>
                    <m:r>
                      <a:rPr lang="zh-CN" altLang="en-US" i="0" dirty="0">
                        <a:latin typeface="Cambria Math" panose="02040503050406030204" pitchFamily="18" charset="0"/>
                        <a:ea typeface="微软雅黑" panose="020B0503020204020204" pitchFamily="34" charset="-122"/>
                      </a:rPr>
                      <m:t>图信号</m:t>
                    </m:r>
                  </m:oMath>
                </a14:m>
                <a:r>
                  <a:rPr lang="zh-CN" altLang="en-US" dirty="0"/>
                  <a:t>的傅里叶逆变换</a:t>
                </a:r>
              </a:p>
            </p:txBody>
          </p:sp>
        </mc:Choice>
        <mc:Fallback xmlns="">
          <p:sp>
            <p:nvSpPr>
              <p:cNvPr id="21" name="文本框 20">
                <a:extLst>
                  <a:ext uri="{FF2B5EF4-FFF2-40B4-BE49-F238E27FC236}">
                    <a16:creationId xmlns:a16="http://schemas.microsoft.com/office/drawing/2014/main" id="{07EB4FCC-A6D9-4D05-ACA1-90F4945D87AE}"/>
                  </a:ext>
                </a:extLst>
              </p:cNvPr>
              <p:cNvSpPr txBox="1">
                <a:spLocks noRot="1" noChangeAspect="1" noMove="1" noResize="1" noEditPoints="1" noAdjustHandles="1" noChangeArrowheads="1" noChangeShapeType="1" noTextEdit="1"/>
              </p:cNvSpPr>
              <p:nvPr/>
            </p:nvSpPr>
            <p:spPr>
              <a:xfrm>
                <a:off x="1444778" y="4444625"/>
                <a:ext cx="3143809" cy="292581"/>
              </a:xfrm>
              <a:prstGeom prst="rect">
                <a:avLst/>
              </a:prstGeom>
              <a:blipFill>
                <a:blip r:embed="rId6"/>
                <a:stretch>
                  <a:fillRect l="-3101" t="-22917" r="-4264" b="-50000"/>
                </a:stretch>
              </a:blipFill>
            </p:spPr>
            <p:txBody>
              <a:bodyPr/>
              <a:lstStyle/>
              <a:p>
                <a:r>
                  <a:rPr lang="zh-CN" altLang="en-US">
                    <a:noFill/>
                  </a:rPr>
                  <a:t> </a:t>
                </a:r>
              </a:p>
            </p:txBody>
          </p:sp>
        </mc:Fallback>
      </mc:AlternateContent>
      <p:sp>
        <p:nvSpPr>
          <p:cNvPr id="9" name="箭头: 右 8">
            <a:extLst>
              <a:ext uri="{FF2B5EF4-FFF2-40B4-BE49-F238E27FC236}">
                <a16:creationId xmlns:a16="http://schemas.microsoft.com/office/drawing/2014/main" id="{6A80676A-BEE0-4A75-A3FD-E8B7C0B3FAE9}"/>
              </a:ext>
            </a:extLst>
          </p:cNvPr>
          <p:cNvSpPr/>
          <p:nvPr/>
        </p:nvSpPr>
        <p:spPr bwMode="auto">
          <a:xfrm>
            <a:off x="874059" y="4493168"/>
            <a:ext cx="369794" cy="195493"/>
          </a:xfrm>
          <a:prstGeom prst="right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3FBDA31-2971-4849-B03E-D1569BBCA536}"/>
                  </a:ext>
                </a:extLst>
              </p:cNvPr>
              <p:cNvSpPr txBox="1"/>
              <p:nvPr/>
            </p:nvSpPr>
            <p:spPr>
              <a:xfrm>
                <a:off x="1444778" y="4758995"/>
                <a:ext cx="2937022" cy="292581"/>
              </a:xfrm>
              <a:prstGeom prst="rect">
                <a:avLst/>
              </a:prstGeom>
              <a:noFill/>
            </p:spPr>
            <p:txBody>
              <a:bodyPr wrap="none" lIns="0" tIns="0" rIns="0" bIns="0" rtlCol="0">
                <a:spAutoFit/>
              </a:bodyPr>
              <a:lstStyle/>
              <a:p>
                <a14:m>
                  <m:oMath xmlns:m="http://schemas.openxmlformats.org/officeDocument/2006/math">
                    <m:acc>
                      <m:accPr>
                        <m:chr m:val="̂"/>
                        <m:ctrlPr>
                          <a:rPr lang="en-US" altLang="zh-CN" i="1" dirty="0">
                            <a:latin typeface="Cambria Math" panose="02040503050406030204" pitchFamily="18" charset="0"/>
                            <a:ea typeface="微软雅黑" panose="020B0503020204020204" pitchFamily="34" charset="-122"/>
                          </a:rPr>
                        </m:ctrlPr>
                      </m:accPr>
                      <m:e>
                        <m:r>
                          <a:rPr lang="en-US" altLang="zh-CN" i="1" dirty="0">
                            <a:latin typeface="Cambria Math" panose="02040503050406030204" pitchFamily="18" charset="0"/>
                            <a:ea typeface="微软雅黑" panose="020B0503020204020204" pitchFamily="34" charset="-122"/>
                          </a:rPr>
                          <m:t>𝑓</m:t>
                        </m:r>
                      </m:e>
                    </m:acc>
                    <m:r>
                      <a:rPr lang="en-US" altLang="zh-CN" i="1" dirty="0">
                        <a:latin typeface="Cambria Math" panose="02040503050406030204" pitchFamily="18" charset="0"/>
                        <a:ea typeface="微软雅黑" panose="020B0503020204020204" pitchFamily="34" charset="-122"/>
                      </a:rPr>
                      <m:t> </m:t>
                    </m:r>
                  </m:oMath>
                </a14:m>
                <a:r>
                  <a:rPr lang="en-US" altLang="zh-CN" i="1" dirty="0"/>
                  <a:t>= U</a:t>
                </a:r>
                <a:r>
                  <a:rPr lang="en-US" altLang="zh-CN" i="1" baseline="30000" dirty="0"/>
                  <a:t>T</a:t>
                </a:r>
                <a14:m>
                  <m:oMath xmlns:m="http://schemas.openxmlformats.org/officeDocument/2006/math">
                    <m:r>
                      <m:rPr>
                        <m:nor/>
                      </m:rPr>
                      <a:rPr lang="en-US" altLang="zh-CN" i="1" dirty="0" smtClean="0">
                        <a:latin typeface="微软雅黑" panose="020B0503020204020204" pitchFamily="34" charset="-122"/>
                        <a:ea typeface="微软雅黑" panose="020B0503020204020204" pitchFamily="34" charset="-122"/>
                      </a:rPr>
                      <m:t>f</m:t>
                    </m:r>
                    <m:r>
                      <m:rPr>
                        <m:nor/>
                      </m:rPr>
                      <a:rPr lang="en-US" altLang="zh-CN" b="0" i="1" dirty="0" smtClean="0">
                        <a:latin typeface="微软雅黑" panose="020B0503020204020204" pitchFamily="34" charset="-122"/>
                        <a:ea typeface="微软雅黑" panose="020B0503020204020204" pitchFamily="34" charset="-122"/>
                      </a:rPr>
                      <m:t>  </m:t>
                    </m:r>
                    <m:r>
                      <a:rPr lang="zh-CN" altLang="en-US" i="0" dirty="0">
                        <a:latin typeface="Cambria Math" panose="02040503050406030204" pitchFamily="18" charset="0"/>
                        <a:ea typeface="微软雅黑" panose="020B0503020204020204" pitchFamily="34" charset="-122"/>
                      </a:rPr>
                      <m:t>图信号</m:t>
                    </m:r>
                  </m:oMath>
                </a14:m>
                <a:r>
                  <a:rPr lang="zh-CN" altLang="en-US" dirty="0"/>
                  <a:t>的傅里叶变换</a:t>
                </a:r>
              </a:p>
            </p:txBody>
          </p:sp>
        </mc:Choice>
        <mc:Fallback xmlns="">
          <p:sp>
            <p:nvSpPr>
              <p:cNvPr id="22" name="文本框 21">
                <a:extLst>
                  <a:ext uri="{FF2B5EF4-FFF2-40B4-BE49-F238E27FC236}">
                    <a16:creationId xmlns:a16="http://schemas.microsoft.com/office/drawing/2014/main" id="{B3FBDA31-2971-4849-B03E-D1569BBCA536}"/>
                  </a:ext>
                </a:extLst>
              </p:cNvPr>
              <p:cNvSpPr txBox="1">
                <a:spLocks noRot="1" noChangeAspect="1" noMove="1" noResize="1" noEditPoints="1" noAdjustHandles="1" noChangeArrowheads="1" noChangeShapeType="1" noTextEdit="1"/>
              </p:cNvSpPr>
              <p:nvPr/>
            </p:nvSpPr>
            <p:spPr>
              <a:xfrm>
                <a:off x="1444778" y="4758995"/>
                <a:ext cx="2937022" cy="292581"/>
              </a:xfrm>
              <a:prstGeom prst="rect">
                <a:avLst/>
              </a:prstGeom>
              <a:blipFill>
                <a:blip r:embed="rId7"/>
                <a:stretch>
                  <a:fillRect l="-3734" t="-25000" r="-4564" b="-47917"/>
                </a:stretch>
              </a:blipFill>
            </p:spPr>
            <p:txBody>
              <a:bodyPr/>
              <a:lstStyle/>
              <a:p>
                <a:r>
                  <a:rPr lang="zh-CN" altLang="en-US">
                    <a:noFill/>
                  </a:rPr>
                  <a:t> </a:t>
                </a:r>
              </a:p>
            </p:txBody>
          </p:sp>
        </mc:Fallback>
      </mc:AlternateContent>
      <p:sp>
        <p:nvSpPr>
          <p:cNvPr id="23" name="箭头: 右 22">
            <a:extLst>
              <a:ext uri="{FF2B5EF4-FFF2-40B4-BE49-F238E27FC236}">
                <a16:creationId xmlns:a16="http://schemas.microsoft.com/office/drawing/2014/main" id="{2713F238-3438-4DF3-B0D3-4913D875842F}"/>
              </a:ext>
            </a:extLst>
          </p:cNvPr>
          <p:cNvSpPr/>
          <p:nvPr/>
        </p:nvSpPr>
        <p:spPr bwMode="auto">
          <a:xfrm>
            <a:off x="874059" y="4807538"/>
            <a:ext cx="369794" cy="195493"/>
          </a:xfrm>
          <a:prstGeom prst="right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6914960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为什么</a:t>
            </a:r>
            <a:r>
              <a:rPr lang="en-US" altLang="zh-CN" sz="1800" b="1" dirty="0">
                <a:latin typeface="微软雅黑" panose="020B0503020204020204" pitchFamily="34" charset="-122"/>
                <a:ea typeface="微软雅黑" panose="020B0503020204020204" pitchFamily="34" charset="-122"/>
              </a:rPr>
              <a:t>GCN</a:t>
            </a:r>
            <a:r>
              <a:rPr lang="zh-CN" altLang="en-US" sz="1800" b="1" dirty="0">
                <a:latin typeface="微软雅黑" panose="020B0503020204020204" pitchFamily="34" charset="-122"/>
                <a:ea typeface="微软雅黑" panose="020B0503020204020204" pitchFamily="34" charset="-122"/>
              </a:rPr>
              <a:t>要用拉普拉斯矩阵？</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一个例子</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5814A062-BD7C-43D3-9F11-1D3FE387BE78}"/>
              </a:ext>
            </a:extLst>
          </p:cNvPr>
          <p:cNvGrpSpPr/>
          <p:nvPr/>
        </p:nvGrpSpPr>
        <p:grpSpPr>
          <a:xfrm>
            <a:off x="721112" y="2739860"/>
            <a:ext cx="7553093" cy="3413317"/>
            <a:chOff x="721112" y="2739860"/>
            <a:chExt cx="7553093" cy="3413317"/>
          </a:xfrm>
        </p:grpSpPr>
        <p:pic>
          <p:nvPicPr>
            <p:cNvPr id="3074" name="Picture 2" descr="eg1">
              <a:extLst>
                <a:ext uri="{FF2B5EF4-FFF2-40B4-BE49-F238E27FC236}">
                  <a16:creationId xmlns:a16="http://schemas.microsoft.com/office/drawing/2014/main" id="{B1005E97-EB0A-43DF-805F-588C5A8E9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2" y="2739860"/>
              <a:ext cx="7553093" cy="34133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g1">
              <a:extLst>
                <a:ext uri="{FF2B5EF4-FFF2-40B4-BE49-F238E27FC236}">
                  <a16:creationId xmlns:a16="http://schemas.microsoft.com/office/drawing/2014/main" id="{A1D12A2F-3536-4B68-B198-47BAE0DB10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03" t="91676" r="59838"/>
            <a:stretch/>
          </p:blipFill>
          <p:spPr bwMode="auto">
            <a:xfrm>
              <a:off x="7590264" y="5869040"/>
              <a:ext cx="193287" cy="28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86726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为什么</a:t>
            </a:r>
            <a:r>
              <a:rPr lang="en-US" altLang="zh-CN" sz="1800" b="1" dirty="0">
                <a:latin typeface="微软雅黑" panose="020B0503020204020204" pitchFamily="34" charset="-122"/>
                <a:ea typeface="微软雅黑" panose="020B0503020204020204" pitchFamily="34" charset="-122"/>
              </a:rPr>
              <a:t>GCN</a:t>
            </a:r>
            <a:r>
              <a:rPr lang="zh-CN" altLang="en-US" sz="1800" b="1" dirty="0">
                <a:latin typeface="微软雅黑" panose="020B0503020204020204" pitchFamily="34" charset="-122"/>
                <a:ea typeface="微软雅黑" panose="020B0503020204020204" pitchFamily="34" charset="-122"/>
              </a:rPr>
              <a:t>要用拉普拉斯矩阵？</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一个例子</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特征向量是</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维空间下的</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个正交基向量，所以这四个正交基可以线性表示这个空间下的任何向量，包括图信号</a:t>
            </a:r>
            <a:r>
              <a:rPr lang="en-US" altLang="zh-CN" sz="1600" i="1" dirty="0">
                <a:ea typeface="微软雅黑" panose="020B0503020204020204" pitchFamily="34" charset="-122"/>
              </a:rPr>
              <a:t>f</a:t>
            </a:r>
            <a:r>
              <a:rPr lang="zh-CN" altLang="en-US" sz="1600" dirty="0">
                <a:latin typeface="微软雅黑" panose="020B0503020204020204" pitchFamily="34" charset="-122"/>
                <a:ea typeface="微软雅黑" panose="020B0503020204020204" pitchFamily="34" charset="-122"/>
              </a:rPr>
              <a:t>。下面就是这四个向量</a:t>
            </a:r>
            <a:r>
              <a:rPr lang="en-US" altLang="zh-CN" sz="1600" dirty="0">
                <a:latin typeface="微软雅黑" panose="020B0503020204020204" pitchFamily="34" charset="-122"/>
                <a:ea typeface="微软雅黑" panose="020B0503020204020204" pitchFamily="34" charset="-122"/>
              </a:rPr>
              <a:t>:</a:t>
            </a: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p:txBody>
      </p:sp>
      <p:pic>
        <p:nvPicPr>
          <p:cNvPr id="9" name="Picture 2" descr="eg1">
            <a:extLst>
              <a:ext uri="{FF2B5EF4-FFF2-40B4-BE49-F238E27FC236}">
                <a16:creationId xmlns:a16="http://schemas.microsoft.com/office/drawing/2014/main" id="{E625A107-C654-4818-8011-34F37FDF09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827" t="66744" r="19390"/>
          <a:stretch/>
        </p:blipFill>
        <p:spPr bwMode="auto">
          <a:xfrm>
            <a:off x="5257800" y="1964237"/>
            <a:ext cx="2463726" cy="82678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6BCC61AC-C715-4C7B-9FE6-4DF04D51842C}"/>
              </a:ext>
            </a:extLst>
          </p:cNvPr>
          <p:cNvPicPr>
            <a:picLocks noChangeAspect="1"/>
          </p:cNvPicPr>
          <p:nvPr/>
        </p:nvPicPr>
        <p:blipFill>
          <a:blip r:embed="rId4"/>
          <a:stretch>
            <a:fillRect/>
          </a:stretch>
        </p:blipFill>
        <p:spPr>
          <a:xfrm>
            <a:off x="915984" y="3518693"/>
            <a:ext cx="7436647" cy="2697163"/>
          </a:xfrm>
          <a:prstGeom prst="rect">
            <a:avLst/>
          </a:prstGeom>
        </p:spPr>
      </p:pic>
      <p:pic>
        <p:nvPicPr>
          <p:cNvPr id="6" name="图片 5">
            <a:extLst>
              <a:ext uri="{FF2B5EF4-FFF2-40B4-BE49-F238E27FC236}">
                <a16:creationId xmlns:a16="http://schemas.microsoft.com/office/drawing/2014/main" id="{C56390C2-6833-4E2F-A809-3D4D02F74A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1526" y="1964237"/>
            <a:ext cx="1383723" cy="826789"/>
          </a:xfrm>
          <a:prstGeom prst="rect">
            <a:avLst/>
          </a:prstGeom>
        </p:spPr>
      </p:pic>
    </p:spTree>
    <p:extLst>
      <p:ext uri="{BB962C8B-B14F-4D97-AF65-F5344CB8AC3E}">
        <p14:creationId xmlns:p14="http://schemas.microsoft.com/office/powerpoint/2010/main" val="42807457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Why Graph</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a:t>
            </a:r>
            <a:r>
              <a:rPr lang="en-US" altLang="zh-CN" dirty="0"/>
              <a:t>Graph is everywhere …</a:t>
            </a:r>
          </a:p>
          <a:p>
            <a:pPr lvl="1">
              <a:lnSpc>
                <a:spcPct val="100000"/>
              </a:lnSpc>
            </a:pPr>
            <a:r>
              <a:rPr lang="en-US" dirty="0">
                <a:latin typeface="Times New Roman" panose="02020603050405020304" pitchFamily="18" charset="0"/>
                <a:cs typeface="Times New Roman" panose="02020603050405020304" pitchFamily="18" charset="0"/>
              </a:rPr>
              <a:t>Graph provides a flexible model to represent datasets with various structure</a:t>
            </a:r>
            <a:endParaRPr lang="en-HK" dirty="0">
              <a:latin typeface="Times New Roman" panose="02020603050405020304" pitchFamily="18" charset="0"/>
              <a:cs typeface="Times New Roman" panose="02020603050405020304" pitchFamily="18" charset="0"/>
            </a:endParaRPr>
          </a:p>
        </p:txBody>
      </p:sp>
      <p:pic>
        <p:nvPicPr>
          <p:cNvPr id="6" name="Picture 5" descr="Image result for brain networks">
            <a:extLst>
              <a:ext uri="{FF2B5EF4-FFF2-40B4-BE49-F238E27FC236}">
                <a16:creationId xmlns:a16="http://schemas.microsoft.com/office/drawing/2014/main" id="{34969C79-530B-F5FE-9C42-E19C26BA6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68" y="3179951"/>
            <a:ext cx="3223859" cy="21492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D4A3E6-5088-BA83-B197-BF8B17611318}"/>
              </a:ext>
            </a:extLst>
          </p:cNvPr>
          <p:cNvSpPr txBox="1"/>
          <p:nvPr/>
        </p:nvSpPr>
        <p:spPr>
          <a:xfrm>
            <a:off x="794668" y="5334940"/>
            <a:ext cx="1854439" cy="461665"/>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r>
              <a:rPr lang="en-US" altLang="zh-CN" sz="2400" dirty="0">
                <a:cs typeface="Arial" panose="020B0604020202020204" pitchFamily="34" charset="0"/>
              </a:rPr>
              <a:t> </a:t>
            </a:r>
            <a:r>
              <a:rPr lang="en-US" altLang="zh-CN" dirty="0">
                <a:cs typeface="Arial" panose="020B0604020202020204" pitchFamily="34" charset="0"/>
              </a:rPr>
              <a:t>Brain network</a:t>
            </a:r>
            <a:endParaRPr lang="zh-CN" altLang="en-US" sz="2400" dirty="0">
              <a:cs typeface="Arial" panose="020B0604020202020204" pitchFamily="34" charset="0"/>
            </a:endParaRPr>
          </a:p>
        </p:txBody>
      </p:sp>
      <p:sp>
        <p:nvSpPr>
          <p:cNvPr id="9" name="TextBox 12">
            <a:extLst>
              <a:ext uri="{FF2B5EF4-FFF2-40B4-BE49-F238E27FC236}">
                <a16:creationId xmlns:a16="http://schemas.microsoft.com/office/drawing/2014/main" id="{31140E7B-E686-AFAC-D0C7-802C24AF3B73}"/>
              </a:ext>
            </a:extLst>
          </p:cNvPr>
          <p:cNvSpPr txBox="1"/>
          <p:nvPr/>
        </p:nvSpPr>
        <p:spPr>
          <a:xfrm>
            <a:off x="4055312" y="5433023"/>
            <a:ext cx="695082" cy="369332"/>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r>
              <a:rPr lang="en-US" altLang="zh-CN" dirty="0">
                <a:cs typeface="Arial" panose="020B0604020202020204" pitchFamily="34" charset="0"/>
              </a:rPr>
              <a:t>MRI</a:t>
            </a:r>
            <a:endParaRPr lang="zh-CN" altLang="en-US" dirty="0">
              <a:cs typeface="Arial" panose="020B0604020202020204" pitchFamily="34" charset="0"/>
            </a:endParaRPr>
          </a:p>
        </p:txBody>
      </p:sp>
      <p:sp>
        <p:nvSpPr>
          <p:cNvPr id="10" name="文本框 9">
            <a:extLst>
              <a:ext uri="{FF2B5EF4-FFF2-40B4-BE49-F238E27FC236}">
                <a16:creationId xmlns:a16="http://schemas.microsoft.com/office/drawing/2014/main" id="{A9890360-721C-7259-BD95-81444AF8AD3F}"/>
              </a:ext>
            </a:extLst>
          </p:cNvPr>
          <p:cNvSpPr txBox="1"/>
          <p:nvPr/>
        </p:nvSpPr>
        <p:spPr>
          <a:xfrm>
            <a:off x="457200" y="5902375"/>
            <a:ext cx="7741310" cy="338554"/>
          </a:xfrm>
          <a:prstGeom prst="rect">
            <a:avLst/>
          </a:prstGeom>
          <a:noFill/>
        </p:spPr>
        <p:txBody>
          <a:bodyPr wrap="square">
            <a:spAutoFit/>
          </a:bodyPr>
          <a:lstStyle/>
          <a:p>
            <a:pPr algn="l"/>
            <a:r>
              <a:rPr lang="en-US" altLang="zh-CN" sz="1600" b="0" i="0" u="none" strike="noStrike" baseline="0" dirty="0">
                <a:latin typeface="NimbusRomNo9L-Regu"/>
              </a:rPr>
              <a:t>Graph Signal Processing: Overview, Challenges and Applications</a:t>
            </a:r>
            <a:r>
              <a:rPr lang="en-US" altLang="zh-CN" sz="1600" dirty="0">
                <a:latin typeface="NimbusRomNo9L-Regu"/>
              </a:rPr>
              <a:t>,</a:t>
            </a:r>
            <a:r>
              <a:rPr lang="zh-CN" altLang="en-US" sz="1600" dirty="0">
                <a:latin typeface="NimbusRomNo9L-Regu"/>
              </a:rPr>
              <a:t> </a:t>
            </a:r>
            <a:r>
              <a:rPr lang="en-US" altLang="zh-CN" sz="1600" dirty="0">
                <a:latin typeface="NimbusRomNo9L-Regu"/>
              </a:rPr>
              <a:t>Proceedings of IEEE,</a:t>
            </a:r>
            <a:r>
              <a:rPr lang="zh-CN" altLang="en-US" sz="1600" dirty="0">
                <a:latin typeface="NimbusRomNo9L-Regu"/>
              </a:rPr>
              <a:t> </a:t>
            </a:r>
            <a:r>
              <a:rPr lang="en-US" altLang="zh-CN" sz="1600" b="0" i="0" u="none" strike="noStrike" baseline="0" dirty="0">
                <a:latin typeface="NimbusRomNo9L-Regu"/>
              </a:rPr>
              <a:t>2019</a:t>
            </a:r>
            <a:endParaRPr lang="zh-CN" altLang="en-US" sz="1600" dirty="0"/>
          </a:p>
        </p:txBody>
      </p:sp>
      <p:pic>
        <p:nvPicPr>
          <p:cNvPr id="11" name="图片 10">
            <a:extLst>
              <a:ext uri="{FF2B5EF4-FFF2-40B4-BE49-F238E27FC236}">
                <a16:creationId xmlns:a16="http://schemas.microsoft.com/office/drawing/2014/main" id="{9817CD44-2256-4E35-94C9-904CE67CD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508" y="4453172"/>
            <a:ext cx="3547760" cy="1396318"/>
          </a:xfrm>
          <a:prstGeom prst="rect">
            <a:avLst/>
          </a:prstGeom>
        </p:spPr>
      </p:pic>
      <p:pic>
        <p:nvPicPr>
          <p:cNvPr id="8" name="Picture 11" descr="Image result for MRI image">
            <a:extLst>
              <a:ext uri="{FF2B5EF4-FFF2-40B4-BE49-F238E27FC236}">
                <a16:creationId xmlns:a16="http://schemas.microsoft.com/office/drawing/2014/main" id="{30C8BE49-0D47-B433-CA5C-074A605724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9265" y="3169018"/>
            <a:ext cx="2149238" cy="2149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3333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为什么</a:t>
            </a:r>
            <a:r>
              <a:rPr lang="en-US" altLang="zh-CN" sz="1800" b="1" dirty="0">
                <a:latin typeface="微软雅黑" panose="020B0503020204020204" pitchFamily="34" charset="-122"/>
                <a:ea typeface="微软雅黑" panose="020B0503020204020204" pitchFamily="34" charset="-122"/>
              </a:rPr>
              <a:t>GCN</a:t>
            </a:r>
            <a:r>
              <a:rPr lang="zh-CN" altLang="en-US" sz="1800" b="1" dirty="0">
                <a:latin typeface="微软雅黑" panose="020B0503020204020204" pitchFamily="34" charset="-122"/>
                <a:ea typeface="微软雅黑" panose="020B0503020204020204" pitchFamily="34" charset="-122"/>
              </a:rPr>
              <a:t>要用拉普拉斯矩阵？</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一个例子</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那么特征值</a:t>
            </a:r>
            <a:r>
              <a:rPr lang="en-US" altLang="zh-CN" sz="1600" dirty="0">
                <a:latin typeface="微软雅黑" panose="020B0503020204020204" pitchFamily="34" charset="-122"/>
                <a:ea typeface="微软雅黑" panose="020B0503020204020204" pitchFamily="34" charset="-122"/>
              </a:rPr>
              <a:t>λ</a:t>
            </a:r>
            <a:r>
              <a:rPr lang="zh-CN" altLang="en-US" sz="1600" dirty="0">
                <a:latin typeface="微软雅黑" panose="020B0503020204020204" pitchFamily="34" charset="-122"/>
                <a:ea typeface="微软雅黑" panose="020B0503020204020204" pitchFamily="34" charset="-122"/>
              </a:rPr>
              <a:t>在图上的意义是什么呢？</a:t>
            </a: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p:txBody>
      </p:sp>
      <p:pic>
        <p:nvPicPr>
          <p:cNvPr id="9" name="Picture 2" descr="eg1">
            <a:extLst>
              <a:ext uri="{FF2B5EF4-FFF2-40B4-BE49-F238E27FC236}">
                <a16:creationId xmlns:a16="http://schemas.microsoft.com/office/drawing/2014/main" id="{E625A107-C654-4818-8011-34F37FDF09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827" t="66744" r="19390"/>
          <a:stretch/>
        </p:blipFill>
        <p:spPr bwMode="auto">
          <a:xfrm>
            <a:off x="5257800" y="1964237"/>
            <a:ext cx="2463726" cy="82678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C56390C2-6833-4E2F-A809-3D4D02F74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1526" y="1964237"/>
            <a:ext cx="1383723" cy="826789"/>
          </a:xfrm>
          <a:prstGeom prst="rect">
            <a:avLst/>
          </a:prstGeom>
        </p:spPr>
      </p:pic>
      <p:grpSp>
        <p:nvGrpSpPr>
          <p:cNvPr id="7" name="组合 6">
            <a:extLst>
              <a:ext uri="{FF2B5EF4-FFF2-40B4-BE49-F238E27FC236}">
                <a16:creationId xmlns:a16="http://schemas.microsoft.com/office/drawing/2014/main" id="{4BF2038F-FAF0-4051-ABC0-7D16498AA58B}"/>
              </a:ext>
            </a:extLst>
          </p:cNvPr>
          <p:cNvGrpSpPr/>
          <p:nvPr/>
        </p:nvGrpSpPr>
        <p:grpSpPr>
          <a:xfrm>
            <a:off x="1874681" y="3250695"/>
            <a:ext cx="5394638" cy="2942700"/>
            <a:chOff x="1874681" y="3250695"/>
            <a:chExt cx="5394638" cy="2942700"/>
          </a:xfrm>
        </p:grpSpPr>
        <p:pic>
          <p:nvPicPr>
            <p:cNvPr id="15" name="Picture 4" descr="eg3">
              <a:extLst>
                <a:ext uri="{FF2B5EF4-FFF2-40B4-BE49-F238E27FC236}">
                  <a16:creationId xmlns:a16="http://schemas.microsoft.com/office/drawing/2014/main" id="{FABAF36F-DB8E-4060-BDAF-45700BE2E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681" y="3250695"/>
              <a:ext cx="5394638" cy="29427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g1">
              <a:extLst>
                <a:ext uri="{FF2B5EF4-FFF2-40B4-BE49-F238E27FC236}">
                  <a16:creationId xmlns:a16="http://schemas.microsoft.com/office/drawing/2014/main" id="{7C7BE502-C04A-462D-AE14-07B28F7BB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03" t="91676" r="59838"/>
            <a:stretch/>
          </p:blipFill>
          <p:spPr bwMode="auto">
            <a:xfrm>
              <a:off x="6802245" y="5875642"/>
              <a:ext cx="193287" cy="28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250092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grpSp>
        <p:nvGrpSpPr>
          <p:cNvPr id="3" name="组合 2">
            <a:extLst>
              <a:ext uri="{FF2B5EF4-FFF2-40B4-BE49-F238E27FC236}">
                <a16:creationId xmlns:a16="http://schemas.microsoft.com/office/drawing/2014/main" id="{094DF335-1666-4399-B915-39F66E1ED901}"/>
              </a:ext>
            </a:extLst>
          </p:cNvPr>
          <p:cNvGrpSpPr/>
          <p:nvPr/>
        </p:nvGrpSpPr>
        <p:grpSpPr>
          <a:xfrm>
            <a:off x="226739" y="1473158"/>
            <a:ext cx="7621861" cy="4064587"/>
            <a:chOff x="520929" y="1734674"/>
            <a:chExt cx="8090702" cy="4413365"/>
          </a:xfrm>
        </p:grpSpPr>
        <p:pic>
          <p:nvPicPr>
            <p:cNvPr id="16" name="Picture 4" descr="eg3">
              <a:extLst>
                <a:ext uri="{FF2B5EF4-FFF2-40B4-BE49-F238E27FC236}">
                  <a16:creationId xmlns:a16="http://schemas.microsoft.com/office/drawing/2014/main" id="{BB18953B-B5DC-4068-9291-52892DA1C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29" y="1734674"/>
              <a:ext cx="8090702" cy="44133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g1">
              <a:extLst>
                <a:ext uri="{FF2B5EF4-FFF2-40B4-BE49-F238E27FC236}">
                  <a16:creationId xmlns:a16="http://schemas.microsoft.com/office/drawing/2014/main" id="{AC001DC1-8176-4204-84F9-CE2D4EBCDC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603" t="91676" r="59838"/>
            <a:stretch/>
          </p:blipFill>
          <p:spPr bwMode="auto">
            <a:xfrm>
              <a:off x="7848600" y="5854564"/>
              <a:ext cx="193287" cy="28413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矩形 6">
            <a:extLst>
              <a:ext uri="{FF2B5EF4-FFF2-40B4-BE49-F238E27FC236}">
                <a16:creationId xmlns:a16="http://schemas.microsoft.com/office/drawing/2014/main" id="{93E7FB9F-1B3E-4A0F-B344-4F4C4891F2B7}"/>
              </a:ext>
            </a:extLst>
          </p:cNvPr>
          <p:cNvSpPr/>
          <p:nvPr/>
        </p:nvSpPr>
        <p:spPr bwMode="auto">
          <a:xfrm>
            <a:off x="2873471" y="5100308"/>
            <a:ext cx="1858537" cy="284137"/>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99D8DA5-2D6D-48AA-A2C7-438A12238298}"/>
                  </a:ext>
                </a:extLst>
              </p:cNvPr>
              <p:cNvSpPr txBox="1"/>
              <p:nvPr/>
            </p:nvSpPr>
            <p:spPr>
              <a:xfrm>
                <a:off x="932330" y="5723856"/>
                <a:ext cx="3456226" cy="400944"/>
              </a:xfrm>
              <a:prstGeom prst="rect">
                <a:avLst/>
              </a:prstGeom>
              <a:noFill/>
            </p:spPr>
            <p:txBody>
              <a:bodyPr wrap="square">
                <a:spAutoFit/>
              </a:bodyPr>
              <a:lstStyle/>
              <a:p>
                <a:r>
                  <a:rPr lang="en-US" altLang="zh-CN" sz="1800" i="1" dirty="0">
                    <a:latin typeface="微软雅黑" panose="020B0503020204020204" pitchFamily="34" charset="-122"/>
                    <a:ea typeface="微软雅黑" panose="020B0503020204020204" pitchFamily="34" charset="-122"/>
                  </a:rPr>
                  <a:t>Lf</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m:t>
                    </m:r>
                    <m:r>
                      <a:rPr lang="en-US" altLang="zh-CN" b="0" i="1" baseline="-25000" smtClean="0">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a:t>
                </a:r>
                <a14:m>
                  <m:oMath xmlns:m="http://schemas.openxmlformats.org/officeDocument/2006/math">
                    <m:nary>
                      <m:naryPr>
                        <m:chr m:val="∑"/>
                        <m:supHide m:val="on"/>
                        <m:ctrlPr>
                          <a:rPr lang="en-US" altLang="zh-CN" sz="1800" i="1" smtClean="0">
                            <a:latin typeface="Cambria Math" panose="02040503050406030204" pitchFamily="18" charset="0"/>
                            <a:ea typeface="微软雅黑" panose="020B0503020204020204" pitchFamily="34" charset="-122"/>
                          </a:rPr>
                        </m:ctrlPr>
                      </m:naryPr>
                      <m:sub>
                        <m:r>
                          <m:rPr>
                            <m:brk m:alnAt="7"/>
                          </m:rPr>
                          <a:rPr lang="en-US" altLang="zh-CN" sz="1800" b="0" i="1" smtClean="0">
                            <a:latin typeface="Cambria Math" panose="02040503050406030204" pitchFamily="18" charset="0"/>
                            <a:ea typeface="微软雅黑" panose="020B0503020204020204" pitchFamily="34" charset="-122"/>
                          </a:rPr>
                          <m:t>𝑗</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𝑁</m:t>
                        </m:r>
                      </m:sub>
                      <m:sup/>
                      <m:e>
                        <m:r>
                          <a:rPr lang="zh-CN" altLang="en-US" sz="1800" i="1" smtClean="0">
                            <a:latin typeface="Cambria Math" panose="02040503050406030204" pitchFamily="18" charset="0"/>
                            <a:ea typeface="微软雅黑" panose="020B0503020204020204" pitchFamily="34" charset="-122"/>
                          </a:rPr>
                          <m:t>𝜔</m:t>
                        </m:r>
                        <m:r>
                          <a:rPr lang="en-US" altLang="zh-CN" sz="1800" b="0" i="1" baseline="-25000" smtClean="0">
                            <a:latin typeface="Cambria Math" panose="02040503050406030204" pitchFamily="18" charset="0"/>
                            <a:ea typeface="微软雅黑" panose="020B0503020204020204" pitchFamily="34" charset="-122"/>
                          </a:rPr>
                          <m:t>𝑖𝑗</m:t>
                        </m:r>
                        <m:r>
                          <a:rPr lang="en-US" altLang="zh-CN" sz="1800" b="0" i="1" smtClean="0">
                            <a:latin typeface="Cambria Math" panose="02040503050406030204" pitchFamily="18" charset="0"/>
                            <a:ea typeface="微软雅黑" panose="020B0503020204020204" pitchFamily="34" charset="-122"/>
                          </a:rPr>
                          <m:t>𝑓</m:t>
                        </m:r>
                        <m:r>
                          <a:rPr lang="en-US" altLang="zh-CN" i="1" baseline="-25000">
                            <a:latin typeface="Cambria Math" panose="02040503050406030204" pitchFamily="18" charset="0"/>
                            <a:ea typeface="微软雅黑" panose="020B0503020204020204" pitchFamily="34" charset="-122"/>
                          </a:rPr>
                          <m:t>𝑖</m:t>
                        </m:r>
                      </m:e>
                    </m:nary>
                    <m:r>
                      <a:rPr lang="en-US" altLang="zh-CN" sz="1800" b="0" i="1" smtClean="0">
                        <a:latin typeface="Cambria Math" panose="02040503050406030204" pitchFamily="18" charset="0"/>
                        <a:ea typeface="微软雅黑" panose="020B0503020204020204" pitchFamily="34" charset="-122"/>
                      </a:rPr>
                      <m:t>−</m:t>
                    </m:r>
                    <m:nary>
                      <m:naryPr>
                        <m:chr m:val="∑"/>
                        <m:supHide m:val="on"/>
                        <m:ctrlPr>
                          <a:rPr lang="en-US" altLang="zh-CN" i="1">
                            <a:latin typeface="Cambria Math" panose="02040503050406030204" pitchFamily="18" charset="0"/>
                            <a:ea typeface="微软雅黑" panose="020B0503020204020204" pitchFamily="34" charset="-122"/>
                          </a:rPr>
                        </m:ctrlPr>
                      </m:naryPr>
                      <m:sub>
                        <m:r>
                          <m:rPr>
                            <m:brk m:alnAt="7"/>
                          </m:rP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e>
                        <m:r>
                          <a:rPr lang="zh-CN" altLang="en-US" i="1">
                            <a:latin typeface="Cambria Math" panose="02040503050406030204" pitchFamily="18" charset="0"/>
                            <a:ea typeface="微软雅黑" panose="020B0503020204020204" pitchFamily="34" charset="-122"/>
                          </a:rPr>
                          <m:t>𝜔</m:t>
                        </m:r>
                        <m:r>
                          <a:rPr lang="en-US" altLang="zh-CN" i="1" baseline="-25000">
                            <a:latin typeface="Cambria Math" panose="02040503050406030204" pitchFamily="18" charset="0"/>
                            <a:ea typeface="微软雅黑" panose="020B0503020204020204" pitchFamily="34" charset="-122"/>
                          </a:rPr>
                          <m:t>𝑖𝑗</m:t>
                        </m:r>
                        <m:r>
                          <a:rPr lang="en-US" altLang="zh-CN" i="1">
                            <a:latin typeface="Cambria Math" panose="02040503050406030204" pitchFamily="18" charset="0"/>
                            <a:ea typeface="微软雅黑" panose="020B0503020204020204" pitchFamily="34" charset="-122"/>
                          </a:rPr>
                          <m:t>𝑓</m:t>
                        </m:r>
                        <m:r>
                          <a:rPr lang="en-US" altLang="zh-CN" b="0" i="1" baseline="-25000" smtClean="0">
                            <a:latin typeface="Cambria Math" panose="02040503050406030204" pitchFamily="18" charset="0"/>
                            <a:ea typeface="微软雅黑" panose="020B0503020204020204" pitchFamily="34" charset="-122"/>
                          </a:rPr>
                          <m:t>𝑗</m:t>
                        </m:r>
                      </m:e>
                    </m:nary>
                  </m:oMath>
                </a14:m>
                <a:endParaRPr lang="zh-CN" altLang="en-US" dirty="0"/>
              </a:p>
            </p:txBody>
          </p:sp>
        </mc:Choice>
        <mc:Fallback xmlns="">
          <p:sp>
            <p:nvSpPr>
              <p:cNvPr id="18" name="文本框 17">
                <a:extLst>
                  <a:ext uri="{FF2B5EF4-FFF2-40B4-BE49-F238E27FC236}">
                    <a16:creationId xmlns:a16="http://schemas.microsoft.com/office/drawing/2014/main" id="{199D8DA5-2D6D-48AA-A2C7-438A12238298}"/>
                  </a:ext>
                </a:extLst>
              </p:cNvPr>
              <p:cNvSpPr txBox="1">
                <a:spLocks noRot="1" noChangeAspect="1" noMove="1" noResize="1" noEditPoints="1" noAdjustHandles="1" noChangeArrowheads="1" noChangeShapeType="1" noTextEdit="1"/>
              </p:cNvSpPr>
              <p:nvPr/>
            </p:nvSpPr>
            <p:spPr>
              <a:xfrm>
                <a:off x="932330" y="5723856"/>
                <a:ext cx="3456226" cy="400944"/>
              </a:xfrm>
              <a:prstGeom prst="rect">
                <a:avLst/>
              </a:prstGeom>
              <a:blipFill>
                <a:blip r:embed="rId5"/>
                <a:stretch>
                  <a:fillRect l="-1587" t="-109091" b="-163636"/>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BC14FEBA-1942-469F-8714-9564F5001D06}"/>
              </a:ext>
            </a:extLst>
          </p:cNvPr>
          <p:cNvPicPr>
            <a:picLocks noChangeAspect="1"/>
          </p:cNvPicPr>
          <p:nvPr/>
        </p:nvPicPr>
        <p:blipFill>
          <a:blip r:embed="rId6"/>
          <a:stretch>
            <a:fillRect/>
          </a:stretch>
        </p:blipFill>
        <p:spPr>
          <a:xfrm>
            <a:off x="6210411" y="4173809"/>
            <a:ext cx="2824031" cy="1316824"/>
          </a:xfrm>
          <a:prstGeom prst="rect">
            <a:avLst/>
          </a:prstGeom>
          <a:ln>
            <a:noFill/>
          </a:ln>
          <a:effectLst>
            <a:outerShdw blurRad="292100" dist="139700" dir="2700000" algn="tl" rotWithShape="0">
              <a:srgbClr val="333333">
                <a:alpha val="65000"/>
              </a:srgbClr>
            </a:outerShdw>
          </a:effectLst>
        </p:spPr>
      </p:pic>
      <p:cxnSp>
        <p:nvCxnSpPr>
          <p:cNvPr id="19" name="直接箭头连接符 18">
            <a:extLst>
              <a:ext uri="{FF2B5EF4-FFF2-40B4-BE49-F238E27FC236}">
                <a16:creationId xmlns:a16="http://schemas.microsoft.com/office/drawing/2014/main" id="{B53B3B05-F64D-400D-85B5-2998B05050D2}"/>
              </a:ext>
            </a:extLst>
          </p:cNvPr>
          <p:cNvCxnSpPr>
            <a:cxnSpLocks/>
          </p:cNvCxnSpPr>
          <p:nvPr/>
        </p:nvCxnSpPr>
        <p:spPr bwMode="auto">
          <a:xfrm flipV="1">
            <a:off x="3111500" y="4635500"/>
            <a:ext cx="3348567" cy="1143447"/>
          </a:xfrm>
          <a:prstGeom prst="straightConnector1">
            <a:avLst/>
          </a:prstGeom>
          <a:solidFill>
            <a:srgbClr val="008000">
              <a:alpha val="35001"/>
            </a:srgbClr>
          </a:solidFill>
          <a:ln w="38100" cap="flat" cmpd="sng" algn="ctr">
            <a:solidFill>
              <a:srgbClr val="FFC000"/>
            </a:solidFill>
            <a:prstDash val="solid"/>
            <a:round/>
            <a:headEnd type="none" w="med" len="med"/>
            <a:tailEnd type="triangle"/>
          </a:ln>
          <a:effectLst/>
        </p:spPr>
      </p:cxnSp>
      <p:sp>
        <p:nvSpPr>
          <p:cNvPr id="21" name="箭头: 右 20">
            <a:extLst>
              <a:ext uri="{FF2B5EF4-FFF2-40B4-BE49-F238E27FC236}">
                <a16:creationId xmlns:a16="http://schemas.microsoft.com/office/drawing/2014/main" id="{15BB2F3C-A033-4EFC-B63F-EA41A2E6E324}"/>
              </a:ext>
            </a:extLst>
          </p:cNvPr>
          <p:cNvSpPr/>
          <p:nvPr/>
        </p:nvSpPr>
        <p:spPr bwMode="auto">
          <a:xfrm>
            <a:off x="4476225" y="5845818"/>
            <a:ext cx="402166" cy="215900"/>
          </a:xfrm>
          <a:prstGeom prst="right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391CF955-241B-452A-B428-6AE6FE516C9B}"/>
                  </a:ext>
                </a:extLst>
              </p:cNvPr>
              <p:cNvSpPr txBox="1"/>
              <p:nvPr/>
            </p:nvSpPr>
            <p:spPr>
              <a:xfrm>
                <a:off x="5287799" y="5751852"/>
                <a:ext cx="3097615" cy="400944"/>
              </a:xfrm>
              <a:prstGeom prst="rect">
                <a:avLst/>
              </a:prstGeom>
              <a:noFill/>
            </p:spPr>
            <p:txBody>
              <a:bodyPr wrap="square">
                <a:spAutoFit/>
              </a:bodyPr>
              <a:lstStyle/>
              <a:p>
                <a:r>
                  <a:rPr lang="en-US" altLang="zh-CN" i="1" dirty="0">
                    <a:latin typeface="微软雅黑" panose="020B0503020204020204" pitchFamily="34" charset="-122"/>
                    <a:ea typeface="微软雅黑" panose="020B0503020204020204" pitchFamily="34" charset="-122"/>
                  </a:rPr>
                  <a:t>Lf</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r>
                      <a:rPr lang="en-US" altLang="zh-CN" i="1">
                        <a:latin typeface="Cambria Math" panose="02040503050406030204" pitchFamily="18" charset="0"/>
                        <a:ea typeface="微软雅黑" panose="020B0503020204020204" pitchFamily="34" charset="-122"/>
                      </a:rPr>
                      <m:t>𝑣</m:t>
                    </m:r>
                    <m:r>
                      <a:rPr lang="en-US" altLang="zh-CN" i="1" baseline="-25000">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nary>
                      <m:naryPr>
                        <m:chr m:val="∑"/>
                        <m:supHide m:val="on"/>
                        <m:ctrlPr>
                          <a:rPr lang="en-US" altLang="zh-CN" sz="1800" i="1" smtClean="0">
                            <a:latin typeface="Cambria Math" panose="02040503050406030204" pitchFamily="18" charset="0"/>
                            <a:ea typeface="微软雅黑" panose="020B0503020204020204" pitchFamily="34" charset="-122"/>
                          </a:rPr>
                        </m:ctrlPr>
                      </m:naryPr>
                      <m:sub>
                        <m:r>
                          <m:rPr>
                            <m:brk m:alnAt="7"/>
                          </m:rPr>
                          <a:rPr lang="en-US" altLang="zh-CN" sz="1800" b="0" i="1" smtClean="0">
                            <a:latin typeface="Cambria Math" panose="02040503050406030204" pitchFamily="18" charset="0"/>
                            <a:ea typeface="微软雅黑" panose="020B0503020204020204" pitchFamily="34" charset="-122"/>
                          </a:rPr>
                          <m:t>𝑗</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𝑁</m:t>
                        </m:r>
                      </m:sub>
                      <m:sup/>
                      <m:e>
                        <m:r>
                          <a:rPr lang="zh-CN" altLang="en-US" sz="1800" i="1" smtClean="0">
                            <a:latin typeface="Cambria Math" panose="02040503050406030204" pitchFamily="18" charset="0"/>
                            <a:ea typeface="微软雅黑" panose="020B0503020204020204" pitchFamily="34" charset="-122"/>
                          </a:rPr>
                          <m:t>𝜔</m:t>
                        </m:r>
                        <m:r>
                          <a:rPr lang="en-US" altLang="zh-CN" sz="1800" b="0" i="1" baseline="-25000" smtClean="0">
                            <a:latin typeface="Cambria Math" panose="02040503050406030204" pitchFamily="18" charset="0"/>
                            <a:ea typeface="微软雅黑" panose="020B0503020204020204" pitchFamily="34" charset="-122"/>
                          </a:rPr>
                          <m:t>𝑖𝑗</m:t>
                        </m:r>
                      </m:e>
                    </m:nary>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𝑓𝑖</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𝑓𝑗</m:t>
                    </m:r>
                    <m:r>
                      <a:rPr lang="en-US" altLang="zh-CN" sz="1800" b="0" i="1" smtClean="0">
                        <a:latin typeface="Cambria Math" panose="02040503050406030204" pitchFamily="18" charset="0"/>
                        <a:ea typeface="微软雅黑" panose="020B0503020204020204" pitchFamily="34" charset="-122"/>
                      </a:rPr>
                      <m:t>)</m:t>
                    </m:r>
                  </m:oMath>
                </a14:m>
                <a:endParaRPr lang="zh-CN" altLang="en-US" dirty="0"/>
              </a:p>
            </p:txBody>
          </p:sp>
        </mc:Choice>
        <mc:Fallback>
          <p:sp>
            <p:nvSpPr>
              <p:cNvPr id="23" name="文本框 22">
                <a:extLst>
                  <a:ext uri="{FF2B5EF4-FFF2-40B4-BE49-F238E27FC236}">
                    <a16:creationId xmlns:a16="http://schemas.microsoft.com/office/drawing/2014/main" id="{391CF955-241B-452A-B428-6AE6FE516C9B}"/>
                  </a:ext>
                </a:extLst>
              </p:cNvPr>
              <p:cNvSpPr txBox="1">
                <a:spLocks noRot="1" noChangeAspect="1" noMove="1" noResize="1" noEditPoints="1" noAdjustHandles="1" noChangeArrowheads="1" noChangeShapeType="1" noTextEdit="1"/>
              </p:cNvSpPr>
              <p:nvPr/>
            </p:nvSpPr>
            <p:spPr>
              <a:xfrm>
                <a:off x="5287799" y="5751852"/>
                <a:ext cx="3097615" cy="400944"/>
              </a:xfrm>
              <a:prstGeom prst="rect">
                <a:avLst/>
              </a:prstGeom>
              <a:blipFill>
                <a:blip r:embed="rId7"/>
                <a:stretch>
                  <a:fillRect l="-1572" t="-110769" b="-16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70944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为什么</a:t>
            </a:r>
            <a:r>
              <a:rPr lang="en-US" altLang="zh-CN" sz="1800" b="1" dirty="0">
                <a:latin typeface="微软雅黑" panose="020B0503020204020204" pitchFamily="34" charset="-122"/>
                <a:ea typeface="微软雅黑" panose="020B0503020204020204" pitchFamily="34" charset="-122"/>
              </a:rPr>
              <a:t>GCN</a:t>
            </a:r>
            <a:r>
              <a:rPr lang="zh-CN" altLang="en-US" sz="1800" b="1" dirty="0">
                <a:latin typeface="微软雅黑" panose="020B0503020204020204" pitchFamily="34" charset="-122"/>
                <a:ea typeface="微软雅黑" panose="020B0503020204020204" pitchFamily="34" charset="-122"/>
              </a:rPr>
              <a:t>要用拉普拉斯矩阵？</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一个例子</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上式可以看出，各个点与邻居点的信号的差值可能有正有负。显然，当我们要评估整个图上每个点与邻居点的总体差异时，如果用上式直接求和（因为正负值间相互抵消）会导致差异值比实际情况小。因此，要评估整个图上每个点与邻居点的总体差异时，一般用平方形式：</a:t>
            </a: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p:txBody>
      </p:sp>
      <p:pic>
        <p:nvPicPr>
          <p:cNvPr id="7170" name="Picture 2" descr="eg1">
            <a:extLst>
              <a:ext uri="{FF2B5EF4-FFF2-40B4-BE49-F238E27FC236}">
                <a16:creationId xmlns:a16="http://schemas.microsoft.com/office/drawing/2014/main" id="{752475DF-527D-4FE1-A207-0C23B1EC8C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26" t="10753" r="67941" b="33059"/>
          <a:stretch/>
        </p:blipFill>
        <p:spPr bwMode="auto">
          <a:xfrm>
            <a:off x="6347252" y="1976718"/>
            <a:ext cx="1842247" cy="18107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02369202-B5C2-47FD-8C07-6F8E3407A0AF}"/>
                  </a:ext>
                </a:extLst>
              </p:cNvPr>
              <p:cNvSpPr txBox="1"/>
              <p:nvPr/>
            </p:nvSpPr>
            <p:spPr>
              <a:xfrm>
                <a:off x="744728" y="2752001"/>
                <a:ext cx="3097615" cy="400944"/>
              </a:xfrm>
              <a:prstGeom prst="rect">
                <a:avLst/>
              </a:prstGeom>
              <a:noFill/>
            </p:spPr>
            <p:txBody>
              <a:bodyPr wrap="square">
                <a:spAutoFit/>
              </a:bodyPr>
              <a:lstStyle/>
              <a:p>
                <a:r>
                  <a:rPr lang="en-US" altLang="zh-CN" i="1" dirty="0">
                    <a:latin typeface="微软雅黑" panose="020B0503020204020204" pitchFamily="34" charset="-122"/>
                    <a:ea typeface="微软雅黑" panose="020B0503020204020204" pitchFamily="34" charset="-122"/>
                  </a:rPr>
                  <a:t>Lf</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r>
                      <a:rPr lang="en-US" altLang="zh-CN" i="1">
                        <a:latin typeface="Cambria Math" panose="02040503050406030204" pitchFamily="18" charset="0"/>
                        <a:ea typeface="微软雅黑" panose="020B0503020204020204" pitchFamily="34" charset="-122"/>
                      </a:rPr>
                      <m:t>𝑣</m:t>
                    </m:r>
                    <m:r>
                      <a:rPr lang="en-US" altLang="zh-CN" i="1" baseline="-25000">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nary>
                      <m:naryPr>
                        <m:chr m:val="∑"/>
                        <m:supHide m:val="on"/>
                        <m:ctrlPr>
                          <a:rPr lang="en-US" altLang="zh-CN" sz="1800" i="1" smtClean="0">
                            <a:latin typeface="Cambria Math" panose="02040503050406030204" pitchFamily="18" charset="0"/>
                            <a:ea typeface="微软雅黑" panose="020B0503020204020204" pitchFamily="34" charset="-122"/>
                          </a:rPr>
                        </m:ctrlPr>
                      </m:naryPr>
                      <m:sub>
                        <m:r>
                          <m:rPr>
                            <m:brk m:alnAt="7"/>
                          </m:rPr>
                          <a:rPr lang="en-US" altLang="zh-CN" sz="1800" b="0" i="1" smtClean="0">
                            <a:latin typeface="Cambria Math" panose="02040503050406030204" pitchFamily="18" charset="0"/>
                            <a:ea typeface="微软雅黑" panose="020B0503020204020204" pitchFamily="34" charset="-122"/>
                          </a:rPr>
                          <m:t>𝑗</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𝑁</m:t>
                        </m:r>
                      </m:sub>
                      <m:sup/>
                      <m:e>
                        <m:r>
                          <a:rPr lang="zh-CN" altLang="en-US" sz="1800" i="1" smtClean="0">
                            <a:latin typeface="Cambria Math" panose="02040503050406030204" pitchFamily="18" charset="0"/>
                            <a:ea typeface="微软雅黑" panose="020B0503020204020204" pitchFamily="34" charset="-122"/>
                          </a:rPr>
                          <m:t>𝜔</m:t>
                        </m:r>
                        <m:r>
                          <a:rPr lang="en-US" altLang="zh-CN" sz="1800" b="0" i="1" baseline="-25000" smtClean="0">
                            <a:latin typeface="Cambria Math" panose="02040503050406030204" pitchFamily="18" charset="0"/>
                            <a:ea typeface="微软雅黑" panose="020B0503020204020204" pitchFamily="34" charset="-122"/>
                          </a:rPr>
                          <m:t>𝑖𝑗</m:t>
                        </m:r>
                      </m:e>
                    </m:nary>
                    <m:r>
                      <a:rPr lang="en-US" altLang="zh-CN" i="1" smtClean="0">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𝑓𝑖</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𝑓𝑗</m:t>
                    </m:r>
                    <m:r>
                      <a:rPr lang="en-US" altLang="zh-CN" sz="1800" b="0" i="1" smtClean="0">
                        <a:latin typeface="Cambria Math" panose="02040503050406030204" pitchFamily="18" charset="0"/>
                        <a:ea typeface="微软雅黑" panose="020B0503020204020204" pitchFamily="34" charset="-122"/>
                      </a:rPr>
                      <m:t>)</m:t>
                    </m:r>
                  </m:oMath>
                </a14:m>
                <a:endParaRPr lang="zh-CN" altLang="en-US" dirty="0"/>
              </a:p>
            </p:txBody>
          </p:sp>
        </mc:Choice>
        <mc:Fallback>
          <p:sp>
            <p:nvSpPr>
              <p:cNvPr id="20" name="文本框 19">
                <a:extLst>
                  <a:ext uri="{FF2B5EF4-FFF2-40B4-BE49-F238E27FC236}">
                    <a16:creationId xmlns:a16="http://schemas.microsoft.com/office/drawing/2014/main" id="{02369202-B5C2-47FD-8C07-6F8E3407A0AF}"/>
                  </a:ext>
                </a:extLst>
              </p:cNvPr>
              <p:cNvSpPr txBox="1">
                <a:spLocks noRot="1" noChangeAspect="1" noMove="1" noResize="1" noEditPoints="1" noAdjustHandles="1" noChangeArrowheads="1" noChangeShapeType="1" noTextEdit="1"/>
              </p:cNvSpPr>
              <p:nvPr/>
            </p:nvSpPr>
            <p:spPr>
              <a:xfrm>
                <a:off x="744728" y="2752001"/>
                <a:ext cx="3097615" cy="400944"/>
              </a:xfrm>
              <a:prstGeom prst="rect">
                <a:avLst/>
              </a:prstGeom>
              <a:blipFill>
                <a:blip r:embed="rId4"/>
                <a:stretch>
                  <a:fillRect l="-1575"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C00B394-9385-460E-905A-08417124490D}"/>
                  </a:ext>
                </a:extLst>
              </p:cNvPr>
              <p:cNvSpPr txBox="1"/>
              <p:nvPr/>
            </p:nvSpPr>
            <p:spPr>
              <a:xfrm>
                <a:off x="886054" y="5868888"/>
                <a:ext cx="4086366" cy="400944"/>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2</a:t>
                </a:r>
                <a14:m>
                  <m:oMath xmlns:m="http://schemas.openxmlformats.org/officeDocument/2006/math">
                    <m:nary>
                      <m:naryPr>
                        <m:chr m:val="∑"/>
                        <m:supHide m:val="on"/>
                        <m:ctrlPr>
                          <a:rPr lang="en-US" altLang="zh-CN" sz="1800" i="1" smtClean="0">
                            <a:latin typeface="Cambria Math" panose="02040503050406030204" pitchFamily="18" charset="0"/>
                            <a:ea typeface="微软雅黑" panose="020B0503020204020204" pitchFamily="34" charset="-122"/>
                          </a:rPr>
                        </m:ctrlPr>
                      </m:naryPr>
                      <m:sub>
                        <m:r>
                          <m:rPr>
                            <m:brk m:alnAt="7"/>
                          </m:rPr>
                          <a:rPr lang="en-US" altLang="zh-CN" i="1">
                            <a:latin typeface="Cambria Math" panose="02040503050406030204" pitchFamily="18" charset="0"/>
                            <a:ea typeface="微软雅黑" panose="020B0503020204020204" pitchFamily="34" charset="-122"/>
                          </a:rPr>
                          <m:t>𝑖</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e>
                        <m:r>
                          <a:rPr lang="en-US" altLang="zh-CN" i="1">
                            <a:latin typeface="Cambria Math" panose="02040503050406030204" pitchFamily="18" charset="0"/>
                            <a:ea typeface="微软雅黑" panose="020B0503020204020204" pitchFamily="34" charset="-122"/>
                          </a:rPr>
                          <m:t>𝑓</m:t>
                        </m:r>
                        <m:r>
                          <a:rPr lang="en-US" altLang="zh-CN" i="1" baseline="-25000">
                            <a:latin typeface="Cambria Math" panose="02040503050406030204" pitchFamily="18" charset="0"/>
                            <a:ea typeface="微软雅黑" panose="020B0503020204020204" pitchFamily="34" charset="-122"/>
                          </a:rPr>
                          <m:t>𝑖</m:t>
                        </m:r>
                      </m:e>
                    </m:nary>
                    <m:nary>
                      <m:naryPr>
                        <m:chr m:val="∑"/>
                        <m:supHide m:val="on"/>
                        <m:ctrlPr>
                          <a:rPr lang="en-US" altLang="zh-CN" sz="1800" i="1" smtClean="0">
                            <a:latin typeface="Cambria Math" panose="02040503050406030204" pitchFamily="18" charset="0"/>
                            <a:ea typeface="微软雅黑" panose="020B0503020204020204" pitchFamily="34" charset="-122"/>
                          </a:rPr>
                        </m:ctrlPr>
                      </m:naryPr>
                      <m:sub>
                        <m:r>
                          <m:rPr>
                            <m:brk m:alnAt="7"/>
                          </m:rPr>
                          <a:rPr lang="en-US" altLang="zh-CN" sz="1800" b="0" i="1" smtClean="0">
                            <a:latin typeface="Cambria Math" panose="02040503050406030204" pitchFamily="18" charset="0"/>
                            <a:ea typeface="微软雅黑" panose="020B0503020204020204" pitchFamily="34" charset="-122"/>
                          </a:rPr>
                          <m:t>𝑗</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𝑁</m:t>
                        </m:r>
                      </m:sub>
                      <m:sup/>
                      <m:e>
                        <m:r>
                          <a:rPr lang="zh-CN" altLang="en-US" sz="1800" i="1" smtClean="0">
                            <a:latin typeface="Cambria Math" panose="02040503050406030204" pitchFamily="18" charset="0"/>
                            <a:ea typeface="微软雅黑" panose="020B0503020204020204" pitchFamily="34" charset="-122"/>
                          </a:rPr>
                          <m:t>𝜔</m:t>
                        </m:r>
                        <m:r>
                          <a:rPr lang="en-US" altLang="zh-CN" sz="1800" b="0" i="1" baseline="-25000" smtClean="0">
                            <a:latin typeface="Cambria Math" panose="02040503050406030204" pitchFamily="18" charset="0"/>
                            <a:ea typeface="微软雅黑" panose="020B0503020204020204" pitchFamily="34" charset="-122"/>
                          </a:rPr>
                          <m:t>𝑖𝑗</m:t>
                        </m:r>
                      </m:e>
                    </m:nary>
                    <m:r>
                      <a:rPr lang="en-US" altLang="zh-CN" i="1" smtClean="0">
                        <a:latin typeface="Cambria Math" panose="02040503050406030204" pitchFamily="18" charset="0"/>
                        <a:ea typeface="微软雅黑" panose="020B0503020204020204" pitchFamily="34" charset="-122"/>
                      </a:rPr>
                      <m:t> </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𝑓</m:t>
                        </m:r>
                        <m:r>
                          <a:rPr lang="en-US" altLang="zh-CN" i="1" baseline="-25000">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𝑓𝑗</m:t>
                        </m:r>
                      </m:e>
                    </m:d>
                  </m:oMath>
                </a14:m>
                <a:r>
                  <a:rPr lang="en-US" altLang="zh-CN" dirty="0"/>
                  <a:t> = 2</a:t>
                </a:r>
                <a:r>
                  <a:rPr lang="en-US" altLang="zh-CN" i="1" dirty="0"/>
                  <a:t>f</a:t>
                </a:r>
                <a:r>
                  <a:rPr lang="en-US" altLang="zh-CN" i="1" baseline="30000" dirty="0"/>
                  <a:t>T</a:t>
                </a:r>
                <a:r>
                  <a:rPr lang="en-US" altLang="zh-CN" i="1" dirty="0"/>
                  <a:t>Lf</a:t>
                </a:r>
                <a:endParaRPr lang="zh-CN" altLang="en-US" i="1" dirty="0"/>
              </a:p>
            </p:txBody>
          </p:sp>
        </mc:Choice>
        <mc:Fallback xmlns="">
          <p:sp>
            <p:nvSpPr>
              <p:cNvPr id="21" name="文本框 20">
                <a:extLst>
                  <a:ext uri="{FF2B5EF4-FFF2-40B4-BE49-F238E27FC236}">
                    <a16:creationId xmlns:a16="http://schemas.microsoft.com/office/drawing/2014/main" id="{7C00B394-9385-460E-905A-08417124490D}"/>
                  </a:ext>
                </a:extLst>
              </p:cNvPr>
              <p:cNvSpPr txBox="1">
                <a:spLocks noRot="1" noChangeAspect="1" noMove="1" noResize="1" noEditPoints="1" noAdjustHandles="1" noChangeArrowheads="1" noChangeShapeType="1" noTextEdit="1"/>
              </p:cNvSpPr>
              <p:nvPr/>
            </p:nvSpPr>
            <p:spPr>
              <a:xfrm>
                <a:off x="886054" y="5868888"/>
                <a:ext cx="4086366" cy="400944"/>
              </a:xfrm>
              <a:prstGeom prst="rect">
                <a:avLst/>
              </a:prstGeom>
              <a:blipFill>
                <a:blip r:embed="rId5"/>
                <a:stretch>
                  <a:fillRect l="-1192"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F763E3C-31CC-4BA0-BF53-BC0946654052}"/>
                  </a:ext>
                </a:extLst>
              </p:cNvPr>
              <p:cNvSpPr txBox="1"/>
              <p:nvPr/>
            </p:nvSpPr>
            <p:spPr>
              <a:xfrm>
                <a:off x="396730" y="4770693"/>
                <a:ext cx="4086366" cy="400944"/>
              </a:xfrm>
              <a:prstGeom prst="rect">
                <a:avLst/>
              </a:prstGeom>
              <a:noFill/>
            </p:spPr>
            <p:txBody>
              <a:bodyPr wrap="square">
                <a:spAutoFit/>
              </a:bodyPr>
              <a:lstStyle/>
              <a:p>
                <a:r>
                  <a:rPr lang="en-US" altLang="zh-CN" i="1" dirty="0">
                    <a:latin typeface="微软雅黑" panose="020B0503020204020204" pitchFamily="34" charset="-122"/>
                    <a:ea typeface="微软雅黑" panose="020B0503020204020204" pitchFamily="34" charset="-122"/>
                  </a:rPr>
                  <a:t>total</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nary>
                      <m:naryPr>
                        <m:chr m:val="∑"/>
                        <m:supHide m:val="on"/>
                        <m:ctrlPr>
                          <a:rPr lang="en-US" altLang="zh-CN" sz="1800" i="1" smtClean="0">
                            <a:latin typeface="Cambria Math" panose="02040503050406030204" pitchFamily="18" charset="0"/>
                            <a:ea typeface="微软雅黑" panose="020B0503020204020204" pitchFamily="34" charset="-122"/>
                          </a:rPr>
                        </m:ctrlPr>
                      </m:naryPr>
                      <m:sub>
                        <m:r>
                          <m:rPr>
                            <m:brk m:alnAt="7"/>
                          </m:rPr>
                          <a:rPr lang="en-US" altLang="zh-CN" i="1">
                            <a:latin typeface="Cambria Math" panose="02040503050406030204" pitchFamily="18" charset="0"/>
                            <a:ea typeface="微软雅黑" panose="020B0503020204020204" pitchFamily="34" charset="-122"/>
                          </a:rPr>
                          <m:t>𝑖</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e>
                        <m:nary>
                          <m:naryPr>
                            <m:chr m:val="∑"/>
                            <m:supHide m:val="on"/>
                            <m:ctrlPr>
                              <a:rPr lang="en-US" altLang="zh-CN" i="1">
                                <a:latin typeface="Cambria Math" panose="02040503050406030204" pitchFamily="18" charset="0"/>
                                <a:ea typeface="微软雅黑" panose="020B0503020204020204" pitchFamily="34" charset="-122"/>
                              </a:rPr>
                            </m:ctrlPr>
                          </m:naryPr>
                          <m:sub>
                            <m:r>
                              <m:rPr>
                                <m:brk m:alnAt="7"/>
                              </m:rP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e>
                            <m:r>
                              <a:rPr lang="zh-CN" altLang="en-US" i="1">
                                <a:latin typeface="Cambria Math" panose="02040503050406030204" pitchFamily="18" charset="0"/>
                                <a:ea typeface="微软雅黑" panose="020B0503020204020204" pitchFamily="34" charset="-122"/>
                              </a:rPr>
                              <m:t>𝜔</m:t>
                            </m:r>
                            <m:r>
                              <a:rPr lang="en-US" altLang="zh-CN" i="1" baseline="-25000">
                                <a:latin typeface="Cambria Math" panose="02040503050406030204" pitchFamily="18" charset="0"/>
                                <a:ea typeface="微软雅黑" panose="020B0503020204020204" pitchFamily="34" charset="-122"/>
                              </a:rPr>
                              <m:t>𝑖𝑗</m:t>
                            </m:r>
                          </m:e>
                        </m:nary>
                        <m:r>
                          <a:rPr lang="en-US" altLang="zh-CN" i="1">
                            <a:latin typeface="Cambria Math" panose="02040503050406030204" pitchFamily="18" charset="0"/>
                            <a:ea typeface="微软雅黑" panose="020B0503020204020204" pitchFamily="34" charset="-122"/>
                          </a:rPr>
                          <m:t> </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𝑓</m:t>
                            </m:r>
                            <m:r>
                              <a:rPr lang="en-US" altLang="zh-CN" i="1" baseline="-25000">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𝑓𝑗</m:t>
                            </m:r>
                          </m:e>
                        </m:d>
                        <m:r>
                          <a:rPr lang="en-US" altLang="zh-CN" i="1" baseline="30000">
                            <a:latin typeface="Cambria Math" panose="02040503050406030204" pitchFamily="18" charset="0"/>
                            <a:ea typeface="微软雅黑" panose="020B0503020204020204" pitchFamily="34" charset="-122"/>
                          </a:rPr>
                          <m:t>2</m:t>
                        </m:r>
                      </m:e>
                    </m:nary>
                  </m:oMath>
                </a14:m>
                <a:endParaRPr lang="zh-CN" altLang="en-US" baseline="30000" dirty="0"/>
              </a:p>
            </p:txBody>
          </p:sp>
        </mc:Choice>
        <mc:Fallback xmlns="">
          <p:sp>
            <p:nvSpPr>
              <p:cNvPr id="22" name="文本框 21">
                <a:extLst>
                  <a:ext uri="{FF2B5EF4-FFF2-40B4-BE49-F238E27FC236}">
                    <a16:creationId xmlns:a16="http://schemas.microsoft.com/office/drawing/2014/main" id="{0F763E3C-31CC-4BA0-BF53-BC0946654052}"/>
                  </a:ext>
                </a:extLst>
              </p:cNvPr>
              <p:cNvSpPr txBox="1">
                <a:spLocks noRot="1" noChangeAspect="1" noMove="1" noResize="1" noEditPoints="1" noAdjustHandles="1" noChangeArrowheads="1" noChangeShapeType="1" noTextEdit="1"/>
              </p:cNvSpPr>
              <p:nvPr/>
            </p:nvSpPr>
            <p:spPr>
              <a:xfrm>
                <a:off x="396730" y="4770693"/>
                <a:ext cx="4086366" cy="400944"/>
              </a:xfrm>
              <a:prstGeom prst="rect">
                <a:avLst/>
              </a:prstGeom>
              <a:blipFill>
                <a:blip r:embed="rId6"/>
                <a:stretch>
                  <a:fillRect l="-1194" t="-110769" b="-16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DB9110C-7130-4CF0-9011-6ACB8C37F287}"/>
                  </a:ext>
                </a:extLst>
              </p:cNvPr>
              <p:cNvSpPr txBox="1"/>
              <p:nvPr/>
            </p:nvSpPr>
            <p:spPr>
              <a:xfrm>
                <a:off x="3138410" y="3303343"/>
                <a:ext cx="3556701" cy="400944"/>
              </a:xfrm>
              <a:prstGeom prst="rect">
                <a:avLst/>
              </a:prstGeom>
              <a:noFill/>
            </p:spPr>
            <p:txBody>
              <a:bodyPr wrap="square">
                <a:spAutoFit/>
              </a:bodyPr>
              <a:lstStyle/>
              <a:p>
                <a:r>
                  <a:rPr lang="en-US" altLang="zh-CN" i="1" dirty="0">
                    <a:latin typeface="微软雅黑" panose="020B0503020204020204" pitchFamily="34" charset="-122"/>
                    <a:ea typeface="微软雅黑" panose="020B0503020204020204" pitchFamily="34" charset="-122"/>
                  </a:rPr>
                  <a:t>total</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nary>
                      <m:naryPr>
                        <m:chr m:val="∑"/>
                        <m:supHide m:val="on"/>
                        <m:ctrlPr>
                          <a:rPr lang="en-US" altLang="zh-CN" sz="1800" i="1" smtClean="0">
                            <a:latin typeface="Cambria Math" panose="02040503050406030204" pitchFamily="18" charset="0"/>
                            <a:ea typeface="微软雅黑" panose="020B0503020204020204" pitchFamily="34" charset="-122"/>
                          </a:rPr>
                        </m:ctrlPr>
                      </m:naryPr>
                      <m:sub>
                        <m:r>
                          <m:rPr>
                            <m:brk m:alnAt="7"/>
                          </m:rPr>
                          <a:rPr lang="en-US" altLang="zh-CN" i="1">
                            <a:latin typeface="Cambria Math" panose="02040503050406030204" pitchFamily="18" charset="0"/>
                            <a:ea typeface="微软雅黑" panose="020B0503020204020204" pitchFamily="34" charset="-122"/>
                          </a:rPr>
                          <m:t>𝑖</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e>
                        <m:nary>
                          <m:naryPr>
                            <m:chr m:val="∑"/>
                            <m:supHide m:val="on"/>
                            <m:ctrlPr>
                              <a:rPr lang="en-US" altLang="zh-CN" i="1">
                                <a:latin typeface="Cambria Math" panose="02040503050406030204" pitchFamily="18" charset="0"/>
                                <a:ea typeface="微软雅黑" panose="020B0503020204020204" pitchFamily="34" charset="-122"/>
                              </a:rPr>
                            </m:ctrlPr>
                          </m:naryPr>
                          <m:sub>
                            <m:r>
                              <m:rPr>
                                <m:brk m:alnAt="7"/>
                              </m:rP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e>
                            <m:r>
                              <a:rPr lang="zh-CN" altLang="en-US" i="1">
                                <a:latin typeface="Cambria Math" panose="02040503050406030204" pitchFamily="18" charset="0"/>
                                <a:ea typeface="微软雅黑" panose="020B0503020204020204" pitchFamily="34" charset="-122"/>
                              </a:rPr>
                              <m:t>𝜔</m:t>
                            </m:r>
                            <m:r>
                              <a:rPr lang="en-US" altLang="zh-CN" i="1" baseline="-25000">
                                <a:latin typeface="Cambria Math" panose="02040503050406030204" pitchFamily="18" charset="0"/>
                                <a:ea typeface="微软雅黑" panose="020B0503020204020204" pitchFamily="34" charset="-122"/>
                              </a:rPr>
                              <m:t>𝑖𝑗</m:t>
                            </m:r>
                          </m:e>
                        </m:nary>
                        <m:r>
                          <a:rPr lang="en-US" altLang="zh-CN" i="1">
                            <a:latin typeface="Cambria Math" panose="02040503050406030204" pitchFamily="18" charset="0"/>
                            <a:ea typeface="微软雅黑" panose="020B0503020204020204" pitchFamily="34" charset="-122"/>
                          </a:rPr>
                          <m:t> </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𝑓</m:t>
                            </m:r>
                            <m:r>
                              <a:rPr lang="en-US" altLang="zh-CN" i="1" baseline="-25000">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𝑓𝑗</m:t>
                            </m:r>
                          </m:e>
                        </m:d>
                      </m:e>
                    </m:nary>
                  </m:oMath>
                </a14:m>
                <a:endParaRPr lang="zh-CN" altLang="en-US" baseline="30000" dirty="0"/>
              </a:p>
            </p:txBody>
          </p:sp>
        </mc:Choice>
        <mc:Fallback xmlns="">
          <p:sp>
            <p:nvSpPr>
              <p:cNvPr id="23" name="文本框 22">
                <a:extLst>
                  <a:ext uri="{FF2B5EF4-FFF2-40B4-BE49-F238E27FC236}">
                    <a16:creationId xmlns:a16="http://schemas.microsoft.com/office/drawing/2014/main" id="{3DB9110C-7130-4CF0-9011-6ACB8C37F287}"/>
                  </a:ext>
                </a:extLst>
              </p:cNvPr>
              <p:cNvSpPr txBox="1">
                <a:spLocks noRot="1" noChangeAspect="1" noMove="1" noResize="1" noEditPoints="1" noAdjustHandles="1" noChangeArrowheads="1" noChangeShapeType="1" noTextEdit="1"/>
              </p:cNvSpPr>
              <p:nvPr/>
            </p:nvSpPr>
            <p:spPr>
              <a:xfrm>
                <a:off x="3138410" y="3303343"/>
                <a:ext cx="3556701" cy="400944"/>
              </a:xfrm>
              <a:prstGeom prst="rect">
                <a:avLst/>
              </a:prstGeom>
              <a:blipFill>
                <a:blip r:embed="rId7"/>
                <a:stretch>
                  <a:fillRect l="-1544" t="-109091" b="-163636"/>
                </a:stretch>
              </a:blipFill>
            </p:spPr>
            <p:txBody>
              <a:bodyPr/>
              <a:lstStyle/>
              <a:p>
                <a:r>
                  <a:rPr lang="zh-CN" altLang="en-US">
                    <a:noFill/>
                  </a:rPr>
                  <a:t> </a:t>
                </a:r>
              </a:p>
            </p:txBody>
          </p:sp>
        </mc:Fallback>
      </mc:AlternateContent>
      <p:sp>
        <p:nvSpPr>
          <p:cNvPr id="24" name="箭头: 圆角右 23">
            <a:extLst>
              <a:ext uri="{FF2B5EF4-FFF2-40B4-BE49-F238E27FC236}">
                <a16:creationId xmlns:a16="http://schemas.microsoft.com/office/drawing/2014/main" id="{736E9682-BE4D-4A5D-A463-4538A61CE3D3}"/>
              </a:ext>
            </a:extLst>
          </p:cNvPr>
          <p:cNvSpPr/>
          <p:nvPr/>
        </p:nvSpPr>
        <p:spPr bwMode="auto">
          <a:xfrm rot="5400000">
            <a:off x="3614382" y="2691298"/>
            <a:ext cx="485366" cy="918882"/>
          </a:xfrm>
          <a:prstGeom prst="bentArrow">
            <a:avLst>
              <a:gd name="adj1" fmla="val 21029"/>
              <a:gd name="adj2" fmla="val 25000"/>
              <a:gd name="adj3" fmla="val 25000"/>
              <a:gd name="adj4" fmla="val 43750"/>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5" name="乘号 24">
            <a:extLst>
              <a:ext uri="{FF2B5EF4-FFF2-40B4-BE49-F238E27FC236}">
                <a16:creationId xmlns:a16="http://schemas.microsoft.com/office/drawing/2014/main" id="{BFFBDD90-1F35-4B95-9649-D8301E1E6CA7}"/>
              </a:ext>
            </a:extLst>
          </p:cNvPr>
          <p:cNvSpPr/>
          <p:nvPr/>
        </p:nvSpPr>
        <p:spPr bwMode="auto">
          <a:xfrm>
            <a:off x="3759356" y="2613818"/>
            <a:ext cx="579862" cy="654204"/>
          </a:xfrm>
          <a:prstGeom prst="mathMultiply">
            <a:avLst>
              <a:gd name="adj1" fmla="val 11982"/>
            </a:avLst>
          </a:prstGeom>
          <a:solidFill>
            <a:srgbClr val="C0000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910B7F6-1871-4167-9A71-D7D04FB4B22E}"/>
                  </a:ext>
                </a:extLst>
              </p:cNvPr>
              <p:cNvSpPr txBox="1"/>
              <p:nvPr/>
            </p:nvSpPr>
            <p:spPr>
              <a:xfrm>
                <a:off x="405694" y="5168809"/>
                <a:ext cx="4901648" cy="400944"/>
              </a:xfrm>
              <a:prstGeom prst="rect">
                <a:avLst/>
              </a:prstGeom>
              <a:noFill/>
            </p:spPr>
            <p:txBody>
              <a:bodyPr wrap="square">
                <a:spAutoFit/>
              </a:bodyPr>
              <a:lstStyle/>
              <a:p>
                <a:r>
                  <a:rPr lang="en-US" altLang="zh-CN" i="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nary>
                      <m:naryPr>
                        <m:chr m:val="∑"/>
                        <m:supHide m:val="on"/>
                        <m:ctrlPr>
                          <a:rPr lang="en-US" altLang="zh-CN" sz="1800" i="1" smtClean="0">
                            <a:latin typeface="Cambria Math" panose="02040503050406030204" pitchFamily="18" charset="0"/>
                            <a:ea typeface="微软雅黑" panose="020B0503020204020204" pitchFamily="34" charset="-122"/>
                          </a:rPr>
                        </m:ctrlPr>
                      </m:naryPr>
                      <m:sub>
                        <m:r>
                          <m:rPr>
                            <m:brk m:alnAt="7"/>
                          </m:rPr>
                          <a:rPr lang="en-US" altLang="zh-CN" i="1">
                            <a:latin typeface="Cambria Math" panose="02040503050406030204" pitchFamily="18" charset="0"/>
                            <a:ea typeface="微软雅黑" panose="020B0503020204020204" pitchFamily="34" charset="-122"/>
                          </a:rPr>
                          <m:t>𝑖</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e>
                        <m:nary>
                          <m:naryPr>
                            <m:chr m:val="∑"/>
                            <m:supHide m:val="on"/>
                            <m:ctrlPr>
                              <a:rPr lang="en-US" altLang="zh-CN" i="1">
                                <a:latin typeface="Cambria Math" panose="02040503050406030204" pitchFamily="18" charset="0"/>
                                <a:ea typeface="微软雅黑" panose="020B0503020204020204" pitchFamily="34" charset="-122"/>
                              </a:rPr>
                            </m:ctrlPr>
                          </m:naryPr>
                          <m:sub>
                            <m:r>
                              <m:rPr>
                                <m:brk m:alnAt="7"/>
                              </m:rP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e>
                            <m:r>
                              <a:rPr lang="zh-CN" altLang="en-US" i="1">
                                <a:latin typeface="Cambria Math" panose="02040503050406030204" pitchFamily="18" charset="0"/>
                                <a:ea typeface="微软雅黑" panose="020B0503020204020204" pitchFamily="34" charset="-122"/>
                              </a:rPr>
                              <m:t>𝜔</m:t>
                            </m:r>
                            <m:r>
                              <a:rPr lang="en-US" altLang="zh-CN" i="1" baseline="-25000">
                                <a:latin typeface="Cambria Math" panose="02040503050406030204" pitchFamily="18" charset="0"/>
                                <a:ea typeface="微软雅黑" panose="020B0503020204020204" pitchFamily="34" charset="-122"/>
                              </a:rPr>
                              <m:t>𝑖𝑗</m:t>
                            </m:r>
                          </m:e>
                        </m:nary>
                        <m:r>
                          <a:rPr lang="en-US" altLang="zh-CN" i="1">
                            <a:latin typeface="Cambria Math" panose="02040503050406030204" pitchFamily="18" charset="0"/>
                            <a:ea typeface="微软雅黑" panose="020B0503020204020204" pitchFamily="34" charset="-122"/>
                          </a:rPr>
                          <m:t> </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𝑓</m:t>
                            </m:r>
                            <m:r>
                              <a:rPr lang="en-US" altLang="zh-CN" b="0" i="1" baseline="30000" smtClean="0">
                                <a:latin typeface="Cambria Math" panose="02040503050406030204" pitchFamily="18" charset="0"/>
                                <a:ea typeface="微软雅黑" panose="020B0503020204020204" pitchFamily="34" charset="-122"/>
                              </a:rPr>
                              <m:t>2</m:t>
                            </m:r>
                            <m:r>
                              <a:rPr lang="en-US" altLang="zh-CN" i="1" baseline="-25000">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𝑓𝑖</m:t>
                            </m:r>
                            <m:r>
                              <a:rPr lang="en-US" altLang="zh-CN" i="1">
                                <a:latin typeface="Cambria Math" panose="02040503050406030204" pitchFamily="18" charset="0"/>
                                <a:ea typeface="微软雅黑" panose="020B0503020204020204" pitchFamily="34" charset="-122"/>
                              </a:rPr>
                              <m:t>𝑓</m:t>
                            </m:r>
                            <m:r>
                              <a:rPr lang="en-US" altLang="zh-CN" b="0" i="1" baseline="-25000" smtClean="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𝑓</m:t>
                            </m:r>
                            <m:r>
                              <a:rPr lang="en-US" altLang="zh-CN" i="1" baseline="30000">
                                <a:latin typeface="Cambria Math" panose="02040503050406030204" pitchFamily="18" charset="0"/>
                                <a:ea typeface="微软雅黑" panose="020B0503020204020204" pitchFamily="34" charset="-122"/>
                              </a:rPr>
                              <m:t>2</m:t>
                            </m:r>
                            <m:r>
                              <a:rPr lang="en-US" altLang="zh-CN" i="1" baseline="-2500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𝑓𝑖</m:t>
                            </m:r>
                            <m:r>
                              <a:rPr lang="en-US" altLang="zh-CN" i="1">
                                <a:latin typeface="Cambria Math" panose="02040503050406030204" pitchFamily="18" charset="0"/>
                                <a:ea typeface="微软雅黑" panose="020B0503020204020204" pitchFamily="34" charset="-122"/>
                              </a:rPr>
                              <m:t>𝑓</m:t>
                            </m:r>
                            <m:r>
                              <a:rPr lang="en-US" altLang="zh-CN" b="0" i="1" baseline="-25000" smtClean="0">
                                <a:latin typeface="Cambria Math" panose="02040503050406030204" pitchFamily="18" charset="0"/>
                                <a:ea typeface="微软雅黑" panose="020B0503020204020204" pitchFamily="34" charset="-122"/>
                              </a:rPr>
                              <m:t>𝑗</m:t>
                            </m:r>
                          </m:e>
                        </m:d>
                      </m:e>
                    </m:nary>
                  </m:oMath>
                </a14:m>
                <a:endParaRPr lang="zh-CN" altLang="en-US" baseline="30000" dirty="0"/>
              </a:p>
            </p:txBody>
          </p:sp>
        </mc:Choice>
        <mc:Fallback xmlns="">
          <p:sp>
            <p:nvSpPr>
              <p:cNvPr id="26" name="文本框 25">
                <a:extLst>
                  <a:ext uri="{FF2B5EF4-FFF2-40B4-BE49-F238E27FC236}">
                    <a16:creationId xmlns:a16="http://schemas.microsoft.com/office/drawing/2014/main" id="{0910B7F6-1871-4167-9A71-D7D04FB4B22E}"/>
                  </a:ext>
                </a:extLst>
              </p:cNvPr>
              <p:cNvSpPr txBox="1">
                <a:spLocks noRot="1" noChangeAspect="1" noMove="1" noResize="1" noEditPoints="1" noAdjustHandles="1" noChangeArrowheads="1" noChangeShapeType="1" noTextEdit="1"/>
              </p:cNvSpPr>
              <p:nvPr/>
            </p:nvSpPr>
            <p:spPr>
              <a:xfrm>
                <a:off x="405694" y="5168809"/>
                <a:ext cx="4901648" cy="400944"/>
              </a:xfrm>
              <a:prstGeom prst="rect">
                <a:avLst/>
              </a:prstGeom>
              <a:blipFill>
                <a:blip r:embed="rId8"/>
                <a:stretch>
                  <a:fillRect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2493617-BD31-40C9-9398-C0878ED3FE26}"/>
                  </a:ext>
                </a:extLst>
              </p:cNvPr>
              <p:cNvSpPr txBox="1"/>
              <p:nvPr/>
            </p:nvSpPr>
            <p:spPr>
              <a:xfrm>
                <a:off x="405694" y="5531105"/>
                <a:ext cx="4901648" cy="400944"/>
              </a:xfrm>
              <a:prstGeom prst="rect">
                <a:avLst/>
              </a:prstGeom>
              <a:noFill/>
            </p:spPr>
            <p:txBody>
              <a:bodyPr wrap="square">
                <a:spAutoFit/>
              </a:bodyPr>
              <a:lstStyle/>
              <a:p>
                <a:r>
                  <a:rPr lang="en-US" altLang="zh-CN" i="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2</a:t>
                </a:r>
                <a14:m>
                  <m:oMath xmlns:m="http://schemas.openxmlformats.org/officeDocument/2006/math">
                    <m:nary>
                      <m:naryPr>
                        <m:chr m:val="∑"/>
                        <m:supHide m:val="on"/>
                        <m:ctrlPr>
                          <a:rPr lang="en-US" altLang="zh-CN" sz="1800" i="1" smtClean="0">
                            <a:latin typeface="Cambria Math" panose="02040503050406030204" pitchFamily="18" charset="0"/>
                            <a:ea typeface="微软雅黑" panose="020B0503020204020204" pitchFamily="34" charset="-122"/>
                          </a:rPr>
                        </m:ctrlPr>
                      </m:naryPr>
                      <m:sub>
                        <m:r>
                          <m:rPr>
                            <m:brk m:alnAt="7"/>
                          </m:rPr>
                          <a:rPr lang="en-US" altLang="zh-CN" i="1">
                            <a:latin typeface="Cambria Math" panose="02040503050406030204" pitchFamily="18" charset="0"/>
                            <a:ea typeface="微软雅黑" panose="020B0503020204020204" pitchFamily="34" charset="-122"/>
                          </a:rPr>
                          <m:t>𝑖</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e>
                        <m:nary>
                          <m:naryPr>
                            <m:chr m:val="∑"/>
                            <m:supHide m:val="on"/>
                            <m:ctrlPr>
                              <a:rPr lang="en-US" altLang="zh-CN" i="1">
                                <a:latin typeface="Cambria Math" panose="02040503050406030204" pitchFamily="18" charset="0"/>
                                <a:ea typeface="微软雅黑" panose="020B0503020204020204" pitchFamily="34" charset="-122"/>
                              </a:rPr>
                            </m:ctrlPr>
                          </m:naryPr>
                          <m:sub>
                            <m:r>
                              <m:rPr>
                                <m:brk m:alnAt="7"/>
                              </m:rP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sub>
                          <m:sup/>
                          <m:e>
                            <m:r>
                              <a:rPr lang="zh-CN" altLang="en-US" i="1">
                                <a:latin typeface="Cambria Math" panose="02040503050406030204" pitchFamily="18" charset="0"/>
                                <a:ea typeface="微软雅黑" panose="020B0503020204020204" pitchFamily="34" charset="-122"/>
                              </a:rPr>
                              <m:t>𝜔</m:t>
                            </m:r>
                            <m:r>
                              <a:rPr lang="en-US" altLang="zh-CN" i="1" baseline="-25000">
                                <a:latin typeface="Cambria Math" panose="02040503050406030204" pitchFamily="18" charset="0"/>
                                <a:ea typeface="微软雅黑" panose="020B0503020204020204" pitchFamily="34" charset="-122"/>
                              </a:rPr>
                              <m:t>𝑖𝑗</m:t>
                            </m:r>
                          </m:e>
                        </m:nary>
                        <m:r>
                          <a:rPr lang="en-US" altLang="zh-CN" i="1">
                            <a:latin typeface="Cambria Math" panose="02040503050406030204" pitchFamily="18" charset="0"/>
                            <a:ea typeface="微软雅黑" panose="020B0503020204020204" pitchFamily="34" charset="-122"/>
                          </a:rPr>
                          <m:t> </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𝑓</m:t>
                            </m:r>
                            <m:r>
                              <a:rPr lang="en-US" altLang="zh-CN" b="0" i="1" baseline="30000" smtClean="0">
                                <a:latin typeface="Cambria Math" panose="02040503050406030204" pitchFamily="18" charset="0"/>
                                <a:ea typeface="微软雅黑" panose="020B0503020204020204" pitchFamily="34" charset="-122"/>
                              </a:rPr>
                              <m:t>2</m:t>
                            </m:r>
                            <m:r>
                              <a:rPr lang="en-US" altLang="zh-CN" i="1" baseline="-25000">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𝑓𝑖</m:t>
                            </m:r>
                            <m:r>
                              <a:rPr lang="en-US" altLang="zh-CN" i="1">
                                <a:latin typeface="Cambria Math" panose="02040503050406030204" pitchFamily="18" charset="0"/>
                                <a:ea typeface="微软雅黑" panose="020B0503020204020204" pitchFamily="34" charset="-122"/>
                              </a:rPr>
                              <m:t>𝑓</m:t>
                            </m:r>
                            <m:r>
                              <a:rPr lang="en-US" altLang="zh-CN" b="0" i="1" baseline="-25000" smtClean="0">
                                <a:latin typeface="Cambria Math" panose="02040503050406030204" pitchFamily="18" charset="0"/>
                                <a:ea typeface="微软雅黑" panose="020B0503020204020204" pitchFamily="34" charset="-122"/>
                              </a:rPr>
                              <m:t>𝑗</m:t>
                            </m:r>
                          </m:e>
                        </m:d>
                      </m:e>
                    </m:nary>
                  </m:oMath>
                </a14:m>
                <a:endParaRPr lang="zh-CN" altLang="en-US" baseline="30000" dirty="0"/>
              </a:p>
            </p:txBody>
          </p:sp>
        </mc:Choice>
        <mc:Fallback xmlns="">
          <p:sp>
            <p:nvSpPr>
              <p:cNvPr id="27" name="文本框 26">
                <a:extLst>
                  <a:ext uri="{FF2B5EF4-FFF2-40B4-BE49-F238E27FC236}">
                    <a16:creationId xmlns:a16="http://schemas.microsoft.com/office/drawing/2014/main" id="{32493617-BD31-40C9-9398-C0878ED3FE26}"/>
                  </a:ext>
                </a:extLst>
              </p:cNvPr>
              <p:cNvSpPr txBox="1">
                <a:spLocks noRot="1" noChangeAspect="1" noMove="1" noResize="1" noEditPoints="1" noAdjustHandles="1" noChangeArrowheads="1" noChangeShapeType="1" noTextEdit="1"/>
              </p:cNvSpPr>
              <p:nvPr/>
            </p:nvSpPr>
            <p:spPr>
              <a:xfrm>
                <a:off x="405694" y="5531105"/>
                <a:ext cx="4901648" cy="400944"/>
              </a:xfrm>
              <a:prstGeom prst="rect">
                <a:avLst/>
              </a:prstGeom>
              <a:blipFill>
                <a:blip r:embed="rId9"/>
                <a:stretch>
                  <a:fillRect t="-109091" b="-16363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0459D2FA-9D61-4394-9D32-1C312175223B}"/>
              </a:ext>
            </a:extLst>
          </p:cNvPr>
          <p:cNvSpPr txBox="1"/>
          <p:nvPr/>
        </p:nvSpPr>
        <p:spPr>
          <a:xfrm>
            <a:off x="4623333" y="4577286"/>
            <a:ext cx="1205433" cy="584775"/>
          </a:xfrm>
          <a:prstGeom prst="rect">
            <a:avLst/>
          </a:prstGeom>
          <a:noFill/>
        </p:spPr>
        <p:txBody>
          <a:bodyPr wrap="square">
            <a:spAutoFit/>
          </a:bodyPr>
          <a:lstStyle/>
          <a:p>
            <a:r>
              <a:rPr lang="en-US" altLang="zh-CN" sz="3200" i="1" dirty="0" err="1">
                <a:solidFill>
                  <a:srgbClr val="C00000"/>
                </a:solidFill>
              </a:rPr>
              <a:t>f</a:t>
            </a:r>
            <a:r>
              <a:rPr lang="en-US" altLang="zh-CN" sz="3200" i="1" baseline="30000" dirty="0" err="1">
                <a:solidFill>
                  <a:srgbClr val="C00000"/>
                </a:solidFill>
              </a:rPr>
              <a:t>T</a:t>
            </a:r>
            <a:r>
              <a:rPr lang="en-US" altLang="zh-CN" sz="3200" i="1" dirty="0" err="1">
                <a:solidFill>
                  <a:srgbClr val="C00000"/>
                </a:solidFill>
              </a:rPr>
              <a:t>Lf</a:t>
            </a:r>
            <a:endParaRPr lang="zh-CN" altLang="en-US" sz="3200" dirty="0">
              <a:solidFill>
                <a:srgbClr val="C00000"/>
              </a:solidFill>
            </a:endParaRPr>
          </a:p>
        </p:txBody>
      </p:sp>
      <p:pic>
        <p:nvPicPr>
          <p:cNvPr id="7172" name="Picture 4" descr="在这里插入图片描述">
            <a:extLst>
              <a:ext uri="{FF2B5EF4-FFF2-40B4-BE49-F238E27FC236}">
                <a16:creationId xmlns:a16="http://schemas.microsoft.com/office/drawing/2014/main" id="{9A53F5FF-E3DF-4E04-BB91-B74E661892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9088" y="4527774"/>
            <a:ext cx="2152270" cy="1268573"/>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84AFD844-0424-4CF2-BE5E-C48148BEE539}"/>
              </a:ext>
            </a:extLst>
          </p:cNvPr>
          <p:cNvSpPr txBox="1"/>
          <p:nvPr/>
        </p:nvSpPr>
        <p:spPr>
          <a:xfrm>
            <a:off x="4284663" y="6331214"/>
            <a:ext cx="4572000" cy="276999"/>
          </a:xfrm>
          <a:prstGeom prst="rect">
            <a:avLst/>
          </a:prstGeom>
          <a:noFill/>
        </p:spPr>
        <p:txBody>
          <a:bodyPr wrap="square">
            <a:spAutoFit/>
          </a:bodyPr>
          <a:lstStyle/>
          <a:p>
            <a:r>
              <a:rPr lang="en-US" altLang="zh-CN" sz="1200" dirty="0"/>
              <a:t>https://blog.csdn.net/qazwsxrx/article/details/131286223</a:t>
            </a:r>
            <a:endParaRPr lang="zh-CN" altLang="en-US" sz="1200" dirty="0"/>
          </a:p>
        </p:txBody>
      </p:sp>
      <p:pic>
        <p:nvPicPr>
          <p:cNvPr id="10" name="图片 9">
            <a:extLst>
              <a:ext uri="{FF2B5EF4-FFF2-40B4-BE49-F238E27FC236}">
                <a16:creationId xmlns:a16="http://schemas.microsoft.com/office/drawing/2014/main" id="{87EB208E-A458-4A2E-81FD-75649E100B9E}"/>
              </a:ext>
            </a:extLst>
          </p:cNvPr>
          <p:cNvPicPr>
            <a:picLocks noChangeAspect="1"/>
          </p:cNvPicPr>
          <p:nvPr/>
        </p:nvPicPr>
        <p:blipFill>
          <a:blip r:embed="rId11"/>
          <a:stretch>
            <a:fillRect/>
          </a:stretch>
        </p:blipFill>
        <p:spPr>
          <a:xfrm>
            <a:off x="6609993" y="5805395"/>
            <a:ext cx="2031365" cy="430701"/>
          </a:xfrm>
          <a:prstGeom prst="rect">
            <a:avLst/>
          </a:prstGeom>
        </p:spPr>
      </p:pic>
    </p:spTree>
    <p:extLst>
      <p:ext uri="{BB962C8B-B14F-4D97-AF65-F5344CB8AC3E}">
        <p14:creationId xmlns:p14="http://schemas.microsoft.com/office/powerpoint/2010/main" val="20790238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为什么</a:t>
            </a:r>
            <a:r>
              <a:rPr lang="en-US" altLang="zh-CN" sz="1800" b="1" dirty="0">
                <a:latin typeface="微软雅黑" panose="020B0503020204020204" pitchFamily="34" charset="-122"/>
                <a:ea typeface="微软雅黑" panose="020B0503020204020204" pitchFamily="34" charset="-122"/>
              </a:rPr>
              <a:t>GCN</a:t>
            </a:r>
            <a:r>
              <a:rPr lang="zh-CN" altLang="en-US" sz="1800" b="1" dirty="0">
                <a:latin typeface="微软雅黑" panose="020B0503020204020204" pitchFamily="34" charset="-122"/>
                <a:ea typeface="微软雅黑" panose="020B0503020204020204" pitchFamily="34" charset="-122"/>
              </a:rPr>
              <a:t>要用拉普拉斯矩阵？</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一个例子</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为什么特征向量对应的特征值是特征向量的频率呢？</a:t>
            </a:r>
            <a:endParaRPr lang="en-US" sz="1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335D531-3336-40C8-9583-3DA763AEBCCD}"/>
              </a:ext>
            </a:extLst>
          </p:cNvPr>
          <p:cNvSpPr txBox="1"/>
          <p:nvPr/>
        </p:nvSpPr>
        <p:spPr>
          <a:xfrm>
            <a:off x="7062231" y="3925533"/>
            <a:ext cx="1205433" cy="584775"/>
          </a:xfrm>
          <a:prstGeom prst="rect">
            <a:avLst/>
          </a:prstGeom>
          <a:noFill/>
        </p:spPr>
        <p:txBody>
          <a:bodyPr wrap="square">
            <a:spAutoFit/>
          </a:bodyPr>
          <a:lstStyle/>
          <a:p>
            <a:r>
              <a:rPr lang="en-US" altLang="zh-CN" sz="3200" i="1" dirty="0" err="1">
                <a:solidFill>
                  <a:srgbClr val="C00000"/>
                </a:solidFill>
              </a:rPr>
              <a:t>f</a:t>
            </a:r>
            <a:r>
              <a:rPr lang="en-US" altLang="zh-CN" sz="3200" i="1" baseline="30000" dirty="0" err="1">
                <a:solidFill>
                  <a:srgbClr val="C00000"/>
                </a:solidFill>
              </a:rPr>
              <a:t>T</a:t>
            </a:r>
            <a:r>
              <a:rPr lang="en-US" altLang="zh-CN" sz="3200" i="1" dirty="0" err="1">
                <a:solidFill>
                  <a:srgbClr val="C00000"/>
                </a:solidFill>
              </a:rPr>
              <a:t>Lf</a:t>
            </a:r>
            <a:endParaRPr lang="zh-CN" altLang="en-US" sz="3200" dirty="0">
              <a:solidFill>
                <a:srgbClr val="C00000"/>
              </a:solidFill>
            </a:endParaRPr>
          </a:p>
        </p:txBody>
      </p:sp>
      <p:pic>
        <p:nvPicPr>
          <p:cNvPr id="28" name="图片 27">
            <a:extLst>
              <a:ext uri="{FF2B5EF4-FFF2-40B4-BE49-F238E27FC236}">
                <a16:creationId xmlns:a16="http://schemas.microsoft.com/office/drawing/2014/main" id="{29A29771-D135-4F37-9ED8-DB06878E2365}"/>
              </a:ext>
            </a:extLst>
          </p:cNvPr>
          <p:cNvPicPr>
            <a:picLocks noChangeAspect="1"/>
          </p:cNvPicPr>
          <p:nvPr/>
        </p:nvPicPr>
        <p:blipFill>
          <a:blip r:embed="rId3"/>
          <a:stretch>
            <a:fillRect/>
          </a:stretch>
        </p:blipFill>
        <p:spPr>
          <a:xfrm>
            <a:off x="6252931" y="2597150"/>
            <a:ext cx="2824031" cy="1316824"/>
          </a:xfrm>
          <a:prstGeom prst="rect">
            <a:avLst/>
          </a:prstGeom>
          <a:ln>
            <a:noFill/>
          </a:ln>
          <a:effectLst>
            <a:outerShdw blurRad="292100" dist="139700" dir="2700000" algn="tl" rotWithShape="0">
              <a:srgbClr val="333333">
                <a:alpha val="65000"/>
              </a:srgbClr>
            </a:outerShdw>
          </a:effectLst>
        </p:spPr>
      </p:pic>
      <p:pic>
        <p:nvPicPr>
          <p:cNvPr id="19" name="Picture 2" descr="eg1">
            <a:extLst>
              <a:ext uri="{FF2B5EF4-FFF2-40B4-BE49-F238E27FC236}">
                <a16:creationId xmlns:a16="http://schemas.microsoft.com/office/drawing/2014/main" id="{0F547568-654C-4011-BBC1-3DB0B7DB6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6" t="10753" r="67941" b="33059"/>
          <a:stretch/>
        </p:blipFill>
        <p:spPr bwMode="auto">
          <a:xfrm>
            <a:off x="5548610" y="1979138"/>
            <a:ext cx="1263318" cy="124174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3B50B7B-5391-4DFF-A109-2E2C090D8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484" y="3269708"/>
            <a:ext cx="3902262" cy="463057"/>
          </a:xfrm>
          <a:prstGeom prst="rect">
            <a:avLst/>
          </a:prstGeom>
        </p:spPr>
      </p:pic>
      <p:pic>
        <p:nvPicPr>
          <p:cNvPr id="6" name="图片 5">
            <a:extLst>
              <a:ext uri="{FF2B5EF4-FFF2-40B4-BE49-F238E27FC236}">
                <a16:creationId xmlns:a16="http://schemas.microsoft.com/office/drawing/2014/main" id="{607C9205-8F34-4104-9439-C43298F1325E}"/>
              </a:ext>
            </a:extLst>
          </p:cNvPr>
          <p:cNvPicPr>
            <a:picLocks noChangeAspect="1"/>
          </p:cNvPicPr>
          <p:nvPr/>
        </p:nvPicPr>
        <p:blipFill>
          <a:blip r:embed="rId6"/>
          <a:stretch>
            <a:fillRect/>
          </a:stretch>
        </p:blipFill>
        <p:spPr>
          <a:xfrm>
            <a:off x="294939" y="3913974"/>
            <a:ext cx="5885330" cy="2297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912916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Spectral graph theory and GFT</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如何借助于图的拉普拉斯矩阵的特征值和特征向量来研究图的性质？</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为什么</a:t>
            </a:r>
            <a:r>
              <a:rPr lang="en-US" altLang="zh-CN" sz="1800" b="1" dirty="0">
                <a:latin typeface="微软雅黑" panose="020B0503020204020204" pitchFamily="34" charset="-122"/>
                <a:ea typeface="微软雅黑" panose="020B0503020204020204" pitchFamily="34" charset="-122"/>
              </a:rPr>
              <a:t>GCN</a:t>
            </a:r>
            <a:r>
              <a:rPr lang="zh-CN" altLang="en-US" sz="1800" b="1" dirty="0">
                <a:latin typeface="微软雅黑" panose="020B0503020204020204" pitchFamily="34" charset="-122"/>
                <a:ea typeface="微软雅黑" panose="020B0503020204020204" pitchFamily="34" charset="-122"/>
              </a:rPr>
              <a:t>要用拉普拉斯矩阵？</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总结</a:t>
            </a:r>
            <a:endParaRPr lang="en-US" altLang="zh-CN" sz="1800" b="1"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总地来说，拉普拉斯矩阵以及它的特征向量和特征值，是</a:t>
            </a:r>
            <a:r>
              <a:rPr lang="en-US" sz="1600" dirty="0">
                <a:latin typeface="微软雅黑" panose="020B0503020204020204" pitchFamily="34" charset="-122"/>
                <a:ea typeface="微软雅黑" panose="020B0503020204020204" pitchFamily="34" charset="-122"/>
              </a:rPr>
              <a:t>Spectral graph theory（</a:t>
            </a:r>
            <a:r>
              <a:rPr lang="zh-CN" altLang="en-US" sz="1600" dirty="0">
                <a:latin typeface="微软雅黑" panose="020B0503020204020204" pitchFamily="34" charset="-122"/>
                <a:ea typeface="微软雅黑" panose="020B0503020204020204" pitchFamily="34" charset="-122"/>
              </a:rPr>
              <a:t>图的谱理论）的理论基础。通过拉普拉斯矩阵的特征向量，可以完成信号从</a:t>
            </a:r>
            <a:r>
              <a:rPr lang="en-US" sz="1600" dirty="0">
                <a:latin typeface="微软雅黑" panose="020B0503020204020204" pitchFamily="34" charset="-122"/>
                <a:ea typeface="微软雅黑" panose="020B0503020204020204" pitchFamily="34" charset="-122"/>
              </a:rPr>
              <a:t>vertex domain</a:t>
            </a:r>
            <a:r>
              <a:rPr lang="zh-CN" altLang="en-US" sz="1600" dirty="0">
                <a:latin typeface="微软雅黑" panose="020B0503020204020204" pitchFamily="34" charset="-122"/>
                <a:ea typeface="微软雅黑" panose="020B0503020204020204" pitchFamily="34" charset="-122"/>
              </a:rPr>
              <a:t>到</a:t>
            </a:r>
            <a:r>
              <a:rPr lang="en-US" sz="1600" dirty="0">
                <a:latin typeface="微软雅黑" panose="020B0503020204020204" pitchFamily="34" charset="-122"/>
                <a:ea typeface="微软雅黑" panose="020B0503020204020204" pitchFamily="34" charset="-122"/>
              </a:rPr>
              <a:t>spectral domain</a:t>
            </a:r>
            <a:r>
              <a:rPr lang="zh-CN" altLang="en-US" sz="1600" dirty="0">
                <a:latin typeface="微软雅黑" panose="020B0503020204020204" pitchFamily="34" charset="-122"/>
                <a:ea typeface="微软雅黑" panose="020B0503020204020204" pitchFamily="34" charset="-122"/>
              </a:rPr>
              <a:t>的变换，也就是</a:t>
            </a:r>
            <a:r>
              <a:rPr lang="zh-CN" altLang="en-US" sz="1600" dirty="0">
                <a:solidFill>
                  <a:srgbClr val="0070C0"/>
                </a:solidFill>
                <a:latin typeface="微软雅黑" panose="020B0503020204020204" pitchFamily="34" charset="-122"/>
                <a:ea typeface="微软雅黑" panose="020B0503020204020204" pitchFamily="34" charset="-122"/>
              </a:rPr>
              <a:t>图傅立叶变换</a:t>
            </a:r>
          </a:p>
          <a:p>
            <a:pPr algn="just">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solidFill>
                  <a:srgbClr val="0070C0"/>
                </a:solidFill>
                <a:latin typeface="微软雅黑" panose="020B0503020204020204" pitchFamily="34" charset="-122"/>
                <a:ea typeface="微软雅黑" panose="020B0503020204020204" pitchFamily="34" charset="-122"/>
              </a:rPr>
              <a:t>图信号（</a:t>
            </a:r>
            <a:r>
              <a:rPr lang="en-US" sz="1600" dirty="0">
                <a:solidFill>
                  <a:srgbClr val="0070C0"/>
                </a:solidFill>
                <a:latin typeface="微软雅黑" panose="020B0503020204020204" pitchFamily="34" charset="-122"/>
                <a:ea typeface="微软雅黑" panose="020B0503020204020204" pitchFamily="34" charset="-122"/>
              </a:rPr>
              <a:t>vertex domain）</a:t>
            </a:r>
            <a:r>
              <a:rPr lang="zh-CN" altLang="en-US" sz="1600" dirty="0">
                <a:solidFill>
                  <a:srgbClr val="0070C0"/>
                </a:solidFill>
                <a:latin typeface="微软雅黑" panose="020B0503020204020204" pitchFamily="34" charset="-122"/>
                <a:ea typeface="微软雅黑" panose="020B0503020204020204" pitchFamily="34" charset="-122"/>
              </a:rPr>
              <a:t>使用图傅立叶变换（</a:t>
            </a:r>
            <a:r>
              <a:rPr lang="en-US" sz="1600" dirty="0">
                <a:solidFill>
                  <a:srgbClr val="0070C0"/>
                </a:solidFill>
                <a:latin typeface="微软雅黑" panose="020B0503020204020204" pitchFamily="34" charset="-122"/>
                <a:ea typeface="微软雅黑" panose="020B0503020204020204" pitchFamily="34" charset="-122"/>
              </a:rPr>
              <a:t>spectral domain），</a:t>
            </a:r>
            <a:r>
              <a:rPr lang="zh-CN" altLang="en-US" sz="1600" dirty="0">
                <a:solidFill>
                  <a:srgbClr val="0070C0"/>
                </a:solidFill>
                <a:latin typeface="微软雅黑" panose="020B0503020204020204" pitchFamily="34" charset="-122"/>
                <a:ea typeface="微软雅黑" panose="020B0503020204020204" pitchFamily="34" charset="-122"/>
              </a:rPr>
              <a:t>加上卷积核，得到的结果再图傅立叶逆变换回去</a:t>
            </a:r>
            <a:r>
              <a:rPr lang="zh-CN" altLang="en-US" sz="1600" dirty="0">
                <a:latin typeface="微软雅黑" panose="020B0503020204020204" pitchFamily="34" charset="-122"/>
                <a:ea typeface="微软雅黑" panose="020B0503020204020204" pitchFamily="34" charset="-122"/>
              </a:rPr>
              <a:t>，变成新的</a:t>
            </a:r>
            <a:r>
              <a:rPr lang="en-US" sz="1600" dirty="0">
                <a:latin typeface="微软雅黑" panose="020B0503020204020204" pitchFamily="34" charset="-122"/>
                <a:ea typeface="微软雅黑" panose="020B0503020204020204" pitchFamily="34" charset="-122"/>
              </a:rPr>
              <a:t>vertex domain</a:t>
            </a:r>
            <a:r>
              <a:rPr lang="zh-CN" altLang="en-US" sz="1600" dirty="0">
                <a:latin typeface="微软雅黑" panose="020B0503020204020204" pitchFamily="34" charset="-122"/>
                <a:ea typeface="微软雅黑" panose="020B0503020204020204" pitchFamily="34" charset="-122"/>
              </a:rPr>
              <a:t>的图信号（</a:t>
            </a:r>
            <a:r>
              <a:rPr lang="en-US" sz="1600" dirty="0">
                <a:solidFill>
                  <a:srgbClr val="C00000"/>
                </a:solidFill>
                <a:latin typeface="微软雅黑" panose="020B0503020204020204" pitchFamily="34" charset="-122"/>
                <a:ea typeface="微软雅黑" panose="020B0503020204020204" pitchFamily="34" charset="-122"/>
              </a:rPr>
              <a:t>graph embedding</a:t>
            </a:r>
            <a:r>
              <a:rPr lang="en-US"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就是</a:t>
            </a:r>
            <a:r>
              <a:rPr lang="en-US" sz="1600" dirty="0">
                <a:latin typeface="微软雅黑" panose="020B0503020204020204" pitchFamily="34" charset="-122"/>
                <a:ea typeface="微软雅黑" panose="020B0503020204020204" pitchFamily="34" charset="-122"/>
              </a:rPr>
              <a:t>GCN</a:t>
            </a:r>
            <a:r>
              <a:rPr lang="zh-CN" altLang="en-US" sz="1600" dirty="0">
                <a:latin typeface="微软雅黑" panose="020B0503020204020204" pitchFamily="34" charset="-122"/>
                <a:ea typeface="微软雅黑" panose="020B0503020204020204" pitchFamily="34" charset="-122"/>
              </a:rPr>
              <a:t>的大致思想了</a:t>
            </a: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p:txBody>
      </p:sp>
      <p:pic>
        <p:nvPicPr>
          <p:cNvPr id="10244" name="Picture 4" descr="Graph Fourier Transform">
            <a:extLst>
              <a:ext uri="{FF2B5EF4-FFF2-40B4-BE49-F238E27FC236}">
                <a16:creationId xmlns:a16="http://schemas.microsoft.com/office/drawing/2014/main" id="{B40D31EF-35F7-4F5C-BFA5-F8008D23D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0" r="7721"/>
          <a:stretch/>
        </p:blipFill>
        <p:spPr bwMode="auto">
          <a:xfrm>
            <a:off x="5378824" y="112044"/>
            <a:ext cx="3193675" cy="13502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A0F069DE-29DF-4B38-B128-6503C472D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452305"/>
            <a:ext cx="4185424" cy="2177095"/>
          </a:xfrm>
          <a:prstGeom prst="rect">
            <a:avLst/>
          </a:prstGeom>
        </p:spPr>
      </p:pic>
    </p:spTree>
    <p:extLst>
      <p:ext uri="{BB962C8B-B14F-4D97-AF65-F5344CB8AC3E}">
        <p14:creationId xmlns:p14="http://schemas.microsoft.com/office/powerpoint/2010/main" val="38626277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GCN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latin typeface="微软雅黑" panose="020B0503020204020204" pitchFamily="34" charset="-122"/>
                <a:ea typeface="微软雅黑" panose="020B0503020204020204" pitchFamily="34" charset="-122"/>
              </a:rPr>
              <a:t>整个</a:t>
            </a:r>
            <a:r>
              <a:rPr lang="en-US" altLang="zh-CN" sz="1800" dirty="0">
                <a:latin typeface="微软雅黑" panose="020B0503020204020204" pitchFamily="34" charset="-122"/>
                <a:ea typeface="微软雅黑" panose="020B0503020204020204" pitchFamily="34" charset="-122"/>
              </a:rPr>
              <a:t>spectral domain GCN</a:t>
            </a:r>
            <a:r>
              <a:rPr lang="zh-CN" altLang="en-US" sz="1800" dirty="0">
                <a:latin typeface="微软雅黑" panose="020B0503020204020204" pitchFamily="34" charset="-122"/>
                <a:ea typeface="微软雅黑" panose="020B0503020204020204" pitchFamily="34" charset="-122"/>
              </a:rPr>
              <a:t>研究的时间进程来看，可以分为三步：</a:t>
            </a:r>
            <a:endParaRPr lang="en-US" altLang="zh-CN" sz="1800" dirty="0">
              <a:latin typeface="微软雅黑" panose="020B0503020204020204" pitchFamily="34" charset="-122"/>
              <a:ea typeface="微软雅黑" panose="020B0503020204020204" pitchFamily="34" charset="-122"/>
            </a:endParaRPr>
          </a:p>
          <a:p>
            <a:pPr lvl="1" algn="just">
              <a:buFont typeface="Wingdings" panose="05000000000000000000" pitchFamily="2" charset="2"/>
              <a:buChar char="l"/>
            </a:pPr>
            <a:r>
              <a:rPr lang="zh-CN" altLang="en-US" sz="1800" dirty="0">
                <a:solidFill>
                  <a:srgbClr val="0070C0"/>
                </a:solidFill>
                <a:latin typeface="微软雅黑" panose="020B0503020204020204" pitchFamily="34" charset="-122"/>
                <a:ea typeface="微软雅黑" panose="020B0503020204020204" pitchFamily="34" charset="-122"/>
              </a:rPr>
              <a:t>首先</a:t>
            </a:r>
            <a:r>
              <a:rPr lang="zh-CN" altLang="en-US" sz="1800" dirty="0">
                <a:latin typeface="微软雅黑" panose="020B0503020204020204" pitchFamily="34" charset="-122"/>
                <a:ea typeface="微软雅黑" panose="020B0503020204020204" pitchFamily="34" charset="-122"/>
              </a:rPr>
              <a:t>研究 </a:t>
            </a:r>
            <a:r>
              <a:rPr lang="en-US" altLang="zh-CN" sz="1800" dirty="0">
                <a:latin typeface="微软雅黑" panose="020B0503020204020204" pitchFamily="34" charset="-122"/>
                <a:ea typeface="微软雅黑" panose="020B0503020204020204" pitchFamily="34" charset="-122"/>
              </a:rPr>
              <a:t>GSP</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graph signal processing</a:t>
            </a:r>
            <a:r>
              <a:rPr lang="zh-CN" altLang="en-US" sz="1800" dirty="0">
                <a:latin typeface="微软雅黑" panose="020B0503020204020204" pitchFamily="34" charset="-122"/>
                <a:ea typeface="微软雅黑" panose="020B0503020204020204" pitchFamily="34" charset="-122"/>
              </a:rPr>
              <a:t>）的学者定义了 </a:t>
            </a:r>
            <a:r>
              <a:rPr lang="en-US" altLang="zh-CN" sz="1800" dirty="0">
                <a:latin typeface="微软雅黑" panose="020B0503020204020204" pitchFamily="34" charset="-122"/>
                <a:ea typeface="微软雅黑" panose="020B0503020204020204" pitchFamily="34" charset="-122"/>
              </a:rPr>
              <a:t>graph </a:t>
            </a:r>
            <a:r>
              <a:rPr lang="zh-CN" altLang="en-US" sz="1800" dirty="0">
                <a:latin typeface="微软雅黑" panose="020B0503020204020204" pitchFamily="34" charset="-122"/>
                <a:ea typeface="微软雅黑" panose="020B0503020204020204" pitchFamily="34" charset="-122"/>
              </a:rPr>
              <a:t>上的</a:t>
            </a:r>
            <a:r>
              <a:rPr lang="en-US" altLang="zh-CN" sz="1800" dirty="0">
                <a:latin typeface="微软雅黑" panose="020B0503020204020204" pitchFamily="34" charset="-122"/>
                <a:ea typeface="微软雅黑" panose="020B0503020204020204" pitchFamily="34" charset="-122"/>
              </a:rPr>
              <a:t>Fourier Transformation</a:t>
            </a:r>
          </a:p>
          <a:p>
            <a:pPr lvl="1" algn="just">
              <a:buFont typeface="Wingdings" panose="05000000000000000000" pitchFamily="2" charset="2"/>
              <a:buChar char="l"/>
            </a:pPr>
            <a:r>
              <a:rPr lang="zh-CN" altLang="en-US" sz="1800" dirty="0">
                <a:solidFill>
                  <a:srgbClr val="0070C0"/>
                </a:solidFill>
                <a:latin typeface="微软雅黑" panose="020B0503020204020204" pitchFamily="34" charset="-122"/>
                <a:ea typeface="微软雅黑" panose="020B0503020204020204" pitchFamily="34" charset="-122"/>
              </a:rPr>
              <a:t>进而</a:t>
            </a:r>
            <a:r>
              <a:rPr lang="zh-CN" altLang="en-US" sz="1800" dirty="0">
                <a:latin typeface="微软雅黑" panose="020B0503020204020204" pitchFamily="34" charset="-122"/>
                <a:ea typeface="微软雅黑" panose="020B0503020204020204" pitchFamily="34" charset="-122"/>
              </a:rPr>
              <a:t>定义了 </a:t>
            </a:r>
            <a:r>
              <a:rPr lang="en-US" altLang="zh-CN" sz="1800" dirty="0">
                <a:latin typeface="微软雅黑" panose="020B0503020204020204" pitchFamily="34" charset="-122"/>
                <a:ea typeface="微软雅黑" panose="020B0503020204020204" pitchFamily="34" charset="-122"/>
              </a:rPr>
              <a:t>graph </a:t>
            </a:r>
            <a:r>
              <a:rPr lang="zh-CN" altLang="en-US" sz="1800" dirty="0">
                <a:latin typeface="微软雅黑" panose="020B0503020204020204" pitchFamily="34" charset="-122"/>
                <a:ea typeface="微软雅黑" panose="020B0503020204020204" pitchFamily="34" charset="-122"/>
              </a:rPr>
              <a:t>上的 </a:t>
            </a:r>
            <a:r>
              <a:rPr lang="en-US" altLang="zh-CN" sz="1800" dirty="0">
                <a:latin typeface="微软雅黑" panose="020B0503020204020204" pitchFamily="34" charset="-122"/>
                <a:ea typeface="微软雅黑" panose="020B0503020204020204" pitchFamily="34" charset="-122"/>
              </a:rPr>
              <a:t>convolution</a:t>
            </a:r>
          </a:p>
          <a:p>
            <a:pPr lvl="1" algn="just">
              <a:buFont typeface="Wingdings" panose="05000000000000000000" pitchFamily="2" charset="2"/>
              <a:buChar char="l"/>
            </a:pPr>
            <a:r>
              <a:rPr lang="zh-CN" altLang="en-US" sz="1800" dirty="0">
                <a:solidFill>
                  <a:srgbClr val="0070C0"/>
                </a:solidFill>
                <a:latin typeface="微软雅黑" panose="020B0503020204020204" pitchFamily="34" charset="-122"/>
                <a:ea typeface="微软雅黑" panose="020B0503020204020204" pitchFamily="34" charset="-122"/>
              </a:rPr>
              <a:t>最后</a:t>
            </a:r>
            <a:r>
              <a:rPr lang="zh-CN" altLang="en-US" sz="1800" dirty="0">
                <a:latin typeface="微软雅黑" panose="020B0503020204020204" pitchFamily="34" charset="-122"/>
                <a:ea typeface="微软雅黑" panose="020B0503020204020204" pitchFamily="34" charset="-122"/>
              </a:rPr>
              <a:t>与深度学习结合提出了</a:t>
            </a:r>
            <a:r>
              <a:rPr lang="en-US" altLang="zh-CN" sz="1800" dirty="0">
                <a:latin typeface="微软雅黑" panose="020B0503020204020204" pitchFamily="34" charset="-122"/>
                <a:ea typeface="微软雅黑" panose="020B0503020204020204" pitchFamily="34" charset="-122"/>
              </a:rPr>
              <a:t>Graph Convolutional Network</a:t>
            </a: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卷积定理：</a:t>
            </a:r>
            <a:r>
              <a:rPr lang="zh-CN" altLang="en-US" sz="1800" b="1" dirty="0">
                <a:solidFill>
                  <a:srgbClr val="C00000"/>
                </a:solidFill>
                <a:latin typeface="微软雅黑" panose="020B0503020204020204" pitchFamily="34" charset="-122"/>
                <a:ea typeface="微软雅黑" panose="020B0503020204020204" pitchFamily="34" charset="-122"/>
              </a:rPr>
              <a:t>函数卷积的傅里叶变换</a:t>
            </a:r>
            <a:r>
              <a:rPr lang="zh-CN" altLang="en-US" sz="1800" b="1" dirty="0">
                <a:latin typeface="微软雅黑" panose="020B0503020204020204" pitchFamily="34" charset="-122"/>
                <a:ea typeface="微软雅黑" panose="020B0503020204020204" pitchFamily="34" charset="-122"/>
              </a:rPr>
              <a:t>是</a:t>
            </a:r>
            <a:r>
              <a:rPr lang="zh-CN" altLang="en-US" sz="1800" b="1" dirty="0">
                <a:solidFill>
                  <a:srgbClr val="0070C0"/>
                </a:solidFill>
                <a:latin typeface="微软雅黑" panose="020B0503020204020204" pitchFamily="34" charset="-122"/>
                <a:ea typeface="微软雅黑" panose="020B0503020204020204" pitchFamily="34" charset="-122"/>
              </a:rPr>
              <a:t>函数傅立叶变换的乘积</a:t>
            </a:r>
            <a:r>
              <a:rPr lang="zh-CN" altLang="en-US" sz="1800" b="1" dirty="0">
                <a:latin typeface="微软雅黑" panose="020B0503020204020204" pitchFamily="34" charset="-122"/>
                <a:ea typeface="微软雅黑" panose="020B0503020204020204" pitchFamily="34" charset="-122"/>
              </a:rPr>
              <a:t>，即对于函数</a:t>
            </a:r>
            <a:r>
              <a:rPr lang="en-US" altLang="zh-CN" sz="1800" b="1" dirty="0">
                <a:latin typeface="微软雅黑" panose="020B0503020204020204" pitchFamily="34" charset="-122"/>
                <a:ea typeface="微软雅黑" panose="020B0503020204020204" pitchFamily="34" charset="-122"/>
              </a:rPr>
              <a:t>f(t)</a:t>
            </a:r>
            <a:r>
              <a:rPr lang="zh-CN" altLang="en-US" sz="1800" b="1" dirty="0">
                <a:latin typeface="微软雅黑" panose="020B0503020204020204" pitchFamily="34" charset="-122"/>
                <a:ea typeface="微软雅黑" panose="020B0503020204020204" pitchFamily="34" charset="-122"/>
              </a:rPr>
              <a:t>与</a:t>
            </a:r>
            <a:r>
              <a:rPr lang="en-US" altLang="zh-CN" sz="1800" b="1" dirty="0">
                <a:latin typeface="微软雅黑" panose="020B0503020204020204" pitchFamily="34" charset="-122"/>
                <a:ea typeface="微软雅黑" panose="020B0503020204020204" pitchFamily="34" charset="-122"/>
              </a:rPr>
              <a:t>h(t)</a:t>
            </a:r>
            <a:r>
              <a:rPr lang="zh-CN" altLang="en-US" sz="1800" b="1" dirty="0">
                <a:latin typeface="微软雅黑" panose="020B0503020204020204" pitchFamily="34" charset="-122"/>
                <a:ea typeface="微软雅黑" panose="020B0503020204020204" pitchFamily="34" charset="-122"/>
              </a:rPr>
              <a:t>两者的卷积是其函数傅立叶变换乘积的逆变换</a:t>
            </a:r>
            <a:endParaRPr 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8C5E188-447E-48EA-9FF0-7D06C44BEA1C}"/>
                  </a:ext>
                </a:extLst>
              </p:cNvPr>
              <p:cNvSpPr txBox="1"/>
              <p:nvPr/>
            </p:nvSpPr>
            <p:spPr>
              <a:xfrm>
                <a:off x="5712854" y="2413703"/>
                <a:ext cx="3143809" cy="292581"/>
              </a:xfrm>
              <a:prstGeom prst="rect">
                <a:avLst/>
              </a:prstGeom>
              <a:noFill/>
            </p:spPr>
            <p:txBody>
              <a:bodyPr wrap="none" lIns="0" tIns="0" rIns="0" bIns="0" rtlCol="0">
                <a:spAutoFit/>
              </a:bodyPr>
              <a:lstStyle/>
              <a:p>
                <a14:m>
                  <m:oMath xmlns:m="http://schemas.openxmlformats.org/officeDocument/2006/math">
                    <m:r>
                      <m:rPr>
                        <m:nor/>
                      </m:rPr>
                      <a:rPr lang="en-US" altLang="zh-CN" i="1" dirty="0" smtClean="0">
                        <a:solidFill>
                          <a:srgbClr val="C00000"/>
                        </a:solidFill>
                        <a:latin typeface="微软雅黑" panose="020B0503020204020204" pitchFamily="34" charset="-122"/>
                        <a:ea typeface="微软雅黑" panose="020B0503020204020204" pitchFamily="34" charset="-122"/>
                      </a:rPr>
                      <m:t>f</m:t>
                    </m:r>
                  </m:oMath>
                </a14:m>
                <a:r>
                  <a:rPr lang="en-US" altLang="zh-CN" i="1" dirty="0">
                    <a:solidFill>
                      <a:srgbClr val="C00000"/>
                    </a:solidFill>
                  </a:rPr>
                  <a:t>= U</a:t>
                </a:r>
                <a14:m>
                  <m:oMath xmlns:m="http://schemas.openxmlformats.org/officeDocument/2006/math">
                    <m:acc>
                      <m:accPr>
                        <m:chr m:val="̂"/>
                        <m:ctrlPr>
                          <a:rPr lang="en-US" altLang="zh-CN" i="1" dirty="0">
                            <a:solidFill>
                              <a:srgbClr val="C00000"/>
                            </a:solidFill>
                            <a:latin typeface="Cambria Math" panose="02040503050406030204" pitchFamily="18" charset="0"/>
                            <a:ea typeface="微软雅黑" panose="020B0503020204020204" pitchFamily="34" charset="-122"/>
                          </a:rPr>
                        </m:ctrlPr>
                      </m:accPr>
                      <m:e>
                        <m:r>
                          <a:rPr lang="en-US" altLang="zh-CN" i="1" dirty="0">
                            <a:solidFill>
                              <a:srgbClr val="C00000"/>
                            </a:solidFill>
                            <a:latin typeface="Cambria Math" panose="02040503050406030204" pitchFamily="18" charset="0"/>
                            <a:ea typeface="微软雅黑" panose="020B0503020204020204" pitchFamily="34" charset="-122"/>
                          </a:rPr>
                          <m:t>𝑓</m:t>
                        </m:r>
                      </m:e>
                    </m:acc>
                    <m:r>
                      <a:rPr lang="en-US" altLang="zh-CN" b="0" i="1" dirty="0" smtClean="0">
                        <a:solidFill>
                          <a:srgbClr val="C00000"/>
                        </a:solidFill>
                        <a:latin typeface="Cambria Math" panose="02040503050406030204" pitchFamily="18" charset="0"/>
                        <a:ea typeface="微软雅黑" panose="020B0503020204020204" pitchFamily="34" charset="-122"/>
                      </a:rPr>
                      <m:t>    </m:t>
                    </m:r>
                    <m:r>
                      <a:rPr lang="en-US" altLang="zh-CN" b="0" i="0" dirty="0" smtClean="0">
                        <a:solidFill>
                          <a:srgbClr val="C00000"/>
                        </a:solidFill>
                        <a:latin typeface="Cambria Math" panose="02040503050406030204" pitchFamily="18" charset="0"/>
                        <a:ea typeface="微软雅黑" panose="020B0503020204020204" pitchFamily="34" charset="-122"/>
                      </a:rPr>
                      <m:t> </m:t>
                    </m:r>
                    <m:r>
                      <a:rPr lang="zh-CN" altLang="en-US" i="0" dirty="0">
                        <a:solidFill>
                          <a:srgbClr val="C00000"/>
                        </a:solidFill>
                        <a:latin typeface="Cambria Math" panose="02040503050406030204" pitchFamily="18" charset="0"/>
                        <a:ea typeface="微软雅黑" panose="020B0503020204020204" pitchFamily="34" charset="-122"/>
                      </a:rPr>
                      <m:t>图信号</m:t>
                    </m:r>
                  </m:oMath>
                </a14:m>
                <a:r>
                  <a:rPr lang="zh-CN" altLang="en-US" dirty="0">
                    <a:solidFill>
                      <a:srgbClr val="C00000"/>
                    </a:solidFill>
                  </a:rPr>
                  <a:t>的傅里叶逆变换</a:t>
                </a:r>
              </a:p>
            </p:txBody>
          </p:sp>
        </mc:Choice>
        <mc:Fallback xmlns="">
          <p:sp>
            <p:nvSpPr>
              <p:cNvPr id="6" name="文本框 5">
                <a:extLst>
                  <a:ext uri="{FF2B5EF4-FFF2-40B4-BE49-F238E27FC236}">
                    <a16:creationId xmlns:a16="http://schemas.microsoft.com/office/drawing/2014/main" id="{C8C5E188-447E-48EA-9FF0-7D06C44BEA1C}"/>
                  </a:ext>
                </a:extLst>
              </p:cNvPr>
              <p:cNvSpPr txBox="1">
                <a:spLocks noRot="1" noChangeAspect="1" noMove="1" noResize="1" noEditPoints="1" noAdjustHandles="1" noChangeArrowheads="1" noChangeShapeType="1" noTextEdit="1"/>
              </p:cNvSpPr>
              <p:nvPr/>
            </p:nvSpPr>
            <p:spPr>
              <a:xfrm>
                <a:off x="5712854" y="2413703"/>
                <a:ext cx="3143809" cy="292581"/>
              </a:xfrm>
              <a:prstGeom prst="rect">
                <a:avLst/>
              </a:prstGeom>
              <a:blipFill>
                <a:blip r:embed="rId3"/>
                <a:stretch>
                  <a:fillRect l="-3101" t="-25000" r="-4264" b="-47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22C5FA5-6B02-494A-94F1-A07995CD778B}"/>
                  </a:ext>
                </a:extLst>
              </p:cNvPr>
              <p:cNvSpPr txBox="1"/>
              <p:nvPr/>
            </p:nvSpPr>
            <p:spPr>
              <a:xfrm>
                <a:off x="5712854" y="2728073"/>
                <a:ext cx="2937022" cy="292581"/>
              </a:xfrm>
              <a:prstGeom prst="rect">
                <a:avLst/>
              </a:prstGeom>
              <a:noFill/>
            </p:spPr>
            <p:txBody>
              <a:bodyPr wrap="none" lIns="0" tIns="0" rIns="0" bIns="0" rtlCol="0">
                <a:spAutoFit/>
              </a:bodyPr>
              <a:lstStyle/>
              <a:p>
                <a14:m>
                  <m:oMath xmlns:m="http://schemas.openxmlformats.org/officeDocument/2006/math">
                    <m:acc>
                      <m:accPr>
                        <m:chr m:val="̂"/>
                        <m:ctrlPr>
                          <a:rPr lang="en-US" altLang="zh-CN" i="1" dirty="0" smtClean="0">
                            <a:solidFill>
                              <a:srgbClr val="C00000"/>
                            </a:solidFill>
                            <a:latin typeface="Cambria Math" panose="02040503050406030204" pitchFamily="18" charset="0"/>
                            <a:ea typeface="微软雅黑" panose="020B0503020204020204" pitchFamily="34" charset="-122"/>
                          </a:rPr>
                        </m:ctrlPr>
                      </m:accPr>
                      <m:e>
                        <m:r>
                          <a:rPr lang="en-US" altLang="zh-CN" i="1" dirty="0">
                            <a:solidFill>
                              <a:srgbClr val="C00000"/>
                            </a:solidFill>
                            <a:latin typeface="Cambria Math" panose="02040503050406030204" pitchFamily="18" charset="0"/>
                            <a:ea typeface="微软雅黑" panose="020B0503020204020204" pitchFamily="34" charset="-122"/>
                          </a:rPr>
                          <m:t>𝑓</m:t>
                        </m:r>
                      </m:e>
                    </m:acc>
                    <m:r>
                      <a:rPr lang="en-US" altLang="zh-CN" i="1" dirty="0">
                        <a:solidFill>
                          <a:srgbClr val="C00000"/>
                        </a:solidFill>
                        <a:latin typeface="Cambria Math" panose="02040503050406030204" pitchFamily="18" charset="0"/>
                        <a:ea typeface="微软雅黑" panose="020B0503020204020204" pitchFamily="34" charset="-122"/>
                      </a:rPr>
                      <m:t> </m:t>
                    </m:r>
                  </m:oMath>
                </a14:m>
                <a:r>
                  <a:rPr lang="en-US" altLang="zh-CN" i="1" dirty="0">
                    <a:solidFill>
                      <a:srgbClr val="C00000"/>
                    </a:solidFill>
                  </a:rPr>
                  <a:t>= U</a:t>
                </a:r>
                <a:r>
                  <a:rPr lang="en-US" altLang="zh-CN" i="1" baseline="30000" dirty="0">
                    <a:solidFill>
                      <a:srgbClr val="C00000"/>
                    </a:solidFill>
                  </a:rPr>
                  <a:t>T</a:t>
                </a:r>
                <a14:m>
                  <m:oMath xmlns:m="http://schemas.openxmlformats.org/officeDocument/2006/math">
                    <m:r>
                      <m:rPr>
                        <m:nor/>
                      </m:rPr>
                      <a:rPr lang="en-US" altLang="zh-CN" i="1" dirty="0" smtClean="0">
                        <a:solidFill>
                          <a:srgbClr val="C00000"/>
                        </a:solidFill>
                        <a:latin typeface="微软雅黑" panose="020B0503020204020204" pitchFamily="34" charset="-122"/>
                        <a:ea typeface="微软雅黑" panose="020B0503020204020204" pitchFamily="34" charset="-122"/>
                      </a:rPr>
                      <m:t>f</m:t>
                    </m:r>
                    <m:r>
                      <m:rPr>
                        <m:nor/>
                      </m:rPr>
                      <a:rPr lang="en-US" altLang="zh-CN" b="0" i="1" dirty="0" smtClean="0">
                        <a:solidFill>
                          <a:srgbClr val="C00000"/>
                        </a:solidFill>
                        <a:latin typeface="微软雅黑" panose="020B0503020204020204" pitchFamily="34" charset="-122"/>
                        <a:ea typeface="微软雅黑" panose="020B0503020204020204" pitchFamily="34" charset="-122"/>
                      </a:rPr>
                      <m:t>  </m:t>
                    </m:r>
                    <m:r>
                      <a:rPr lang="zh-CN" altLang="en-US" i="0" dirty="0">
                        <a:solidFill>
                          <a:srgbClr val="C00000"/>
                        </a:solidFill>
                        <a:latin typeface="Cambria Math" panose="02040503050406030204" pitchFamily="18" charset="0"/>
                        <a:ea typeface="微软雅黑" panose="020B0503020204020204" pitchFamily="34" charset="-122"/>
                      </a:rPr>
                      <m:t>图信号</m:t>
                    </m:r>
                  </m:oMath>
                </a14:m>
                <a:r>
                  <a:rPr lang="zh-CN" altLang="en-US" dirty="0">
                    <a:solidFill>
                      <a:srgbClr val="C00000"/>
                    </a:solidFill>
                  </a:rPr>
                  <a:t>的傅里叶变换</a:t>
                </a:r>
              </a:p>
            </p:txBody>
          </p:sp>
        </mc:Choice>
        <mc:Fallback xmlns="">
          <p:sp>
            <p:nvSpPr>
              <p:cNvPr id="7" name="文本框 6">
                <a:extLst>
                  <a:ext uri="{FF2B5EF4-FFF2-40B4-BE49-F238E27FC236}">
                    <a16:creationId xmlns:a16="http://schemas.microsoft.com/office/drawing/2014/main" id="{822C5FA5-6B02-494A-94F1-A07995CD778B}"/>
                  </a:ext>
                </a:extLst>
              </p:cNvPr>
              <p:cNvSpPr txBox="1">
                <a:spLocks noRot="1" noChangeAspect="1" noMove="1" noResize="1" noEditPoints="1" noAdjustHandles="1" noChangeArrowheads="1" noChangeShapeType="1" noTextEdit="1"/>
              </p:cNvSpPr>
              <p:nvPr/>
            </p:nvSpPr>
            <p:spPr>
              <a:xfrm>
                <a:off x="5712854" y="2728073"/>
                <a:ext cx="2937022" cy="292581"/>
              </a:xfrm>
              <a:prstGeom prst="rect">
                <a:avLst/>
              </a:prstGeom>
              <a:blipFill>
                <a:blip r:embed="rId4"/>
                <a:stretch>
                  <a:fillRect l="-3734" t="-25000" r="-4564" b="-47917"/>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FF955987-758F-4221-B702-54B466D66536}"/>
              </a:ext>
            </a:extLst>
          </p:cNvPr>
          <p:cNvSpPr/>
          <p:nvPr/>
        </p:nvSpPr>
        <p:spPr bwMode="auto">
          <a:xfrm>
            <a:off x="800100" y="2790265"/>
            <a:ext cx="4531659" cy="477370"/>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8" name="图片 7">
            <a:extLst>
              <a:ext uri="{FF2B5EF4-FFF2-40B4-BE49-F238E27FC236}">
                <a16:creationId xmlns:a16="http://schemas.microsoft.com/office/drawing/2014/main" id="{28DCBB27-7237-4AAE-BD1C-3F031ECEB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0448" y="4755479"/>
            <a:ext cx="4956835" cy="525228"/>
          </a:xfrm>
          <a:prstGeom prst="rect">
            <a:avLst/>
          </a:prstGeom>
        </p:spPr>
      </p:pic>
    </p:spTree>
    <p:extLst>
      <p:ext uri="{BB962C8B-B14F-4D97-AF65-F5344CB8AC3E}">
        <p14:creationId xmlns:p14="http://schemas.microsoft.com/office/powerpoint/2010/main" val="419482632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GCN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 </a:t>
                </a:r>
                <a:r>
                  <a:rPr lang="en-US" altLang="zh-CN" sz="1800" dirty="0">
                    <a:solidFill>
                      <a:srgbClr val="C00000"/>
                    </a:solidFill>
                    <a:latin typeface="微软雅黑" panose="020B0503020204020204" pitchFamily="34" charset="-122"/>
                    <a:ea typeface="微软雅黑" panose="020B0503020204020204" pitchFamily="34" charset="-122"/>
                  </a:rPr>
                  <a:t>graph </a:t>
                </a:r>
                <a:r>
                  <a:rPr lang="zh-CN" altLang="en-US" sz="1800" dirty="0">
                    <a:solidFill>
                      <a:srgbClr val="C00000"/>
                    </a:solidFill>
                    <a:latin typeface="微软雅黑" panose="020B0503020204020204" pitchFamily="34" charset="-122"/>
                    <a:ea typeface="微软雅黑" panose="020B0503020204020204" pitchFamily="34" charset="-122"/>
                  </a:rPr>
                  <a:t>上的 </a:t>
                </a:r>
                <a:r>
                  <a:rPr lang="en-US" altLang="zh-CN" sz="1800" dirty="0">
                    <a:solidFill>
                      <a:srgbClr val="C00000"/>
                    </a:solidFill>
                    <a:latin typeface="微软雅黑" panose="020B0503020204020204" pitchFamily="34" charset="-122"/>
                    <a:ea typeface="微软雅黑" panose="020B0503020204020204" pitchFamily="34" charset="-122"/>
                  </a:rPr>
                  <a:t>convolution</a:t>
                </a:r>
              </a:p>
              <a:p>
                <a:pPr algn="just"/>
                <a:endParaRPr lang="en-US" sz="1800" dirty="0">
                  <a:latin typeface="微软雅黑" panose="020B0503020204020204" pitchFamily="34" charset="-122"/>
                  <a:ea typeface="微软雅黑" panose="020B0503020204020204" pitchFamily="34" charset="-122"/>
                </a:endParaRPr>
              </a:p>
              <a:p>
                <a:pPr algn="just"/>
                <a:endParaRPr lang="en-US" sz="1800" dirty="0">
                  <a:latin typeface="微软雅黑" panose="020B0503020204020204" pitchFamily="34" charset="-122"/>
                  <a:ea typeface="微软雅黑" panose="020B0503020204020204" pitchFamily="34" charset="-122"/>
                </a:endParaRP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图信号</a:t>
                </a:r>
                <a:r>
                  <a:rPr lang="en-US" altLang="zh-CN" sz="1800" b="1" dirty="0">
                    <a:latin typeface="微软雅黑" panose="020B0503020204020204" pitchFamily="34" charset="-122"/>
                    <a:ea typeface="微软雅黑" panose="020B0503020204020204" pitchFamily="34" charset="-122"/>
                  </a:rPr>
                  <a:t>f</a:t>
                </a:r>
                <a:r>
                  <a:rPr lang="zh-CN" altLang="en-US" sz="1800" b="1" dirty="0">
                    <a:latin typeface="微软雅黑" panose="020B0503020204020204" pitchFamily="34" charset="-122"/>
                    <a:ea typeface="微软雅黑" panose="020B0503020204020204" pitchFamily="34" charset="-122"/>
                  </a:rPr>
                  <a:t>与卷积核</a:t>
                </a:r>
                <a:r>
                  <a:rPr lang="en-US" altLang="zh-CN" sz="1800" b="1" dirty="0">
                    <a:latin typeface="微软雅黑" panose="020B0503020204020204" pitchFamily="34" charset="-122"/>
                    <a:ea typeface="微软雅黑" panose="020B0503020204020204" pitchFamily="34" charset="-122"/>
                  </a:rPr>
                  <a:t>h</a:t>
                </a:r>
                <a:r>
                  <a:rPr lang="zh-CN" altLang="en-US" sz="1800" b="1" dirty="0">
                    <a:latin typeface="微软雅黑" panose="020B0503020204020204" pitchFamily="34" charset="-122"/>
                    <a:ea typeface="微软雅黑" panose="020B0503020204020204" pitchFamily="34" charset="-122"/>
                  </a:rPr>
                  <a:t>在图上的卷积可以这样计算：</a:t>
                </a:r>
                <a:endParaRPr 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14:m>
                  <m:oMath xmlns:m="http://schemas.openxmlformats.org/officeDocument/2006/math">
                    <m:r>
                      <m:rPr>
                        <m:nor/>
                      </m:rPr>
                      <a:rPr lang="en-US" altLang="zh-CN" sz="1600" b="0" dirty="0" smtClean="0">
                        <a:ea typeface="微软雅黑" panose="020B0503020204020204" pitchFamily="34" charset="-122"/>
                      </a:rPr>
                      <m:t>(</m:t>
                    </m:r>
                    <m:r>
                      <m:rPr>
                        <m:nor/>
                      </m:rPr>
                      <a:rPr lang="en-US" altLang="zh-CN" sz="1600" i="1" dirty="0">
                        <a:ea typeface="微软雅黑" panose="020B0503020204020204" pitchFamily="34" charset="-122"/>
                      </a:rPr>
                      <m:t>f</m:t>
                    </m:r>
                    <m:r>
                      <a:rPr lang="en-US" altLang="zh-CN" sz="1600" i="1" dirty="0" smtClean="0">
                        <a:latin typeface="Cambria Math" panose="02040503050406030204" pitchFamily="18" charset="0"/>
                        <a:ea typeface="Cambria Math" panose="02040503050406030204" pitchFamily="18" charset="0"/>
                      </a:rPr>
                      <m:t>∗</m:t>
                    </m:r>
                    <m:r>
                      <m:rPr>
                        <m:nor/>
                      </m:rPr>
                      <a:rPr lang="en-US" altLang="zh-CN" sz="1600" i="1" dirty="0">
                        <a:ea typeface="微软雅黑" panose="020B0503020204020204" pitchFamily="34" charset="-122"/>
                      </a:rPr>
                      <m:t>h</m:t>
                    </m:r>
                    <m:r>
                      <m:rPr>
                        <m:nor/>
                      </m:rPr>
                      <a:rPr lang="en-US" altLang="zh-CN" sz="1600" b="0" dirty="0" smtClean="0">
                        <a:ea typeface="微软雅黑" panose="020B0503020204020204" pitchFamily="34" charset="-122"/>
                      </a:rPr>
                      <m:t>)</m:t>
                    </m:r>
                  </m:oMath>
                </a14:m>
                <a:r>
                  <a:rPr lang="en-US" altLang="zh-CN" sz="1600" i="1" baseline="-25000" dirty="0">
                    <a:ea typeface="微软雅黑" panose="020B0503020204020204" pitchFamily="34" charset="-122"/>
                  </a:rPr>
                  <a:t>G</a:t>
                </a:r>
                <a:r>
                  <a:rPr lang="en-US" altLang="zh-CN" sz="1600" i="1" dirty="0">
                    <a:ea typeface="微软雅黑" panose="020B0503020204020204" pitchFamily="34" charset="-122"/>
                  </a:rPr>
                  <a:t> = </a:t>
                </a:r>
                <a:r>
                  <a:rPr lang="en-US" altLang="zh-CN" sz="1600" i="1" dirty="0"/>
                  <a:t>U</a:t>
                </a:r>
                <a:r>
                  <a:rPr lang="en-US" altLang="zh-CN" sz="1600" i="1" dirty="0">
                    <a:ea typeface="微软雅黑" panose="020B0503020204020204" pitchFamily="34" charset="-122"/>
                  </a:rPr>
                  <a:t> </a:t>
                </a:r>
                <a14:m>
                  <m:oMath xmlns:m="http://schemas.openxmlformats.org/officeDocument/2006/math">
                    <m:d>
                      <m:dPr>
                        <m:begChr m:val="{"/>
                        <m:endChr m:val="}"/>
                        <m:ctrlPr>
                          <a:rPr lang="en-US" altLang="zh-CN" sz="1600" i="1" dirty="0" smtClean="0">
                            <a:latin typeface="Cambria Math" panose="02040503050406030204" pitchFamily="18" charset="0"/>
                            <a:ea typeface="微软雅黑" panose="020B0503020204020204" pitchFamily="34" charset="-122"/>
                          </a:rPr>
                        </m:ctrlPr>
                      </m:dPr>
                      <m:e>
                        <m:d>
                          <m:dPr>
                            <m:begChr m:val="["/>
                            <m:endChr m:val="]"/>
                            <m:ctrlPr>
                              <a:rPr lang="en-US" altLang="zh-CN" sz="1600" i="1" dirty="0">
                                <a:latin typeface="Cambria Math" panose="02040503050406030204" pitchFamily="18" charset="0"/>
                                <a:ea typeface="微软雅黑" panose="020B0503020204020204" pitchFamily="34" charset="-122"/>
                              </a:rPr>
                            </m:ctrlPr>
                          </m:dPr>
                          <m:e>
                            <m:m>
                              <m:mPr>
                                <m:mcs>
                                  <m:mc>
                                    <m:mcPr>
                                      <m:count m:val="3"/>
                                      <m:mcJc m:val="center"/>
                                    </m:mcPr>
                                  </m:mc>
                                </m:mcs>
                                <m:ctrlPr>
                                  <a:rPr lang="en-US" altLang="zh-CN" sz="1600" i="1" dirty="0">
                                    <a:latin typeface="Cambria Math" panose="02040503050406030204" pitchFamily="18" charset="0"/>
                                    <a:ea typeface="微软雅黑" panose="020B0503020204020204" pitchFamily="34" charset="-122"/>
                                  </a:rPr>
                                </m:ctrlPr>
                              </m:mPr>
                              <m:mr>
                                <m:e>
                                  <m:acc>
                                    <m:accPr>
                                      <m:chr m:val="̂"/>
                                      <m:ctrlPr>
                                        <a:rPr lang="en-US" altLang="zh-CN" sz="1600" i="1" dirty="0">
                                          <a:latin typeface="Cambria Math" panose="02040503050406030204" pitchFamily="18" charset="0"/>
                                          <a:ea typeface="微软雅黑" panose="020B0503020204020204" pitchFamily="34" charset="-122"/>
                                        </a:rPr>
                                      </m:ctrlPr>
                                    </m:accPr>
                                    <m:e>
                                      <m:r>
                                        <a:rPr lang="en-US" altLang="zh-CN" sz="1600" i="1" dirty="0">
                                          <a:latin typeface="Cambria Math" panose="02040503050406030204" pitchFamily="18" charset="0"/>
                                          <a:ea typeface="微软雅黑" panose="020B0503020204020204" pitchFamily="34" charset="-122"/>
                                        </a:rPr>
                                        <m:t>h</m:t>
                                      </m:r>
                                    </m:e>
                                  </m:acc>
                                  <m:r>
                                    <a:rPr lang="en-US" altLang="zh-CN" sz="1600" i="1" dirty="0">
                                      <a:latin typeface="Cambria Math" panose="02040503050406030204" pitchFamily="18" charset="0"/>
                                      <a:ea typeface="微软雅黑" panose="020B0503020204020204" pitchFamily="34" charset="-122"/>
                                    </a:rPr>
                                    <m:t>(</m:t>
                                  </m:r>
                                  <m:r>
                                    <a:rPr lang="zh-CN" altLang="en-US" sz="1600" i="1" dirty="0">
                                      <a:latin typeface="Cambria Math" panose="02040503050406030204" pitchFamily="18" charset="0"/>
                                      <a:ea typeface="微软雅黑" panose="020B0503020204020204" pitchFamily="34" charset="-122"/>
                                    </a:rPr>
                                    <m:t>𝜆</m:t>
                                  </m:r>
                                  <m:r>
                                    <a:rPr lang="en-US" altLang="zh-CN" sz="1600" i="1" baseline="-25000" dirty="0">
                                      <a:latin typeface="Cambria Math" panose="02040503050406030204" pitchFamily="18" charset="0"/>
                                      <a:ea typeface="微软雅黑" panose="020B0503020204020204" pitchFamily="34" charset="-122"/>
                                    </a:rPr>
                                    <m:t>1</m:t>
                                  </m:r>
                                  <m:r>
                                    <a:rPr lang="en-US" altLang="zh-CN" sz="1600" i="1" dirty="0">
                                      <a:latin typeface="Cambria Math" panose="02040503050406030204" pitchFamily="18" charset="0"/>
                                      <a:ea typeface="微软雅黑" panose="020B0503020204020204" pitchFamily="34" charset="-122"/>
                                    </a:rPr>
                                    <m:t>)</m:t>
                                  </m:r>
                                </m:e>
                                <m:e>
                                  <m:r>
                                    <a:rPr lang="en-US" altLang="zh-CN" sz="1600" i="1" dirty="0">
                                      <a:latin typeface="Cambria Math" panose="02040503050406030204" pitchFamily="18" charset="0"/>
                                      <a:ea typeface="微软雅黑" panose="020B0503020204020204" pitchFamily="34" charset="-122"/>
                                    </a:rPr>
                                    <m:t>⋯</m:t>
                                  </m:r>
                                </m:e>
                                <m:e/>
                              </m:mr>
                              <m:mr>
                                <m:e>
                                  <m:r>
                                    <a:rPr lang="en-US" altLang="zh-CN" sz="1600" i="1" dirty="0">
                                      <a:latin typeface="Cambria Math" panose="02040503050406030204" pitchFamily="18" charset="0"/>
                                      <a:ea typeface="微软雅黑" panose="020B0503020204020204" pitchFamily="34" charset="-122"/>
                                    </a:rPr>
                                    <m:t>⋮</m:t>
                                  </m:r>
                                </m:e>
                                <m:e>
                                  <m:r>
                                    <a:rPr lang="en-US" altLang="zh-CN" sz="1600" i="1" dirty="0">
                                      <a:latin typeface="Cambria Math" panose="02040503050406030204" pitchFamily="18" charset="0"/>
                                      <a:ea typeface="微软雅黑" panose="020B0503020204020204" pitchFamily="34" charset="-122"/>
                                    </a:rPr>
                                    <m:t>⋱</m:t>
                                  </m:r>
                                </m:e>
                                <m:e>
                                  <m:r>
                                    <a:rPr lang="en-US" altLang="zh-CN" sz="1600" i="1" dirty="0">
                                      <a:latin typeface="Cambria Math" panose="02040503050406030204" pitchFamily="18" charset="0"/>
                                      <a:ea typeface="微软雅黑" panose="020B0503020204020204" pitchFamily="34" charset="-122"/>
                                    </a:rPr>
                                    <m:t>⋮</m:t>
                                  </m:r>
                                </m:e>
                              </m:mr>
                              <m:mr>
                                <m:e/>
                                <m:e>
                                  <m:r>
                                    <a:rPr lang="en-US" altLang="zh-CN" sz="1600" i="1" dirty="0">
                                      <a:latin typeface="Cambria Math" panose="02040503050406030204" pitchFamily="18" charset="0"/>
                                      <a:ea typeface="微软雅黑" panose="020B0503020204020204" pitchFamily="34" charset="-122"/>
                                    </a:rPr>
                                    <m:t>⋯</m:t>
                                  </m:r>
                                </m:e>
                                <m:e>
                                  <m:acc>
                                    <m:accPr>
                                      <m:chr m:val="̂"/>
                                      <m:ctrlPr>
                                        <a:rPr lang="en-US" altLang="zh-CN" sz="1600" i="1" dirty="0">
                                          <a:latin typeface="Cambria Math" panose="02040503050406030204" pitchFamily="18" charset="0"/>
                                          <a:ea typeface="微软雅黑" panose="020B0503020204020204" pitchFamily="34" charset="-122"/>
                                        </a:rPr>
                                      </m:ctrlPr>
                                    </m:accPr>
                                    <m:e>
                                      <m:r>
                                        <a:rPr lang="en-US" altLang="zh-CN" sz="1600" i="1" dirty="0">
                                          <a:latin typeface="Cambria Math" panose="02040503050406030204" pitchFamily="18" charset="0"/>
                                          <a:ea typeface="微软雅黑" panose="020B0503020204020204" pitchFamily="34" charset="-122"/>
                                        </a:rPr>
                                        <m:t>h</m:t>
                                      </m:r>
                                    </m:e>
                                  </m:acc>
                                  <m:r>
                                    <a:rPr lang="en-US" altLang="zh-CN" sz="1600" i="1" dirty="0">
                                      <a:latin typeface="Cambria Math" panose="02040503050406030204" pitchFamily="18" charset="0"/>
                                      <a:ea typeface="微软雅黑" panose="020B0503020204020204" pitchFamily="34" charset="-122"/>
                                    </a:rPr>
                                    <m:t>(</m:t>
                                  </m:r>
                                  <m:r>
                                    <a:rPr lang="zh-CN" altLang="en-US" sz="1600" i="1" dirty="0">
                                      <a:latin typeface="Cambria Math" panose="02040503050406030204" pitchFamily="18" charset="0"/>
                                      <a:ea typeface="微软雅黑" panose="020B0503020204020204" pitchFamily="34" charset="-122"/>
                                    </a:rPr>
                                    <m:t>𝜆</m:t>
                                  </m:r>
                                  <m:r>
                                    <a:rPr lang="en-US" altLang="zh-CN" sz="1600" i="1" baseline="-25000" dirty="0">
                                      <a:latin typeface="Cambria Math" panose="02040503050406030204" pitchFamily="18" charset="0"/>
                                      <a:ea typeface="微软雅黑" panose="020B0503020204020204" pitchFamily="34" charset="-122"/>
                                    </a:rPr>
                                    <m:t>𝑁</m:t>
                                  </m:r>
                                  <m:r>
                                    <a:rPr lang="en-US" altLang="zh-CN" sz="1600" i="1" dirty="0">
                                      <a:latin typeface="Cambria Math" panose="02040503050406030204" pitchFamily="18" charset="0"/>
                                      <a:ea typeface="微软雅黑" panose="020B0503020204020204" pitchFamily="34" charset="-122"/>
                                    </a:rPr>
                                    <m:t>)</m:t>
                                  </m:r>
                                </m:e>
                              </m:mr>
                            </m:m>
                          </m:e>
                        </m:d>
                        <m:d>
                          <m:dPr>
                            <m:begChr m:val="["/>
                            <m:endChr m:val="]"/>
                            <m:ctrlPr>
                              <a:rPr lang="en-US" altLang="zh-CN" sz="1600" i="1" dirty="0" smtClean="0">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1600" i="1" dirty="0" smtClean="0">
                                    <a:latin typeface="Cambria Math" panose="02040503050406030204" pitchFamily="18" charset="0"/>
                                    <a:ea typeface="微软雅黑" panose="020B0503020204020204" pitchFamily="34" charset="-122"/>
                                  </a:rPr>
                                </m:ctrlPr>
                              </m:mPr>
                              <m:mr>
                                <m:e>
                                  <m:acc>
                                    <m:accPr>
                                      <m:chr m:val="̂"/>
                                      <m:ctrlPr>
                                        <a:rPr lang="en-US" altLang="zh-CN" sz="1600" i="1" dirty="0">
                                          <a:latin typeface="Cambria Math" panose="02040503050406030204" pitchFamily="18" charset="0"/>
                                          <a:ea typeface="微软雅黑" panose="020B0503020204020204" pitchFamily="34" charset="-122"/>
                                        </a:rPr>
                                      </m:ctrlPr>
                                    </m:accPr>
                                    <m:e>
                                      <m:r>
                                        <a:rPr lang="en-US" altLang="zh-CN" sz="1600" b="0" i="1" dirty="0" smtClean="0">
                                          <a:latin typeface="Cambria Math" panose="02040503050406030204" pitchFamily="18" charset="0"/>
                                          <a:ea typeface="微软雅黑" panose="020B0503020204020204" pitchFamily="34" charset="-122"/>
                                        </a:rPr>
                                        <m:t>𝑓</m:t>
                                      </m:r>
                                    </m:e>
                                  </m:acc>
                                  <m:r>
                                    <a:rPr lang="en-US" altLang="zh-CN" sz="1600" i="1" dirty="0">
                                      <a:latin typeface="Cambria Math" panose="02040503050406030204" pitchFamily="18" charset="0"/>
                                      <a:ea typeface="微软雅黑" panose="020B0503020204020204" pitchFamily="34" charset="-122"/>
                                    </a:rPr>
                                    <m:t>(</m:t>
                                  </m:r>
                                  <m:r>
                                    <a:rPr lang="zh-CN" altLang="en-US" sz="1600" i="1" dirty="0">
                                      <a:latin typeface="Cambria Math" panose="02040503050406030204" pitchFamily="18" charset="0"/>
                                      <a:ea typeface="微软雅黑" panose="020B0503020204020204" pitchFamily="34" charset="-122"/>
                                    </a:rPr>
                                    <m:t>𝜆</m:t>
                                  </m:r>
                                  <m:r>
                                    <a:rPr lang="en-US" altLang="zh-CN" sz="1600" i="1" baseline="-25000" dirty="0">
                                      <a:latin typeface="Cambria Math" panose="02040503050406030204" pitchFamily="18" charset="0"/>
                                      <a:ea typeface="微软雅黑" panose="020B0503020204020204" pitchFamily="34" charset="-122"/>
                                    </a:rPr>
                                    <m:t>1</m:t>
                                  </m:r>
                                  <m:r>
                                    <a:rPr lang="en-US" altLang="zh-CN" sz="1600" i="1" dirty="0">
                                      <a:latin typeface="Cambria Math" panose="02040503050406030204" pitchFamily="18" charset="0"/>
                                      <a:ea typeface="微软雅黑" panose="020B0503020204020204" pitchFamily="34" charset="-122"/>
                                    </a:rPr>
                                    <m:t>)</m:t>
                                  </m:r>
                                </m:e>
                              </m:mr>
                              <m:mr>
                                <m:e>
                                  <m:r>
                                    <a:rPr lang="en-US" altLang="zh-CN" sz="1600" i="1" dirty="0">
                                      <a:latin typeface="Cambria Math" panose="02040503050406030204" pitchFamily="18" charset="0"/>
                                      <a:ea typeface="微软雅黑" panose="020B0503020204020204" pitchFamily="34" charset="-122"/>
                                    </a:rPr>
                                    <m:t>⋯</m:t>
                                  </m:r>
                                </m:e>
                              </m:mr>
                              <m:mr>
                                <m:e>
                                  <m:acc>
                                    <m:accPr>
                                      <m:chr m:val="̂"/>
                                      <m:ctrlPr>
                                        <a:rPr lang="en-US" altLang="zh-CN" sz="1600" i="1" dirty="0">
                                          <a:latin typeface="Cambria Math" panose="02040503050406030204" pitchFamily="18" charset="0"/>
                                          <a:ea typeface="微软雅黑" panose="020B0503020204020204" pitchFamily="34" charset="-122"/>
                                        </a:rPr>
                                      </m:ctrlPr>
                                    </m:accPr>
                                    <m:e>
                                      <m:r>
                                        <a:rPr lang="en-US" altLang="zh-CN" sz="1600" i="1" dirty="0">
                                          <a:latin typeface="Cambria Math" panose="02040503050406030204" pitchFamily="18" charset="0"/>
                                          <a:ea typeface="微软雅黑" panose="020B0503020204020204" pitchFamily="34" charset="-122"/>
                                        </a:rPr>
                                        <m:t>𝑓</m:t>
                                      </m:r>
                                    </m:e>
                                  </m:acc>
                                  <m:r>
                                    <a:rPr lang="en-US" altLang="zh-CN" sz="1600" i="1" dirty="0">
                                      <a:latin typeface="Cambria Math" panose="02040503050406030204" pitchFamily="18" charset="0"/>
                                      <a:ea typeface="微软雅黑" panose="020B0503020204020204" pitchFamily="34" charset="-122"/>
                                    </a:rPr>
                                    <m:t>(</m:t>
                                  </m:r>
                                  <m:r>
                                    <a:rPr lang="zh-CN" altLang="en-US" sz="1600" i="1" dirty="0">
                                      <a:latin typeface="Cambria Math" panose="02040503050406030204" pitchFamily="18" charset="0"/>
                                      <a:ea typeface="微软雅黑" panose="020B0503020204020204" pitchFamily="34" charset="-122"/>
                                    </a:rPr>
                                    <m:t>𝜆</m:t>
                                  </m:r>
                                  <m:r>
                                    <a:rPr lang="en-US" altLang="zh-CN" sz="1600" b="0" i="1" baseline="-25000" dirty="0" smtClean="0">
                                      <a:latin typeface="Cambria Math" panose="02040503050406030204" pitchFamily="18" charset="0"/>
                                      <a:ea typeface="微软雅黑" panose="020B0503020204020204" pitchFamily="34" charset="-122"/>
                                    </a:rPr>
                                    <m:t>𝑁</m:t>
                                  </m:r>
                                  <m:r>
                                    <a:rPr lang="en-US" altLang="zh-CN" sz="1600" i="1" dirty="0">
                                      <a:latin typeface="Cambria Math" panose="02040503050406030204" pitchFamily="18" charset="0"/>
                                      <a:ea typeface="微软雅黑" panose="020B0503020204020204" pitchFamily="34" charset="-122"/>
                                    </a:rPr>
                                    <m:t>)</m:t>
                                  </m:r>
                                </m:e>
                              </m:mr>
                            </m:m>
                          </m:e>
                        </m:d>
                      </m:e>
                    </m:d>
                  </m:oMath>
                </a14:m>
                <a:r>
                  <a:rPr lang="en-US" altLang="zh-CN" sz="1600" dirty="0">
                    <a:ea typeface="微软雅黑" panose="020B0503020204020204" pitchFamily="34" charset="-122"/>
                  </a:rPr>
                  <a:t>=</a:t>
                </a:r>
                <a:r>
                  <a:rPr lang="en-US" altLang="zh-CN" sz="1600" i="1" dirty="0"/>
                  <a:t>U</a:t>
                </a:r>
                <a:r>
                  <a:rPr lang="en-US" altLang="zh-CN" sz="1600" i="1" dirty="0">
                    <a:ea typeface="微软雅黑" panose="020B0503020204020204" pitchFamily="34" charset="-122"/>
                  </a:rPr>
                  <a:t> </a:t>
                </a:r>
                <a14:m>
                  <m:oMath xmlns:m="http://schemas.openxmlformats.org/officeDocument/2006/math">
                    <m:d>
                      <m:dPr>
                        <m:begChr m:val="{"/>
                        <m:endChr m:val="}"/>
                        <m:ctrlPr>
                          <a:rPr lang="en-US" altLang="zh-CN" sz="1600" i="1" dirty="0">
                            <a:latin typeface="Cambria Math" panose="02040503050406030204" pitchFamily="18" charset="0"/>
                            <a:ea typeface="微软雅黑" panose="020B0503020204020204" pitchFamily="34" charset="-122"/>
                          </a:rPr>
                        </m:ctrlPr>
                      </m:dPr>
                      <m:e>
                        <m:r>
                          <m:rPr>
                            <m:nor/>
                          </m:rPr>
                          <a:rPr lang="en-US" altLang="zh-CN" sz="1600" b="0" dirty="0" smtClean="0">
                            <a:latin typeface="Cambria Math" panose="02040503050406030204" pitchFamily="18" charset="0"/>
                            <a:ea typeface="微软雅黑" panose="020B0503020204020204" pitchFamily="34" charset="-122"/>
                          </a:rPr>
                          <m:t>(</m:t>
                        </m:r>
                        <m:r>
                          <m:rPr>
                            <m:nor/>
                          </m:rPr>
                          <a:rPr lang="en-US" altLang="zh-CN" sz="1600" i="1" dirty="0"/>
                          <m:t>U</m:t>
                        </m:r>
                        <m:r>
                          <m:rPr>
                            <m:nor/>
                          </m:rPr>
                          <a:rPr lang="en-US" altLang="zh-CN" sz="1600" i="1" baseline="30000" dirty="0"/>
                          <m:t>T</m:t>
                        </m:r>
                        <m:r>
                          <m:rPr>
                            <m:nor/>
                          </m:rPr>
                          <a:rPr lang="en-US" altLang="zh-CN" sz="1600" i="1" dirty="0">
                            <a:ea typeface="微软雅黑" panose="020B0503020204020204" pitchFamily="34" charset="-122"/>
                          </a:rPr>
                          <m:t>h</m:t>
                        </m:r>
                        <m:r>
                          <m:rPr>
                            <m:nor/>
                          </m:rPr>
                          <a:rPr lang="en-US" altLang="zh-CN" sz="1600" b="0" dirty="0" smtClean="0">
                            <a:latin typeface="Cambria Math" panose="02040503050406030204" pitchFamily="18" charset="0"/>
                            <a:ea typeface="微软雅黑" panose="020B0503020204020204" pitchFamily="34" charset="-122"/>
                          </a:rPr>
                          <m:t>)</m:t>
                        </m:r>
                        <m:r>
                          <a:rPr lang="en-US" altLang="zh-CN" sz="1600" b="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微软雅黑" panose="020B0503020204020204" pitchFamily="34" charset="-122"/>
                          </a:rPr>
                          <m:t>(</m:t>
                        </m:r>
                        <m:r>
                          <m:rPr>
                            <m:nor/>
                          </m:rPr>
                          <a:rPr lang="en-US" altLang="zh-CN" sz="1600" i="1" dirty="0"/>
                          <m:t>U</m:t>
                        </m:r>
                        <m:r>
                          <m:rPr>
                            <m:nor/>
                          </m:rPr>
                          <a:rPr lang="en-US" altLang="zh-CN" sz="1600" i="1" baseline="30000" dirty="0"/>
                          <m:t>T</m:t>
                        </m:r>
                        <m:r>
                          <m:rPr>
                            <m:nor/>
                          </m:rPr>
                          <a:rPr lang="en-US" altLang="zh-CN" sz="1600" i="1" dirty="0">
                            <a:ea typeface="微软雅黑" panose="020B0503020204020204" pitchFamily="34" charset="-122"/>
                          </a:rPr>
                          <m:t>f</m:t>
                        </m:r>
                        <m:r>
                          <a:rPr lang="en-US" altLang="zh-CN" sz="1600" b="0" i="1" dirty="0" smtClean="0">
                            <a:latin typeface="Cambria Math" panose="02040503050406030204" pitchFamily="18" charset="0"/>
                            <a:ea typeface="微软雅黑" panose="020B0503020204020204" pitchFamily="34" charset="-122"/>
                          </a:rPr>
                          <m:t>)</m:t>
                        </m:r>
                        <m:r>
                          <a:rPr lang="en-US" altLang="zh-CN" sz="1600" i="1" dirty="0" smtClean="0">
                            <a:latin typeface="Cambria Math" panose="02040503050406030204" pitchFamily="18" charset="0"/>
                          </a:rPr>
                          <m:t> </m:t>
                        </m:r>
                      </m:e>
                    </m:d>
                  </m:oMath>
                </a14:m>
                <a:endParaRPr lang="en-US" altLang="zh-CN"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其中，已知</a:t>
                </a:r>
                <a14:m>
                  <m:oMath xmlns:m="http://schemas.openxmlformats.org/officeDocument/2006/math">
                    <m:acc>
                      <m:accPr>
                        <m:chr m:val="̂"/>
                        <m:ctrlPr>
                          <a:rPr lang="en-US" altLang="zh-CN" sz="1600" i="1" dirty="0" smtClean="0">
                            <a:solidFill>
                              <a:schemeClr val="tx1"/>
                            </a:solidFill>
                            <a:latin typeface="Cambria Math" panose="02040503050406030204" pitchFamily="18" charset="0"/>
                            <a:ea typeface="微软雅黑" panose="020B0503020204020204" pitchFamily="34" charset="-122"/>
                          </a:rPr>
                        </m:ctrlPr>
                      </m:accPr>
                      <m:e>
                        <m:r>
                          <a:rPr lang="en-US" altLang="zh-CN" sz="1600" i="1" dirty="0">
                            <a:solidFill>
                              <a:schemeClr val="tx1"/>
                            </a:solidFill>
                            <a:latin typeface="Cambria Math" panose="02040503050406030204" pitchFamily="18" charset="0"/>
                            <a:ea typeface="微软雅黑" panose="020B0503020204020204" pitchFamily="34" charset="-122"/>
                          </a:rPr>
                          <m:t>𝑓</m:t>
                        </m:r>
                      </m:e>
                    </m:acc>
                    <m:r>
                      <a:rPr lang="en-US" altLang="zh-CN" sz="1600" i="1" dirty="0">
                        <a:solidFill>
                          <a:schemeClr val="tx1"/>
                        </a:solidFill>
                        <a:latin typeface="Cambria Math" panose="02040503050406030204" pitchFamily="18" charset="0"/>
                        <a:ea typeface="微软雅黑" panose="020B0503020204020204" pitchFamily="34" charset="-122"/>
                      </a:rPr>
                      <m:t> </m:t>
                    </m:r>
                  </m:oMath>
                </a14:m>
                <a:r>
                  <a:rPr lang="en-US" altLang="zh-CN" sz="1600" i="1" dirty="0">
                    <a:solidFill>
                      <a:schemeClr val="tx1"/>
                    </a:solidFill>
                  </a:rPr>
                  <a:t>=</a:t>
                </a:r>
                <a14:m>
                  <m:oMath xmlns:m="http://schemas.openxmlformats.org/officeDocument/2006/math">
                    <m:d>
                      <m:dPr>
                        <m:begChr m:val="["/>
                        <m:endChr m:val="]"/>
                        <m:ctrlPr>
                          <a:rPr lang="en-US" altLang="zh-CN" sz="1600" i="1" dirty="0" smtClean="0">
                            <a:solidFill>
                              <a:schemeClr val="tx1"/>
                            </a:solidFill>
                            <a:latin typeface="Cambria Math" panose="02040503050406030204" pitchFamily="18" charset="0"/>
                          </a:rPr>
                        </m:ctrlPr>
                      </m:dPr>
                      <m:e>
                        <m:m>
                          <m:mPr>
                            <m:mcs>
                              <m:mc>
                                <m:mcPr>
                                  <m:count m:val="3"/>
                                  <m:mcJc m:val="center"/>
                                </m:mcPr>
                              </m:mc>
                            </m:mcs>
                            <m:ctrlPr>
                              <a:rPr lang="en-US" altLang="zh-CN" sz="1600" i="1" dirty="0" smtClean="0">
                                <a:solidFill>
                                  <a:schemeClr val="tx1"/>
                                </a:solidFill>
                                <a:latin typeface="Cambria Math" panose="02040503050406030204" pitchFamily="18" charset="0"/>
                              </a:rPr>
                            </m:ctrlPr>
                          </m:mPr>
                          <m:mr>
                            <m:e>
                              <m:acc>
                                <m:accPr>
                                  <m:chr m:val="̂"/>
                                  <m:ctrlPr>
                                    <a:rPr lang="en-US" altLang="zh-CN" sz="1600" i="1" dirty="0">
                                      <a:latin typeface="Cambria Math" panose="02040503050406030204" pitchFamily="18" charset="0"/>
                                      <a:ea typeface="微软雅黑" panose="020B0503020204020204" pitchFamily="34" charset="-122"/>
                                    </a:rPr>
                                  </m:ctrlPr>
                                </m:accPr>
                                <m:e>
                                  <m:r>
                                    <a:rPr lang="en-US" altLang="zh-CN" sz="1600" i="1" dirty="0">
                                      <a:latin typeface="Cambria Math" panose="02040503050406030204" pitchFamily="18" charset="0"/>
                                      <a:ea typeface="微软雅黑" panose="020B0503020204020204" pitchFamily="34" charset="-122"/>
                                    </a:rPr>
                                    <m:t>𝑓</m:t>
                                  </m:r>
                                </m:e>
                              </m:acc>
                              <m:r>
                                <a:rPr lang="en-US" altLang="zh-CN" sz="1600" i="1" dirty="0">
                                  <a:latin typeface="Cambria Math" panose="02040503050406030204" pitchFamily="18" charset="0"/>
                                  <a:ea typeface="微软雅黑" panose="020B0503020204020204" pitchFamily="34" charset="-122"/>
                                </a:rPr>
                                <m:t>(</m:t>
                              </m:r>
                              <m:r>
                                <a:rPr lang="zh-CN" altLang="en-US" sz="1600" i="1" dirty="0">
                                  <a:latin typeface="Cambria Math" panose="02040503050406030204" pitchFamily="18" charset="0"/>
                                  <a:ea typeface="微软雅黑" panose="020B0503020204020204" pitchFamily="34" charset="-122"/>
                                </a:rPr>
                                <m:t>𝜆</m:t>
                              </m:r>
                              <m:r>
                                <a:rPr lang="en-US" altLang="zh-CN" sz="1600" i="1" baseline="-25000" dirty="0">
                                  <a:latin typeface="Cambria Math" panose="02040503050406030204" pitchFamily="18" charset="0"/>
                                  <a:ea typeface="微软雅黑" panose="020B0503020204020204" pitchFamily="34" charset="-122"/>
                                </a:rPr>
                                <m:t>1</m:t>
                              </m:r>
                              <m:r>
                                <a:rPr lang="en-US" altLang="zh-CN" sz="1600" i="1" dirty="0">
                                  <a:latin typeface="Cambria Math" panose="02040503050406030204" pitchFamily="18" charset="0"/>
                                  <a:ea typeface="微软雅黑" panose="020B0503020204020204" pitchFamily="34" charset="-122"/>
                                </a:rPr>
                                <m:t>)</m:t>
                              </m:r>
                            </m:e>
                            <m:e>
                              <m:r>
                                <a:rPr lang="en-US" altLang="zh-CN" sz="1600" i="1" dirty="0">
                                  <a:latin typeface="Cambria Math" panose="02040503050406030204" pitchFamily="18" charset="0"/>
                                  <a:ea typeface="微软雅黑" panose="020B0503020204020204" pitchFamily="34" charset="-122"/>
                                </a:rPr>
                                <m:t>⋯</m:t>
                              </m:r>
                            </m:e>
                            <m:e>
                              <m:acc>
                                <m:accPr>
                                  <m:chr m:val="̂"/>
                                  <m:ctrlPr>
                                    <a:rPr lang="en-US" altLang="zh-CN" sz="1600" i="1" dirty="0">
                                      <a:latin typeface="Cambria Math" panose="02040503050406030204" pitchFamily="18" charset="0"/>
                                      <a:ea typeface="微软雅黑" panose="020B0503020204020204" pitchFamily="34" charset="-122"/>
                                    </a:rPr>
                                  </m:ctrlPr>
                                </m:accPr>
                                <m:e>
                                  <m:r>
                                    <a:rPr lang="en-US" altLang="zh-CN" sz="1600" i="1" dirty="0">
                                      <a:latin typeface="Cambria Math" panose="02040503050406030204" pitchFamily="18" charset="0"/>
                                      <a:ea typeface="微软雅黑" panose="020B0503020204020204" pitchFamily="34" charset="-122"/>
                                    </a:rPr>
                                    <m:t>𝑓</m:t>
                                  </m:r>
                                </m:e>
                              </m:acc>
                              <m:r>
                                <a:rPr lang="en-US" altLang="zh-CN" sz="1600" i="1" dirty="0">
                                  <a:latin typeface="Cambria Math" panose="02040503050406030204" pitchFamily="18" charset="0"/>
                                  <a:ea typeface="微软雅黑" panose="020B0503020204020204" pitchFamily="34" charset="-122"/>
                                </a:rPr>
                                <m:t>(</m:t>
                              </m:r>
                              <m:r>
                                <a:rPr lang="zh-CN" altLang="en-US" sz="1600" i="1" dirty="0">
                                  <a:latin typeface="Cambria Math" panose="02040503050406030204" pitchFamily="18" charset="0"/>
                                  <a:ea typeface="微软雅黑" panose="020B0503020204020204" pitchFamily="34" charset="-122"/>
                                </a:rPr>
                                <m:t>𝜆</m:t>
                              </m:r>
                              <m:r>
                                <a:rPr lang="en-US" altLang="zh-CN" sz="1600" i="1" baseline="-25000" dirty="0">
                                  <a:latin typeface="Cambria Math" panose="02040503050406030204" pitchFamily="18" charset="0"/>
                                  <a:ea typeface="微软雅黑" panose="020B0503020204020204" pitchFamily="34" charset="-122"/>
                                </a:rPr>
                                <m:t>𝑁</m:t>
                              </m:r>
                              <m:r>
                                <a:rPr lang="en-US" altLang="zh-CN" sz="1600" i="1" dirty="0">
                                  <a:latin typeface="Cambria Math" panose="02040503050406030204" pitchFamily="18" charset="0"/>
                                  <a:ea typeface="微软雅黑" panose="020B0503020204020204" pitchFamily="34" charset="-122"/>
                                </a:rPr>
                                <m:t>)</m:t>
                              </m:r>
                            </m:e>
                          </m:mr>
                        </m:m>
                      </m:e>
                    </m:d>
                  </m:oMath>
                </a14:m>
                <a:r>
                  <a:rPr lang="en-US" altLang="zh-CN" sz="1600" i="1" baseline="30000" dirty="0"/>
                  <a:t>T</a:t>
                </a:r>
                <a:r>
                  <a:rPr lang="en-US" altLang="zh-CN" sz="1600" i="1" dirty="0">
                    <a:solidFill>
                      <a:schemeClr val="tx1"/>
                    </a:solidFill>
                  </a:rPr>
                  <a:t>= U</a:t>
                </a:r>
                <a:r>
                  <a:rPr lang="en-US" altLang="zh-CN" sz="1600" i="1" baseline="30000" dirty="0">
                    <a:solidFill>
                      <a:schemeClr val="tx1"/>
                    </a:solidFill>
                  </a:rPr>
                  <a:t>T</a:t>
                </a:r>
                <a14:m>
                  <m:oMath xmlns:m="http://schemas.openxmlformats.org/officeDocument/2006/math">
                    <m:r>
                      <m:rPr>
                        <m:nor/>
                      </m:rPr>
                      <a:rPr lang="en-US" altLang="zh-CN" sz="1600" i="1" dirty="0" smtClean="0">
                        <a:solidFill>
                          <a:schemeClr val="tx1"/>
                        </a:solidFill>
                        <a:latin typeface="微软雅黑" panose="020B0503020204020204" pitchFamily="34" charset="-122"/>
                        <a:ea typeface="微软雅黑" panose="020B0503020204020204" pitchFamily="34" charset="-122"/>
                      </a:rPr>
                      <m:t>f</m:t>
                    </m:r>
                    <m:r>
                      <m:rPr>
                        <m:nor/>
                      </m:rPr>
                      <a:rPr lang="en-US" altLang="zh-CN" sz="1600" b="0" i="1" dirty="0" smtClean="0">
                        <a:solidFill>
                          <a:schemeClr val="tx1"/>
                        </a:solidFill>
                        <a:latin typeface="微软雅黑" panose="020B0503020204020204" pitchFamily="34" charset="-122"/>
                        <a:ea typeface="微软雅黑" panose="020B0503020204020204" pitchFamily="34" charset="-122"/>
                      </a:rPr>
                      <m:t> </m:t>
                    </m:r>
                  </m:oMath>
                </a14:m>
                <a:endParaRPr 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ea typeface="微软雅黑" panose="020B0503020204020204" pitchFamily="34" charset="-122"/>
                  </a:rPr>
                  <a:t>同理</a:t>
                </a:r>
                <a14:m>
                  <m:oMath xmlns:m="http://schemas.openxmlformats.org/officeDocument/2006/math">
                    <m:acc>
                      <m:accPr>
                        <m:chr m:val="̂"/>
                        <m:ctrlPr>
                          <a:rPr lang="en-US" altLang="zh-CN" sz="1600" i="1" dirty="0" smtClean="0">
                            <a:latin typeface="Cambria Math" panose="02040503050406030204" pitchFamily="18" charset="0"/>
                            <a:ea typeface="微软雅黑" panose="020B0503020204020204" pitchFamily="34" charset="-122"/>
                          </a:rPr>
                        </m:ctrlPr>
                      </m:accPr>
                      <m:e>
                        <m:r>
                          <a:rPr lang="en-US" altLang="zh-CN" sz="1600" i="1" dirty="0">
                            <a:latin typeface="Cambria Math" panose="02040503050406030204" pitchFamily="18" charset="0"/>
                            <a:ea typeface="微软雅黑" panose="020B0503020204020204" pitchFamily="34" charset="-122"/>
                          </a:rPr>
                          <m:t>h</m:t>
                        </m:r>
                      </m:e>
                    </m:acc>
                    <m:d>
                      <m:dPr>
                        <m:ctrlPr>
                          <a:rPr lang="en-US" altLang="zh-CN" sz="1600" i="1" dirty="0">
                            <a:latin typeface="Cambria Math" panose="02040503050406030204" pitchFamily="18" charset="0"/>
                            <a:ea typeface="微软雅黑" panose="020B0503020204020204" pitchFamily="34" charset="-122"/>
                          </a:rPr>
                        </m:ctrlPr>
                      </m:dPr>
                      <m:e>
                        <m:r>
                          <a:rPr lang="zh-CN" altLang="en-US" sz="1600" i="1" dirty="0">
                            <a:latin typeface="Cambria Math" panose="02040503050406030204" pitchFamily="18" charset="0"/>
                            <a:ea typeface="微软雅黑" panose="020B0503020204020204" pitchFamily="34" charset="-122"/>
                          </a:rPr>
                          <m:t>𝜆</m:t>
                        </m:r>
                        <m:r>
                          <a:rPr lang="en-US" altLang="zh-CN" sz="1600" b="0" i="1" baseline="-25000" dirty="0" smtClean="0">
                            <a:latin typeface="Cambria Math" panose="02040503050406030204" pitchFamily="18" charset="0"/>
                            <a:ea typeface="微软雅黑" panose="020B0503020204020204" pitchFamily="34" charset="-122"/>
                          </a:rPr>
                          <m:t>𝑙</m:t>
                        </m:r>
                      </m:e>
                    </m:d>
                    <m:r>
                      <a:rPr lang="en-US" altLang="zh-CN" sz="1600" b="0" i="1" dirty="0" smtClean="0">
                        <a:latin typeface="Cambria Math" panose="02040503050406030204" pitchFamily="18" charset="0"/>
                        <a:ea typeface="微软雅黑" panose="020B0503020204020204" pitchFamily="34" charset="-122"/>
                      </a:rPr>
                      <m:t>=</m:t>
                    </m:r>
                    <m:nary>
                      <m:naryPr>
                        <m:chr m:val="∑"/>
                        <m:supHide m:val="on"/>
                        <m:ctrlPr>
                          <a:rPr lang="en-US" altLang="zh-CN" sz="1600" i="1" dirty="0" smtClean="0">
                            <a:latin typeface="Cambria Math" panose="02040503050406030204" pitchFamily="18" charset="0"/>
                            <a:ea typeface="微软雅黑" panose="020B0503020204020204" pitchFamily="34" charset="-122"/>
                          </a:rPr>
                        </m:ctrlPr>
                      </m:naryPr>
                      <m:sub>
                        <m:r>
                          <m:rPr>
                            <m:brk m:alnAt="7"/>
                          </m:rP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𝑁</m:t>
                        </m:r>
                      </m:sub>
                      <m:sup/>
                      <m:e>
                        <m:r>
                          <a:rPr lang="en-US" altLang="zh-CN" sz="1600" b="0" i="1" dirty="0" smtClean="0">
                            <a:latin typeface="Cambria Math" panose="02040503050406030204" pitchFamily="18" charset="0"/>
                            <a:ea typeface="微软雅黑" panose="020B0503020204020204" pitchFamily="34" charset="-122"/>
                          </a:rPr>
                          <m:t>h</m:t>
                        </m:r>
                        <m:r>
                          <a:rPr lang="en-US" altLang="zh-CN" sz="1600" dirty="0">
                            <a:latin typeface="Cambria Math" panose="02040503050406030204" pitchFamily="18" charset="0"/>
                            <a:ea typeface="微软雅黑" panose="020B0503020204020204" pitchFamily="34" charset="-122"/>
                          </a:rPr>
                          <m:t>(</m:t>
                        </m:r>
                        <m:r>
                          <a:rPr lang="en-US" altLang="zh-CN" sz="1600" b="0" i="1" dirty="0" smtClean="0">
                            <a:latin typeface="Cambria Math" panose="02040503050406030204" pitchFamily="18" charset="0"/>
                            <a:ea typeface="Cambria Math" panose="02040503050406030204" pitchFamily="18" charset="0"/>
                          </a:rPr>
                          <m:t>𝑣</m:t>
                        </m:r>
                        <m:r>
                          <a:rPr lang="en-US" altLang="zh-CN" sz="1600" b="0" i="1" baseline="-25000" dirty="0" smtClean="0">
                            <a:latin typeface="Cambria Math" panose="02040503050406030204" pitchFamily="18" charset="0"/>
                            <a:ea typeface="Cambria Math" panose="02040503050406030204" pitchFamily="18" charset="0"/>
                          </a:rPr>
                          <m:t>𝑖</m:t>
                        </m:r>
                        <m:r>
                          <a:rPr lang="en-US" altLang="zh-CN" sz="1600" dirty="0">
                            <a:latin typeface="Cambria Math" panose="02040503050406030204" pitchFamily="18" charset="0"/>
                            <a:ea typeface="微软雅黑" panose="020B0503020204020204" pitchFamily="34" charset="-122"/>
                          </a:rPr>
                          <m:t>)</m:t>
                        </m:r>
                      </m:e>
                    </m:nary>
                  </m:oMath>
                </a14:m>
                <a:r>
                  <a:rPr lang="en-US" altLang="zh-CN" sz="1600" i="1" dirty="0"/>
                  <a:t>u</a:t>
                </a:r>
                <a14:m>
                  <m:oMath xmlns:m="http://schemas.openxmlformats.org/officeDocument/2006/math">
                    <m:r>
                      <a:rPr lang="en-US" altLang="zh-CN" sz="1600" b="0" i="1" baseline="-25000" dirty="0" smtClean="0">
                        <a:latin typeface="Cambria Math" panose="02040503050406030204" pitchFamily="18" charset="0"/>
                        <a:ea typeface="Cambria Math" panose="02040503050406030204" pitchFamily="18" charset="0"/>
                      </a:rPr>
                      <m:t>𝑖</m:t>
                    </m:r>
                    <m:r>
                      <a:rPr lang="en-US" altLang="zh-CN" sz="1600" i="1" baseline="-25000" dirty="0">
                        <a:latin typeface="Cambria Math" panose="02040503050406030204" pitchFamily="18" charset="0"/>
                        <a:ea typeface="Cambria Math" panose="02040503050406030204" pitchFamily="18" charset="0"/>
                      </a:rPr>
                      <m:t>𝑗</m:t>
                    </m:r>
                    <m:r>
                      <a:rPr lang="en-US" altLang="zh-CN" sz="1600" i="1" baseline="-25000" dirty="0">
                        <a:latin typeface="Cambria Math" panose="02040503050406030204" pitchFamily="18" charset="0"/>
                        <a:ea typeface="Cambria Math" panose="02040503050406030204" pitchFamily="18" charset="0"/>
                      </a:rPr>
                      <m:t> </m:t>
                    </m:r>
                  </m:oMath>
                </a14:m>
                <a:r>
                  <a:rPr lang="en-US" altLang="zh-CN" sz="1600" i="1" dirty="0"/>
                  <a:t>= u</a:t>
                </a:r>
                <a:r>
                  <a:rPr lang="en-US" altLang="zh-CN" sz="1600" i="1" baseline="30000" dirty="0"/>
                  <a:t>T</a:t>
                </a:r>
                <a14:m>
                  <m:oMath xmlns:m="http://schemas.openxmlformats.org/officeDocument/2006/math">
                    <m:r>
                      <a:rPr lang="en-US" altLang="zh-CN" sz="1600" i="1" baseline="-25000" dirty="0">
                        <a:latin typeface="Cambria Math" panose="02040503050406030204" pitchFamily="18" charset="0"/>
                        <a:ea typeface="Cambria Math" panose="02040503050406030204" pitchFamily="18" charset="0"/>
                      </a:rPr>
                      <m:t>𝑖</m:t>
                    </m:r>
                  </m:oMath>
                </a14:m>
                <a:r>
                  <a:rPr lang="en-US" altLang="zh-CN" sz="1600" i="1" dirty="0"/>
                  <a:t>h</a:t>
                </a:r>
                <a:endParaRPr lang="zh-CN" altLang="en-US" sz="1600" i="1" dirty="0"/>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p:txBody>
          </p:sp>
        </mc:Choice>
        <mc:Fallback xmlns="">
          <p:sp>
            <p:nvSpPr>
              <p:cNvPr id="13" name="Content Placeholder 5">
                <a:extLst>
                  <a:ext uri="{FF2B5EF4-FFF2-40B4-BE49-F238E27FC236}">
                    <a16:creationId xmlns:a16="http://schemas.microsoft.com/office/drawing/2014/main" id="{7ABBE366-F398-40F1-9177-7BCB0B998792}"/>
                  </a:ext>
                </a:extLst>
              </p:cNvPr>
              <p:cNvSpPr>
                <a:spLocks noGrp="1" noRot="1" noChangeAspect="1" noMove="1" noResize="1" noEditPoints="1" noAdjustHandles="1" noChangeArrowheads="1" noChangeShapeType="1" noTextEdit="1"/>
              </p:cNvSpPr>
              <p:nvPr>
                <p:ph idx="1"/>
              </p:nvPr>
            </p:nvSpPr>
            <p:spPr>
              <a:xfrm>
                <a:off x="457200" y="1600200"/>
                <a:ext cx="8300224" cy="4525963"/>
              </a:xfrm>
              <a:blipFill>
                <a:blip r:embed="rId3"/>
                <a:stretch>
                  <a:fillRect l="-587" t="-8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8C5E188-447E-48EA-9FF0-7D06C44BEA1C}"/>
                  </a:ext>
                </a:extLst>
              </p:cNvPr>
              <p:cNvSpPr txBox="1"/>
              <p:nvPr/>
            </p:nvSpPr>
            <p:spPr>
              <a:xfrm>
                <a:off x="5749778" y="2099332"/>
                <a:ext cx="3143809" cy="292581"/>
              </a:xfrm>
              <a:prstGeom prst="rect">
                <a:avLst/>
              </a:prstGeom>
              <a:noFill/>
            </p:spPr>
            <p:txBody>
              <a:bodyPr wrap="none" lIns="0" tIns="0" rIns="0" bIns="0" rtlCol="0">
                <a:spAutoFit/>
              </a:bodyPr>
              <a:lstStyle/>
              <a:p>
                <a14:m>
                  <m:oMath xmlns:m="http://schemas.openxmlformats.org/officeDocument/2006/math">
                    <m:r>
                      <m:rPr>
                        <m:nor/>
                      </m:rPr>
                      <a:rPr lang="en-US" altLang="zh-CN" i="1" dirty="0" smtClean="0">
                        <a:solidFill>
                          <a:schemeClr val="tx1"/>
                        </a:solidFill>
                        <a:latin typeface="微软雅黑" panose="020B0503020204020204" pitchFamily="34" charset="-122"/>
                        <a:ea typeface="微软雅黑" panose="020B0503020204020204" pitchFamily="34" charset="-122"/>
                      </a:rPr>
                      <m:t>f</m:t>
                    </m:r>
                  </m:oMath>
                </a14:m>
                <a:r>
                  <a:rPr lang="en-US" altLang="zh-CN" i="1" dirty="0">
                    <a:solidFill>
                      <a:schemeClr val="tx1"/>
                    </a:solidFill>
                  </a:rPr>
                  <a:t>= U</a:t>
                </a:r>
                <a14:m>
                  <m:oMath xmlns:m="http://schemas.openxmlformats.org/officeDocument/2006/math">
                    <m:acc>
                      <m:accPr>
                        <m:chr m:val="̂"/>
                        <m:ctrlPr>
                          <a:rPr lang="en-US" altLang="zh-CN" i="1" dirty="0">
                            <a:solidFill>
                              <a:schemeClr val="tx1"/>
                            </a:solidFill>
                            <a:latin typeface="Cambria Math" panose="02040503050406030204" pitchFamily="18" charset="0"/>
                            <a:ea typeface="微软雅黑" panose="020B0503020204020204" pitchFamily="34" charset="-122"/>
                          </a:rPr>
                        </m:ctrlPr>
                      </m:accPr>
                      <m:e>
                        <m:r>
                          <a:rPr lang="en-US" altLang="zh-CN" i="1" dirty="0">
                            <a:solidFill>
                              <a:schemeClr val="tx1"/>
                            </a:solidFill>
                            <a:latin typeface="Cambria Math" panose="02040503050406030204" pitchFamily="18" charset="0"/>
                            <a:ea typeface="微软雅黑" panose="020B0503020204020204" pitchFamily="34" charset="-122"/>
                          </a:rPr>
                          <m:t>𝑓</m:t>
                        </m:r>
                      </m:e>
                    </m:acc>
                    <m:r>
                      <a:rPr lang="en-US" altLang="zh-CN" b="0" i="1" dirty="0" smtClean="0">
                        <a:solidFill>
                          <a:schemeClr val="tx1"/>
                        </a:solidFill>
                        <a:latin typeface="Cambria Math" panose="02040503050406030204" pitchFamily="18" charset="0"/>
                        <a:ea typeface="微软雅黑" panose="020B0503020204020204" pitchFamily="34" charset="-122"/>
                      </a:rPr>
                      <m:t>    </m:t>
                    </m:r>
                    <m:r>
                      <a:rPr lang="en-US" altLang="zh-CN" b="0" i="0" dirty="0" smtClean="0">
                        <a:solidFill>
                          <a:schemeClr val="tx1"/>
                        </a:solidFill>
                        <a:latin typeface="Cambria Math" panose="02040503050406030204" pitchFamily="18" charset="0"/>
                        <a:ea typeface="微软雅黑" panose="020B0503020204020204" pitchFamily="34" charset="-122"/>
                      </a:rPr>
                      <m:t> </m:t>
                    </m:r>
                    <m:r>
                      <a:rPr lang="zh-CN" altLang="en-US" i="0" dirty="0">
                        <a:solidFill>
                          <a:schemeClr val="tx1"/>
                        </a:solidFill>
                        <a:latin typeface="Cambria Math" panose="02040503050406030204" pitchFamily="18" charset="0"/>
                        <a:ea typeface="微软雅黑" panose="020B0503020204020204" pitchFamily="34" charset="-122"/>
                      </a:rPr>
                      <m:t>图信号</m:t>
                    </m:r>
                  </m:oMath>
                </a14:m>
                <a:r>
                  <a:rPr lang="zh-CN" altLang="en-US" dirty="0">
                    <a:solidFill>
                      <a:schemeClr val="tx1"/>
                    </a:solidFill>
                  </a:rPr>
                  <a:t>的傅里叶逆变换</a:t>
                </a:r>
              </a:p>
            </p:txBody>
          </p:sp>
        </mc:Choice>
        <mc:Fallback xmlns="">
          <p:sp>
            <p:nvSpPr>
              <p:cNvPr id="6" name="文本框 5">
                <a:extLst>
                  <a:ext uri="{FF2B5EF4-FFF2-40B4-BE49-F238E27FC236}">
                    <a16:creationId xmlns:a16="http://schemas.microsoft.com/office/drawing/2014/main" id="{C8C5E188-447E-48EA-9FF0-7D06C44BEA1C}"/>
                  </a:ext>
                </a:extLst>
              </p:cNvPr>
              <p:cNvSpPr txBox="1">
                <a:spLocks noRot="1" noChangeAspect="1" noMove="1" noResize="1" noEditPoints="1" noAdjustHandles="1" noChangeArrowheads="1" noChangeShapeType="1" noTextEdit="1"/>
              </p:cNvSpPr>
              <p:nvPr/>
            </p:nvSpPr>
            <p:spPr>
              <a:xfrm>
                <a:off x="5749778" y="2099332"/>
                <a:ext cx="3143809" cy="292581"/>
              </a:xfrm>
              <a:prstGeom prst="rect">
                <a:avLst/>
              </a:prstGeom>
              <a:blipFill>
                <a:blip r:embed="rId4"/>
                <a:stretch>
                  <a:fillRect l="-3101" t="-22917" r="-4264"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22C5FA5-6B02-494A-94F1-A07995CD778B}"/>
                  </a:ext>
                </a:extLst>
              </p:cNvPr>
              <p:cNvSpPr txBox="1"/>
              <p:nvPr/>
            </p:nvSpPr>
            <p:spPr>
              <a:xfrm>
                <a:off x="5749778" y="2413702"/>
                <a:ext cx="2937022" cy="292581"/>
              </a:xfrm>
              <a:prstGeom prst="rect">
                <a:avLst/>
              </a:prstGeom>
              <a:noFill/>
            </p:spPr>
            <p:txBody>
              <a:bodyPr wrap="none" lIns="0" tIns="0" rIns="0" bIns="0" rtlCol="0">
                <a:spAutoFit/>
              </a:bodyPr>
              <a:lstStyle/>
              <a:p>
                <a14:m>
                  <m:oMath xmlns:m="http://schemas.openxmlformats.org/officeDocument/2006/math">
                    <m:acc>
                      <m:accPr>
                        <m:chr m:val="̂"/>
                        <m:ctrlPr>
                          <a:rPr lang="en-US" altLang="zh-CN" i="1" dirty="0" smtClean="0">
                            <a:solidFill>
                              <a:schemeClr val="tx1"/>
                            </a:solidFill>
                            <a:latin typeface="Cambria Math" panose="02040503050406030204" pitchFamily="18" charset="0"/>
                            <a:ea typeface="微软雅黑" panose="020B0503020204020204" pitchFamily="34" charset="-122"/>
                          </a:rPr>
                        </m:ctrlPr>
                      </m:accPr>
                      <m:e>
                        <m:r>
                          <a:rPr lang="en-US" altLang="zh-CN" i="1" dirty="0">
                            <a:solidFill>
                              <a:schemeClr val="tx1"/>
                            </a:solidFill>
                            <a:latin typeface="Cambria Math" panose="02040503050406030204" pitchFamily="18" charset="0"/>
                            <a:ea typeface="微软雅黑" panose="020B0503020204020204" pitchFamily="34" charset="-122"/>
                          </a:rPr>
                          <m:t>𝑓</m:t>
                        </m:r>
                      </m:e>
                    </m:acc>
                    <m:r>
                      <a:rPr lang="en-US" altLang="zh-CN" i="1" dirty="0">
                        <a:solidFill>
                          <a:schemeClr val="tx1"/>
                        </a:solidFill>
                        <a:latin typeface="Cambria Math" panose="02040503050406030204" pitchFamily="18" charset="0"/>
                        <a:ea typeface="微软雅黑" panose="020B0503020204020204" pitchFamily="34" charset="-122"/>
                      </a:rPr>
                      <m:t> </m:t>
                    </m:r>
                  </m:oMath>
                </a14:m>
                <a:r>
                  <a:rPr lang="en-US" altLang="zh-CN" i="1" dirty="0">
                    <a:solidFill>
                      <a:schemeClr val="tx1"/>
                    </a:solidFill>
                  </a:rPr>
                  <a:t>= U</a:t>
                </a:r>
                <a:r>
                  <a:rPr lang="en-US" altLang="zh-CN" i="1" baseline="30000" dirty="0">
                    <a:solidFill>
                      <a:schemeClr val="tx1"/>
                    </a:solidFill>
                  </a:rPr>
                  <a:t>T</a:t>
                </a:r>
                <a14:m>
                  <m:oMath xmlns:m="http://schemas.openxmlformats.org/officeDocument/2006/math">
                    <m:r>
                      <m:rPr>
                        <m:nor/>
                      </m:rPr>
                      <a:rPr lang="en-US" altLang="zh-CN" i="1" dirty="0" smtClean="0">
                        <a:solidFill>
                          <a:schemeClr val="tx1"/>
                        </a:solidFill>
                        <a:latin typeface="微软雅黑" panose="020B0503020204020204" pitchFamily="34" charset="-122"/>
                        <a:ea typeface="微软雅黑" panose="020B0503020204020204" pitchFamily="34" charset="-122"/>
                      </a:rPr>
                      <m:t>f</m:t>
                    </m:r>
                    <m:r>
                      <m:rPr>
                        <m:nor/>
                      </m:rPr>
                      <a:rPr lang="en-US" altLang="zh-CN" b="0" i="1" dirty="0" smtClean="0">
                        <a:solidFill>
                          <a:schemeClr val="tx1"/>
                        </a:solidFill>
                        <a:latin typeface="微软雅黑" panose="020B0503020204020204" pitchFamily="34" charset="-122"/>
                        <a:ea typeface="微软雅黑" panose="020B0503020204020204" pitchFamily="34" charset="-122"/>
                      </a:rPr>
                      <m:t>  </m:t>
                    </m:r>
                    <m:r>
                      <a:rPr lang="zh-CN" altLang="en-US" i="0" dirty="0">
                        <a:solidFill>
                          <a:schemeClr val="tx1"/>
                        </a:solidFill>
                        <a:latin typeface="Cambria Math" panose="02040503050406030204" pitchFamily="18" charset="0"/>
                        <a:ea typeface="微软雅黑" panose="020B0503020204020204" pitchFamily="34" charset="-122"/>
                      </a:rPr>
                      <m:t>图信号</m:t>
                    </m:r>
                  </m:oMath>
                </a14:m>
                <a:r>
                  <a:rPr lang="zh-CN" altLang="en-US" dirty="0">
                    <a:solidFill>
                      <a:schemeClr val="tx1"/>
                    </a:solidFill>
                  </a:rPr>
                  <a:t>的傅里叶变换</a:t>
                </a:r>
              </a:p>
            </p:txBody>
          </p:sp>
        </mc:Choice>
        <mc:Fallback xmlns="">
          <p:sp>
            <p:nvSpPr>
              <p:cNvPr id="7" name="文本框 6">
                <a:extLst>
                  <a:ext uri="{FF2B5EF4-FFF2-40B4-BE49-F238E27FC236}">
                    <a16:creationId xmlns:a16="http://schemas.microsoft.com/office/drawing/2014/main" id="{822C5FA5-6B02-494A-94F1-A07995CD778B}"/>
                  </a:ext>
                </a:extLst>
              </p:cNvPr>
              <p:cNvSpPr txBox="1">
                <a:spLocks noRot="1" noChangeAspect="1" noMove="1" noResize="1" noEditPoints="1" noAdjustHandles="1" noChangeArrowheads="1" noChangeShapeType="1" noTextEdit="1"/>
              </p:cNvSpPr>
              <p:nvPr/>
            </p:nvSpPr>
            <p:spPr>
              <a:xfrm>
                <a:off x="5749778" y="2413702"/>
                <a:ext cx="2937022" cy="292581"/>
              </a:xfrm>
              <a:prstGeom prst="rect">
                <a:avLst/>
              </a:prstGeom>
              <a:blipFill>
                <a:blip r:embed="rId5"/>
                <a:stretch>
                  <a:fillRect l="-3734" t="-25000" r="-4564" b="-4791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28DCBB27-7237-4AAE-BD1C-3F031ECEB7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072" y="2129299"/>
            <a:ext cx="4956835" cy="525228"/>
          </a:xfrm>
          <a:prstGeom prst="rect">
            <a:avLst/>
          </a:prstGeom>
        </p:spPr>
      </p:pic>
      <p:cxnSp>
        <p:nvCxnSpPr>
          <p:cNvPr id="11" name="直線單箭頭接點 6">
            <a:extLst>
              <a:ext uri="{FF2B5EF4-FFF2-40B4-BE49-F238E27FC236}">
                <a16:creationId xmlns:a16="http://schemas.microsoft.com/office/drawing/2014/main" id="{4F97ADF6-26E5-4E86-8453-AE13C19A33EA}"/>
              </a:ext>
            </a:extLst>
          </p:cNvPr>
          <p:cNvCxnSpPr>
            <a:cxnSpLocks/>
          </p:cNvCxnSpPr>
          <p:nvPr/>
        </p:nvCxnSpPr>
        <p:spPr>
          <a:xfrm>
            <a:off x="4461062" y="4173120"/>
            <a:ext cx="857250" cy="74850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接點 16">
            <a:extLst>
              <a:ext uri="{FF2B5EF4-FFF2-40B4-BE49-F238E27FC236}">
                <a16:creationId xmlns:a16="http://schemas.microsoft.com/office/drawing/2014/main" id="{1EBA5D2F-558D-47DA-AAB9-BB8389998DA7}"/>
              </a:ext>
            </a:extLst>
          </p:cNvPr>
          <p:cNvCxnSpPr>
            <a:cxnSpLocks/>
          </p:cNvCxnSpPr>
          <p:nvPr/>
        </p:nvCxnSpPr>
        <p:spPr>
          <a:xfrm>
            <a:off x="1865385" y="4173120"/>
            <a:ext cx="2760403"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4705C39-085C-4D33-A069-24F353840664}"/>
              </a:ext>
            </a:extLst>
          </p:cNvPr>
          <p:cNvSpPr txBox="1"/>
          <p:nvPr/>
        </p:nvSpPr>
        <p:spPr>
          <a:xfrm>
            <a:off x="4889687" y="4940368"/>
            <a:ext cx="2185146" cy="338554"/>
          </a:xfrm>
          <a:prstGeom prst="rect">
            <a:avLst/>
          </a:prstGeom>
          <a:noFill/>
        </p:spPr>
        <p:txBody>
          <a:bodyPr wrap="square">
            <a:spAutoFit/>
          </a:bodyPr>
          <a:lstStyle/>
          <a:p>
            <a:r>
              <a:rPr lang="en-US" altLang="zh-CN" sz="1600" dirty="0">
                <a:solidFill>
                  <a:srgbClr val="0070C0"/>
                </a:solidFill>
                <a:ea typeface="微软雅黑" panose="020B0503020204020204" pitchFamily="34" charset="-122"/>
              </a:rPr>
              <a:t>f</a:t>
            </a:r>
            <a:r>
              <a:rPr lang="zh-CN" altLang="en-US" sz="1600" dirty="0">
                <a:solidFill>
                  <a:srgbClr val="0070C0"/>
                </a:solidFill>
                <a:ea typeface="微软雅黑" panose="020B0503020204020204" pitchFamily="34" charset="-122"/>
              </a:rPr>
              <a:t>与</a:t>
            </a:r>
            <a:r>
              <a:rPr lang="en-US" altLang="zh-CN" sz="1600" dirty="0">
                <a:solidFill>
                  <a:srgbClr val="0070C0"/>
                </a:solidFill>
                <a:ea typeface="微软雅黑" panose="020B0503020204020204" pitchFamily="34" charset="-122"/>
              </a:rPr>
              <a:t>h</a:t>
            </a:r>
            <a:r>
              <a:rPr lang="zh-CN" altLang="en-US" sz="1600" dirty="0">
                <a:solidFill>
                  <a:srgbClr val="0070C0"/>
                </a:solidFill>
                <a:ea typeface="微软雅黑" panose="020B0503020204020204" pitchFamily="34" charset="-122"/>
              </a:rPr>
              <a:t>傅立叶变换的乘积</a:t>
            </a:r>
            <a:endParaRPr lang="zh-CN" altLang="en-US" sz="1600" dirty="0">
              <a:solidFill>
                <a:srgbClr val="0070C0"/>
              </a:solidFill>
            </a:endParaRPr>
          </a:p>
        </p:txBody>
      </p:sp>
      <p:cxnSp>
        <p:nvCxnSpPr>
          <p:cNvPr id="18" name="直線單箭頭接點 6">
            <a:extLst>
              <a:ext uri="{FF2B5EF4-FFF2-40B4-BE49-F238E27FC236}">
                <a16:creationId xmlns:a16="http://schemas.microsoft.com/office/drawing/2014/main" id="{596B28C6-458F-404B-8961-BB627AC4C4EB}"/>
              </a:ext>
            </a:extLst>
          </p:cNvPr>
          <p:cNvCxnSpPr>
            <a:cxnSpLocks/>
          </p:cNvCxnSpPr>
          <p:nvPr/>
        </p:nvCxnSpPr>
        <p:spPr>
          <a:xfrm>
            <a:off x="5617194" y="3916153"/>
            <a:ext cx="857250" cy="74850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接點 16">
            <a:extLst>
              <a:ext uri="{FF2B5EF4-FFF2-40B4-BE49-F238E27FC236}">
                <a16:creationId xmlns:a16="http://schemas.microsoft.com/office/drawing/2014/main" id="{13EC500B-724E-41A0-8C73-2647FEC29452}"/>
              </a:ext>
            </a:extLst>
          </p:cNvPr>
          <p:cNvCxnSpPr>
            <a:cxnSpLocks/>
          </p:cNvCxnSpPr>
          <p:nvPr/>
        </p:nvCxnSpPr>
        <p:spPr>
          <a:xfrm>
            <a:off x="5486400" y="3916153"/>
            <a:ext cx="29552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4DE3B9E-78C6-4DE2-AC44-644EC4FA8C54}"/>
              </a:ext>
            </a:extLst>
          </p:cNvPr>
          <p:cNvSpPr txBox="1"/>
          <p:nvPr/>
        </p:nvSpPr>
        <p:spPr>
          <a:xfrm>
            <a:off x="6002564" y="4613440"/>
            <a:ext cx="3053742" cy="338554"/>
          </a:xfrm>
          <a:prstGeom prst="rect">
            <a:avLst/>
          </a:prstGeom>
          <a:noFill/>
        </p:spPr>
        <p:txBody>
          <a:bodyPr wrap="square">
            <a:spAutoFit/>
          </a:bodyPr>
          <a:lstStyle/>
          <a:p>
            <a:r>
              <a:rPr lang="en-US" altLang="zh-CN" sz="1600" dirty="0">
                <a:solidFill>
                  <a:srgbClr val="0070C0"/>
                </a:solidFill>
                <a:ea typeface="微软雅黑" panose="020B0503020204020204" pitchFamily="34" charset="-122"/>
              </a:rPr>
              <a:t>Hadamard product</a:t>
            </a:r>
            <a:r>
              <a:rPr lang="zh-CN" altLang="en-US" sz="1600" dirty="0">
                <a:solidFill>
                  <a:srgbClr val="0070C0"/>
                </a:solidFill>
                <a:ea typeface="微软雅黑" panose="020B0503020204020204" pitchFamily="34" charset="-122"/>
              </a:rPr>
              <a:t>（哈达马积）</a:t>
            </a:r>
            <a:endParaRPr lang="zh-CN" altLang="en-US" sz="1600" dirty="0">
              <a:solidFill>
                <a:srgbClr val="0070C0"/>
              </a:solidFill>
            </a:endParaRPr>
          </a:p>
        </p:txBody>
      </p:sp>
      <p:sp>
        <p:nvSpPr>
          <p:cNvPr id="23" name="文本框 22">
            <a:extLst>
              <a:ext uri="{FF2B5EF4-FFF2-40B4-BE49-F238E27FC236}">
                <a16:creationId xmlns:a16="http://schemas.microsoft.com/office/drawing/2014/main" id="{7E102C18-9234-4393-9C16-A89A55520966}"/>
              </a:ext>
            </a:extLst>
          </p:cNvPr>
          <p:cNvSpPr txBox="1"/>
          <p:nvPr/>
        </p:nvSpPr>
        <p:spPr>
          <a:xfrm>
            <a:off x="3804744" y="6341477"/>
            <a:ext cx="4572000" cy="276999"/>
          </a:xfrm>
          <a:prstGeom prst="rect">
            <a:avLst/>
          </a:prstGeom>
          <a:noFill/>
        </p:spPr>
        <p:txBody>
          <a:bodyPr wrap="square">
            <a:spAutoFit/>
          </a:bodyPr>
          <a:lstStyle/>
          <a:p>
            <a:r>
              <a:rPr lang="zh-CN" altLang="en-US" sz="1200" dirty="0"/>
              <a:t>https://www.zhihu.com/question/54504471/answer/332657604</a:t>
            </a:r>
          </a:p>
        </p:txBody>
      </p:sp>
    </p:spTree>
    <p:extLst>
      <p:ext uri="{BB962C8B-B14F-4D97-AF65-F5344CB8AC3E}">
        <p14:creationId xmlns:p14="http://schemas.microsoft.com/office/powerpoint/2010/main" val="278589344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GCN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Content Placeholder 5">
            <a:extLst>
              <a:ext uri="{FF2B5EF4-FFF2-40B4-BE49-F238E27FC236}">
                <a16:creationId xmlns:a16="http://schemas.microsoft.com/office/drawing/2014/main" id="{7ABBE366-F398-40F1-9177-7BCB0B998792}"/>
              </a:ext>
            </a:extLst>
          </p:cNvPr>
          <p:cNvSpPr>
            <a:spLocks noGrp="1"/>
          </p:cNvSpPr>
          <p:nvPr>
            <p:ph idx="1"/>
          </p:nvPr>
        </p:nvSpPr>
        <p:spPr>
          <a:xfrm>
            <a:off x="457200" y="1600200"/>
            <a:ext cx="8300224" cy="4525963"/>
          </a:xfrm>
        </p:spPr>
        <p:txBody>
          <a:bodyPr/>
          <a:lstStyle/>
          <a:p>
            <a:pPr algn="just"/>
            <a:r>
              <a:rPr lang="zh-CN" altLang="en-US" sz="1800" dirty="0">
                <a:solidFill>
                  <a:srgbClr val="C00000"/>
                </a:solidFill>
                <a:latin typeface="微软雅黑" panose="020B0503020204020204" pitchFamily="34" charset="-122"/>
                <a:ea typeface="微软雅黑" panose="020B0503020204020204" pitchFamily="34" charset="-122"/>
              </a:rPr>
              <a:t>与深度学习结合的</a:t>
            </a:r>
            <a:r>
              <a:rPr lang="en-US" altLang="zh-CN" sz="1800" dirty="0">
                <a:solidFill>
                  <a:srgbClr val="C00000"/>
                </a:solidFill>
                <a:latin typeface="微软雅黑" panose="020B0503020204020204" pitchFamily="34" charset="-122"/>
                <a:ea typeface="微软雅黑" panose="020B0503020204020204" pitchFamily="34" charset="-122"/>
              </a:rPr>
              <a:t>Graph Convolutional Network</a:t>
            </a:r>
          </a:p>
          <a:p>
            <a:pPr algn="just"/>
            <a:endParaRPr lang="en-US" sz="1800" dirty="0">
              <a:latin typeface="微软雅黑" panose="020B0503020204020204" pitchFamily="34" charset="-122"/>
              <a:ea typeface="微软雅黑" panose="020B0503020204020204" pitchFamily="34" charset="-122"/>
            </a:endParaRPr>
          </a:p>
          <a:p>
            <a:pPr algn="just"/>
            <a:endParaRPr lang="en-US" sz="1800" dirty="0">
              <a:latin typeface="微软雅黑" panose="020B0503020204020204" pitchFamily="34" charset="-122"/>
              <a:ea typeface="微软雅黑" panose="020B0503020204020204" pitchFamily="34" charset="-122"/>
            </a:endParaRPr>
          </a:p>
          <a:p>
            <a:pPr algn="just"/>
            <a:endParaRPr lang="en-US" sz="1800" dirty="0">
              <a:latin typeface="微软雅黑" panose="020B0503020204020204" pitchFamily="34" charset="-122"/>
              <a:ea typeface="微软雅黑" panose="020B0503020204020204" pitchFamily="34" charset="-122"/>
            </a:endParaRPr>
          </a:p>
          <a:p>
            <a:pPr marL="0" indent="0" algn="just">
              <a:buNone/>
            </a:pPr>
            <a:r>
              <a:rPr lang="zh-CN" altLang="en-US" sz="1800" b="1" dirty="0">
                <a:latin typeface="微软雅黑" panose="020B0503020204020204" pitchFamily="34" charset="-122"/>
                <a:ea typeface="微软雅黑" panose="020B0503020204020204" pitchFamily="34" charset="-122"/>
              </a:rPr>
              <a:t>第一代</a:t>
            </a:r>
            <a:r>
              <a:rPr lang="en-US" altLang="zh-CN" sz="1800" b="1" dirty="0">
                <a:latin typeface="微软雅黑" panose="020B0503020204020204" pitchFamily="34" charset="-122"/>
                <a:ea typeface="微软雅黑" panose="020B0503020204020204" pitchFamily="34" charset="-122"/>
              </a:rPr>
              <a:t>GCN</a:t>
            </a:r>
            <a:endParaRPr 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en-US" sz="1600" dirty="0">
                <a:solidFill>
                  <a:srgbClr val="0070C0"/>
                </a:solidFill>
                <a:latin typeface="微软雅黑" panose="020B0503020204020204" pitchFamily="34" charset="-122"/>
                <a:ea typeface="微软雅黑" panose="020B0503020204020204" pitchFamily="34" charset="-122"/>
              </a:rPr>
              <a:t>Spectral Networks and Locally Connected Networks on Graphs</a:t>
            </a: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solidFill>
                  <a:srgbClr val="0070C0"/>
                </a:solidFill>
                <a:latin typeface="微软雅黑" panose="020B0503020204020204" pitchFamily="34" charset="-122"/>
                <a:ea typeface="微软雅黑" panose="020B0503020204020204" pitchFamily="34" charset="-122"/>
              </a:rPr>
              <a:t>弊端：</a:t>
            </a:r>
          </a:p>
          <a:p>
            <a:pPr lvl="1">
              <a:buFont typeface="+mj-ea"/>
              <a:buAutoNum type="circleNumDbPlain"/>
            </a:pPr>
            <a:r>
              <a:rPr lang="zh-CN" altLang="en-US" sz="1200" dirty="0">
                <a:latin typeface="微软雅黑" panose="020B0503020204020204" pitchFamily="34" charset="-122"/>
                <a:ea typeface="微软雅黑" panose="020B0503020204020204" pitchFamily="34" charset="-122"/>
              </a:rPr>
              <a:t>每一次前向传播都要计算</a:t>
            </a:r>
            <a:r>
              <a:rPr lang="en-US" altLang="zh-CN" sz="1200" i="1" dirty="0" err="1">
                <a:latin typeface="微软雅黑" panose="020B0503020204020204" pitchFamily="34" charset="-122"/>
                <a:ea typeface="微软雅黑" panose="020B0503020204020204" pitchFamily="34" charset="-122"/>
              </a:rPr>
              <a:t>Ug</a:t>
            </a:r>
            <a:r>
              <a:rPr lang="en-US" altLang="zh-CN" sz="1200" i="1" baseline="-25000" dirty="0" err="1">
                <a:latin typeface="微软雅黑" panose="020B0503020204020204" pitchFamily="34" charset="-122"/>
                <a:ea typeface="微软雅黑" panose="020B0503020204020204" pitchFamily="34" charset="-122"/>
              </a:rPr>
              <a:t>θ</a:t>
            </a:r>
            <a:r>
              <a:rPr lang="en-US" altLang="zh-CN" sz="1200" i="1" dirty="0" err="1">
                <a:latin typeface="微软雅黑" panose="020B0503020204020204" pitchFamily="34" charset="-122"/>
                <a:ea typeface="微软雅黑" panose="020B0503020204020204" pitchFamily="34" charset="-122"/>
              </a:rPr>
              <a:t>U</a:t>
            </a:r>
            <a:r>
              <a:rPr lang="en-US" altLang="zh-CN" sz="1200" i="1" baseline="30000" dirty="0" err="1">
                <a:latin typeface="微软雅黑" panose="020B0503020204020204" pitchFamily="34" charset="-122"/>
                <a:ea typeface="微软雅黑" panose="020B0503020204020204" pitchFamily="34" charset="-122"/>
              </a:rPr>
              <a:t>T</a:t>
            </a:r>
            <a:r>
              <a:rPr lang="zh-CN" altLang="en-US" sz="1200" dirty="0">
                <a:latin typeface="微软雅黑" panose="020B0503020204020204" pitchFamily="34" charset="-122"/>
                <a:ea typeface="微软雅黑" panose="020B0503020204020204" pitchFamily="34" charset="-122"/>
              </a:rPr>
              <a:t>，对于大规模的</a:t>
            </a:r>
            <a:r>
              <a:rPr lang="en-US" altLang="zh-CN" sz="1200" dirty="0">
                <a:latin typeface="微软雅黑" panose="020B0503020204020204" pitchFamily="34" charset="-122"/>
                <a:ea typeface="微软雅黑" panose="020B0503020204020204" pitchFamily="34" charset="-122"/>
              </a:rPr>
              <a:t>graph</a:t>
            </a:r>
            <a:r>
              <a:rPr lang="zh-CN" altLang="en-US" sz="1200" dirty="0">
                <a:latin typeface="微软雅黑" panose="020B0503020204020204" pitchFamily="34" charset="-122"/>
                <a:ea typeface="微软雅黑" panose="020B0503020204020204" pitchFamily="34" charset="-122"/>
              </a:rPr>
              <a:t>计算代价很高，</a:t>
            </a:r>
            <a:r>
              <a:rPr lang="zh-CN" altLang="en-US" sz="1200" dirty="0">
                <a:solidFill>
                  <a:srgbClr val="C00000"/>
                </a:solidFill>
                <a:latin typeface="微软雅黑" panose="020B0503020204020204" pitchFamily="34" charset="-122"/>
                <a:ea typeface="微软雅黑" panose="020B0503020204020204" pitchFamily="34" charset="-122"/>
              </a:rPr>
              <a:t>计算复杂度为</a:t>
            </a:r>
            <a:r>
              <a:rPr lang="en-US" altLang="zh-CN" sz="1200" dirty="0">
                <a:solidFill>
                  <a:srgbClr val="C00000"/>
                </a:solidFill>
                <a:latin typeface="微软雅黑" panose="020B0503020204020204" pitchFamily="34" charset="-122"/>
                <a:ea typeface="微软雅黑" panose="020B0503020204020204" pitchFamily="34" charset="-122"/>
              </a:rPr>
              <a:t>O(n</a:t>
            </a:r>
            <a:r>
              <a:rPr lang="en-US" altLang="zh-CN" sz="1200" baseline="30000" dirty="0">
                <a:solidFill>
                  <a:srgbClr val="C00000"/>
                </a:solidFill>
                <a:latin typeface="微软雅黑" panose="020B0503020204020204" pitchFamily="34" charset="-122"/>
                <a:ea typeface="微软雅黑" panose="020B0503020204020204" pitchFamily="34" charset="-122"/>
              </a:rPr>
              <a:t>3</a:t>
            </a:r>
            <a:r>
              <a:rPr lang="en-US" altLang="zh-CN" sz="1200" dirty="0">
                <a:solidFill>
                  <a:srgbClr val="C00000"/>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p>
          <a:p>
            <a:pPr lvl="1" algn="just">
              <a:buFont typeface="+mj-ea"/>
              <a:buAutoNum type="circleNumDbPlain"/>
            </a:pPr>
            <a:r>
              <a:rPr lang="zh-CN" altLang="en-US" sz="1200" dirty="0">
                <a:latin typeface="微软雅黑" panose="020B0503020204020204" pitchFamily="34" charset="-122"/>
                <a:ea typeface="微软雅黑" panose="020B0503020204020204" pitchFamily="34" charset="-122"/>
              </a:rPr>
              <a:t>卷积运算是全局的，没有</a:t>
            </a:r>
            <a:r>
              <a:rPr lang="zh-CN" altLang="en-US" sz="1200" dirty="0">
                <a:solidFill>
                  <a:srgbClr val="C00000"/>
                </a:solidFill>
                <a:latin typeface="微软雅黑" panose="020B0503020204020204" pitchFamily="34" charset="-122"/>
                <a:ea typeface="微软雅黑" panose="020B0503020204020204" pitchFamily="34" charset="-122"/>
              </a:rPr>
              <a:t>类似</a:t>
            </a:r>
            <a:r>
              <a:rPr lang="en-US" altLang="zh-CN" sz="1200" dirty="0">
                <a:solidFill>
                  <a:srgbClr val="C00000"/>
                </a:solidFill>
                <a:latin typeface="微软雅黑" panose="020B0503020204020204" pitchFamily="34" charset="-122"/>
                <a:ea typeface="微软雅黑" panose="020B0503020204020204" pitchFamily="34" charset="-122"/>
              </a:rPr>
              <a:t>CNN</a:t>
            </a:r>
            <a:r>
              <a:rPr lang="zh-CN" altLang="en-US" sz="1200" dirty="0">
                <a:solidFill>
                  <a:srgbClr val="C00000"/>
                </a:solidFill>
                <a:latin typeface="微软雅黑" panose="020B0503020204020204" pitchFamily="34" charset="-122"/>
                <a:ea typeface="微软雅黑" panose="020B0503020204020204" pitchFamily="34" charset="-122"/>
              </a:rPr>
              <a:t>的感受野</a:t>
            </a:r>
            <a:r>
              <a:rPr lang="zh-CN" altLang="en-US" sz="1200" dirty="0">
                <a:latin typeface="微软雅黑" panose="020B0503020204020204" pitchFamily="34" charset="-122"/>
                <a:ea typeface="微软雅黑" panose="020B0503020204020204" pitchFamily="34" charset="-122"/>
              </a:rPr>
              <a:t>，没有抓取与</a:t>
            </a:r>
            <a:r>
              <a:rPr lang="en-US" altLang="zh-CN" sz="1200" dirty="0">
                <a:latin typeface="微软雅黑" panose="020B0503020204020204" pitchFamily="34" charset="-122"/>
                <a:ea typeface="微软雅黑" panose="020B0503020204020204" pitchFamily="34" charset="-122"/>
              </a:rPr>
              <a:t>spatial localization</a:t>
            </a:r>
            <a:r>
              <a:rPr lang="zh-CN" altLang="en-US" sz="1200" dirty="0">
                <a:latin typeface="微软雅黑" panose="020B0503020204020204" pitchFamily="34" charset="-122"/>
                <a:ea typeface="微软雅黑" panose="020B0503020204020204" pitchFamily="34" charset="-122"/>
              </a:rPr>
              <a:t>相关隐含特征的能力；</a:t>
            </a:r>
          </a:p>
          <a:p>
            <a:pPr lvl="1" algn="just">
              <a:buFont typeface="+mj-ea"/>
              <a:buAutoNum type="circleNumDbPlain"/>
            </a:pPr>
            <a:r>
              <a:rPr lang="zh-CN" altLang="en-US" sz="1200" dirty="0">
                <a:solidFill>
                  <a:srgbClr val="C00000"/>
                </a:solidFill>
                <a:latin typeface="微软雅黑" panose="020B0503020204020204" pitchFamily="34" charset="-122"/>
                <a:ea typeface="微软雅黑" panose="020B0503020204020204" pitchFamily="34" charset="-122"/>
              </a:rPr>
              <a:t>卷积核需要的参数过多</a:t>
            </a:r>
            <a:r>
              <a:rPr lang="zh-CN" altLang="en-US" sz="1200" dirty="0">
                <a:latin typeface="微软雅黑" panose="020B0503020204020204" pitchFamily="34" charset="-122"/>
                <a:ea typeface="微软雅黑" panose="020B0503020204020204" pitchFamily="34" charset="-122"/>
              </a:rPr>
              <a:t>，需要</a:t>
            </a: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个</a:t>
            </a: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r>
              <a:rPr lang="zh-CN" altLang="en-US" sz="1600" dirty="0">
                <a:solidFill>
                  <a:srgbClr val="0070C0"/>
                </a:solidFill>
                <a:latin typeface="微软雅黑" panose="020B0503020204020204" pitchFamily="34" charset="-122"/>
                <a:ea typeface="微软雅黑" panose="020B0503020204020204" pitchFamily="34" charset="-122"/>
              </a:rPr>
              <a:t>第二代，第三代</a:t>
            </a:r>
            <a:endParaRPr lang="en-US" sz="1600" dirty="0">
              <a:solidFill>
                <a:srgbClr val="0070C0"/>
              </a:solidFill>
              <a:latin typeface="微软雅黑" panose="020B0503020204020204" pitchFamily="34" charset="-122"/>
              <a:ea typeface="微软雅黑" panose="020B0503020204020204" pitchFamily="34" charset="-122"/>
            </a:endParaRPr>
          </a:p>
          <a:p>
            <a:pPr algn="just">
              <a:buFont typeface="Arial" panose="020B0604020202020204" pitchFamily="34" charset="0"/>
              <a:buChar char="•"/>
            </a:pPr>
            <a:endParaRPr 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D7294B8-1E82-46EC-AF1C-8A952D861C92}"/>
                  </a:ext>
                </a:extLst>
              </p:cNvPr>
              <p:cNvSpPr txBox="1"/>
              <p:nvPr/>
            </p:nvSpPr>
            <p:spPr>
              <a:xfrm>
                <a:off x="1371600" y="1961085"/>
                <a:ext cx="6642847" cy="976614"/>
              </a:xfrm>
              <a:prstGeom prst="rect">
                <a:avLst/>
              </a:prstGeom>
              <a:noFill/>
            </p:spPr>
            <p:txBody>
              <a:bodyPr wrap="square">
                <a:spAutoFit/>
              </a:bodyPr>
              <a:lstStyle/>
              <a:p>
                <a14:m>
                  <m:oMath xmlns:m="http://schemas.openxmlformats.org/officeDocument/2006/math">
                    <m:r>
                      <m:rPr>
                        <m:nor/>
                      </m:rPr>
                      <a:rPr lang="en-US" altLang="zh-CN" sz="1800" b="0" dirty="0" smtClean="0">
                        <a:ea typeface="微软雅黑" panose="020B0503020204020204" pitchFamily="34" charset="-122"/>
                      </a:rPr>
                      <m:t>(</m:t>
                    </m:r>
                    <m:r>
                      <m:rPr>
                        <m:nor/>
                      </m:rPr>
                      <a:rPr lang="en-US" altLang="zh-CN" sz="1800" i="1" dirty="0" smtClean="0">
                        <a:ea typeface="微软雅黑" panose="020B0503020204020204" pitchFamily="34" charset="-122"/>
                      </a:rPr>
                      <m:t>f</m:t>
                    </m:r>
                    <m:r>
                      <a:rPr lang="en-US" altLang="zh-CN" sz="1800" i="1" dirty="0" smtClean="0">
                        <a:latin typeface="Cambria Math" panose="02040503050406030204" pitchFamily="18" charset="0"/>
                        <a:ea typeface="Cambria Math" panose="02040503050406030204" pitchFamily="18" charset="0"/>
                      </a:rPr>
                      <m:t>∗</m:t>
                    </m:r>
                    <m:r>
                      <m:rPr>
                        <m:nor/>
                      </m:rPr>
                      <a:rPr lang="en-US" altLang="zh-CN" sz="1800" i="1" dirty="0">
                        <a:ea typeface="微软雅黑" panose="020B0503020204020204" pitchFamily="34" charset="-122"/>
                      </a:rPr>
                      <m:t>h</m:t>
                    </m:r>
                    <m:r>
                      <m:rPr>
                        <m:nor/>
                      </m:rPr>
                      <a:rPr lang="en-US" altLang="zh-CN" sz="1800" b="0" dirty="0" smtClean="0">
                        <a:ea typeface="微软雅黑" panose="020B0503020204020204" pitchFamily="34" charset="-122"/>
                      </a:rPr>
                      <m:t>)</m:t>
                    </m:r>
                  </m:oMath>
                </a14:m>
                <a:r>
                  <a:rPr lang="en-US" altLang="zh-CN" sz="1800" i="1" baseline="-25000" dirty="0">
                    <a:ea typeface="微软雅黑" panose="020B0503020204020204" pitchFamily="34" charset="-122"/>
                  </a:rPr>
                  <a:t>G</a:t>
                </a:r>
                <a:r>
                  <a:rPr lang="en-US" altLang="zh-CN" sz="1800" i="1" dirty="0">
                    <a:ea typeface="微软雅黑" panose="020B0503020204020204" pitchFamily="34" charset="-122"/>
                  </a:rPr>
                  <a:t> = </a:t>
                </a:r>
                <a:r>
                  <a:rPr lang="en-US" altLang="zh-CN" sz="1800" i="1" dirty="0"/>
                  <a:t>U</a:t>
                </a:r>
                <a:r>
                  <a:rPr lang="en-US" altLang="zh-CN" sz="1800" i="1" dirty="0">
                    <a:ea typeface="微软雅黑" panose="020B0503020204020204" pitchFamily="34" charset="-122"/>
                  </a:rPr>
                  <a:t> </a:t>
                </a:r>
                <a14:m>
                  <m:oMath xmlns:m="http://schemas.openxmlformats.org/officeDocument/2006/math">
                    <m:d>
                      <m:dPr>
                        <m:begChr m:val="{"/>
                        <m:endChr m:val="}"/>
                        <m:ctrlPr>
                          <a:rPr lang="en-US" altLang="zh-CN" sz="1800" i="1" dirty="0" smtClean="0">
                            <a:latin typeface="Cambria Math" panose="02040503050406030204" pitchFamily="18" charset="0"/>
                            <a:ea typeface="微软雅黑" panose="020B0503020204020204" pitchFamily="34" charset="-122"/>
                          </a:rPr>
                        </m:ctrlPr>
                      </m:dPr>
                      <m:e>
                        <m:d>
                          <m:dPr>
                            <m:begChr m:val="["/>
                            <m:endChr m:val="]"/>
                            <m:ctrlPr>
                              <a:rPr lang="en-US" altLang="zh-CN" sz="1800" i="1" dirty="0">
                                <a:latin typeface="Cambria Math" panose="02040503050406030204" pitchFamily="18" charset="0"/>
                                <a:ea typeface="微软雅黑" panose="020B0503020204020204" pitchFamily="34" charset="-122"/>
                              </a:rPr>
                            </m:ctrlPr>
                          </m:dPr>
                          <m:e>
                            <m:m>
                              <m:mPr>
                                <m:mcs>
                                  <m:mc>
                                    <m:mcPr>
                                      <m:count m:val="3"/>
                                      <m:mcJc m:val="center"/>
                                    </m:mcPr>
                                  </m:mc>
                                </m:mcs>
                                <m:ctrlPr>
                                  <a:rPr lang="en-US" altLang="zh-CN" sz="1800" i="1" dirty="0">
                                    <a:latin typeface="Cambria Math" panose="02040503050406030204" pitchFamily="18" charset="0"/>
                                    <a:ea typeface="微软雅黑" panose="020B0503020204020204" pitchFamily="34" charset="-122"/>
                                  </a:rPr>
                                </m:ctrlPr>
                              </m:mPr>
                              <m:mr>
                                <m:e>
                                  <m:acc>
                                    <m:accPr>
                                      <m:chr m:val="̂"/>
                                      <m:ctrlPr>
                                        <a:rPr lang="en-US" altLang="zh-CN" sz="1800" i="1" dirty="0">
                                          <a:latin typeface="Cambria Math" panose="02040503050406030204" pitchFamily="18" charset="0"/>
                                          <a:ea typeface="微软雅黑" panose="020B0503020204020204" pitchFamily="34" charset="-122"/>
                                        </a:rPr>
                                      </m:ctrlPr>
                                    </m:accPr>
                                    <m:e>
                                      <m:r>
                                        <a:rPr lang="en-US" altLang="zh-CN" sz="1800" i="1" dirty="0">
                                          <a:latin typeface="Cambria Math" panose="02040503050406030204" pitchFamily="18" charset="0"/>
                                          <a:ea typeface="微软雅黑" panose="020B0503020204020204" pitchFamily="34" charset="-122"/>
                                        </a:rPr>
                                        <m:t>h</m:t>
                                      </m:r>
                                    </m:e>
                                  </m:acc>
                                  <m:r>
                                    <a:rPr lang="en-US" altLang="zh-CN" sz="1800" i="1" dirty="0">
                                      <a:latin typeface="Cambria Math" panose="02040503050406030204" pitchFamily="18" charset="0"/>
                                      <a:ea typeface="微软雅黑" panose="020B0503020204020204" pitchFamily="34" charset="-122"/>
                                    </a:rPr>
                                    <m:t>(</m:t>
                                  </m:r>
                                  <m:r>
                                    <a:rPr lang="zh-CN" altLang="en-US" sz="1800" i="1" dirty="0">
                                      <a:latin typeface="Cambria Math" panose="02040503050406030204" pitchFamily="18" charset="0"/>
                                      <a:ea typeface="微软雅黑" panose="020B0503020204020204" pitchFamily="34" charset="-122"/>
                                    </a:rPr>
                                    <m:t>𝜆</m:t>
                                  </m:r>
                                  <m:r>
                                    <a:rPr lang="en-US" altLang="zh-CN" sz="1800" i="1" baseline="-25000" dirty="0">
                                      <a:latin typeface="Cambria Math" panose="02040503050406030204" pitchFamily="18" charset="0"/>
                                      <a:ea typeface="微软雅黑" panose="020B0503020204020204" pitchFamily="34" charset="-122"/>
                                    </a:rPr>
                                    <m:t>1</m:t>
                                  </m:r>
                                  <m:r>
                                    <a:rPr lang="en-US" altLang="zh-CN" sz="1800" i="1" dirty="0">
                                      <a:latin typeface="Cambria Math" panose="02040503050406030204" pitchFamily="18" charset="0"/>
                                      <a:ea typeface="微软雅黑" panose="020B0503020204020204" pitchFamily="34" charset="-122"/>
                                    </a:rPr>
                                    <m:t>)</m:t>
                                  </m:r>
                                </m:e>
                                <m:e>
                                  <m:r>
                                    <a:rPr lang="en-US" altLang="zh-CN" sz="1800" i="1" dirty="0">
                                      <a:latin typeface="Cambria Math" panose="02040503050406030204" pitchFamily="18" charset="0"/>
                                      <a:ea typeface="微软雅黑" panose="020B0503020204020204" pitchFamily="34" charset="-122"/>
                                    </a:rPr>
                                    <m:t>⋯</m:t>
                                  </m:r>
                                </m:e>
                                <m:e/>
                              </m:mr>
                              <m:mr>
                                <m:e>
                                  <m:r>
                                    <a:rPr lang="en-US" altLang="zh-CN" sz="1800" i="1" dirty="0">
                                      <a:latin typeface="Cambria Math" panose="02040503050406030204" pitchFamily="18" charset="0"/>
                                      <a:ea typeface="微软雅黑" panose="020B0503020204020204" pitchFamily="34" charset="-122"/>
                                    </a:rPr>
                                    <m:t>⋮</m:t>
                                  </m:r>
                                </m:e>
                                <m:e>
                                  <m:r>
                                    <a:rPr lang="en-US" altLang="zh-CN" sz="1800" i="1" dirty="0">
                                      <a:latin typeface="Cambria Math" panose="02040503050406030204" pitchFamily="18" charset="0"/>
                                      <a:ea typeface="微软雅黑" panose="020B0503020204020204" pitchFamily="34" charset="-122"/>
                                    </a:rPr>
                                    <m:t>⋱</m:t>
                                  </m:r>
                                </m:e>
                                <m:e>
                                  <m:r>
                                    <a:rPr lang="en-US" altLang="zh-CN" sz="1800" i="1" dirty="0">
                                      <a:latin typeface="Cambria Math" panose="02040503050406030204" pitchFamily="18" charset="0"/>
                                      <a:ea typeface="微软雅黑" panose="020B0503020204020204" pitchFamily="34" charset="-122"/>
                                    </a:rPr>
                                    <m:t>⋮</m:t>
                                  </m:r>
                                </m:e>
                              </m:mr>
                              <m:mr>
                                <m:e/>
                                <m:e>
                                  <m:r>
                                    <a:rPr lang="en-US" altLang="zh-CN" sz="1800" i="1" dirty="0">
                                      <a:latin typeface="Cambria Math" panose="02040503050406030204" pitchFamily="18" charset="0"/>
                                      <a:ea typeface="微软雅黑" panose="020B0503020204020204" pitchFamily="34" charset="-122"/>
                                    </a:rPr>
                                    <m:t>⋯</m:t>
                                  </m:r>
                                </m:e>
                                <m:e>
                                  <m:acc>
                                    <m:accPr>
                                      <m:chr m:val="̂"/>
                                      <m:ctrlPr>
                                        <a:rPr lang="en-US" altLang="zh-CN" sz="1800" i="1" dirty="0">
                                          <a:latin typeface="Cambria Math" panose="02040503050406030204" pitchFamily="18" charset="0"/>
                                          <a:ea typeface="微软雅黑" panose="020B0503020204020204" pitchFamily="34" charset="-122"/>
                                        </a:rPr>
                                      </m:ctrlPr>
                                    </m:accPr>
                                    <m:e>
                                      <m:r>
                                        <a:rPr lang="en-US" altLang="zh-CN" sz="1800" i="1" dirty="0">
                                          <a:latin typeface="Cambria Math" panose="02040503050406030204" pitchFamily="18" charset="0"/>
                                          <a:ea typeface="微软雅黑" panose="020B0503020204020204" pitchFamily="34" charset="-122"/>
                                        </a:rPr>
                                        <m:t>h</m:t>
                                      </m:r>
                                    </m:e>
                                  </m:acc>
                                  <m:r>
                                    <a:rPr lang="en-US" altLang="zh-CN" sz="1800" i="1" dirty="0">
                                      <a:latin typeface="Cambria Math" panose="02040503050406030204" pitchFamily="18" charset="0"/>
                                      <a:ea typeface="微软雅黑" panose="020B0503020204020204" pitchFamily="34" charset="-122"/>
                                    </a:rPr>
                                    <m:t>(</m:t>
                                  </m:r>
                                  <m:r>
                                    <a:rPr lang="zh-CN" altLang="en-US" sz="1800" i="1" dirty="0">
                                      <a:latin typeface="Cambria Math" panose="02040503050406030204" pitchFamily="18" charset="0"/>
                                      <a:ea typeface="微软雅黑" panose="020B0503020204020204" pitchFamily="34" charset="-122"/>
                                    </a:rPr>
                                    <m:t>𝜆</m:t>
                                  </m:r>
                                  <m:r>
                                    <a:rPr lang="en-US" altLang="zh-CN" sz="1800" i="1" baseline="-25000" dirty="0">
                                      <a:latin typeface="Cambria Math" panose="02040503050406030204" pitchFamily="18" charset="0"/>
                                      <a:ea typeface="微软雅黑" panose="020B0503020204020204" pitchFamily="34" charset="-122"/>
                                    </a:rPr>
                                    <m:t>𝑁</m:t>
                                  </m:r>
                                  <m:r>
                                    <a:rPr lang="en-US" altLang="zh-CN" sz="1800" i="1" dirty="0">
                                      <a:latin typeface="Cambria Math" panose="02040503050406030204" pitchFamily="18" charset="0"/>
                                      <a:ea typeface="微软雅黑" panose="020B0503020204020204" pitchFamily="34" charset="-122"/>
                                    </a:rPr>
                                    <m:t>)</m:t>
                                  </m:r>
                                </m:e>
                              </m:mr>
                            </m:m>
                          </m:e>
                        </m:d>
                        <m:d>
                          <m:dPr>
                            <m:begChr m:val="["/>
                            <m:endChr m:val="]"/>
                            <m:ctrlPr>
                              <a:rPr lang="en-US" altLang="zh-CN" sz="1800" i="1" dirty="0" smtClean="0">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1800" i="1" dirty="0" smtClean="0">
                                    <a:latin typeface="Cambria Math" panose="02040503050406030204" pitchFamily="18" charset="0"/>
                                    <a:ea typeface="微软雅黑" panose="020B0503020204020204" pitchFamily="34" charset="-122"/>
                                  </a:rPr>
                                </m:ctrlPr>
                              </m:mPr>
                              <m:mr>
                                <m:e>
                                  <m:acc>
                                    <m:accPr>
                                      <m:chr m:val="̂"/>
                                      <m:ctrlPr>
                                        <a:rPr lang="en-US" altLang="zh-CN" sz="1800" i="1" dirty="0">
                                          <a:latin typeface="Cambria Math" panose="02040503050406030204" pitchFamily="18" charset="0"/>
                                          <a:ea typeface="微软雅黑" panose="020B0503020204020204" pitchFamily="34" charset="-122"/>
                                        </a:rPr>
                                      </m:ctrlPr>
                                    </m:accPr>
                                    <m:e>
                                      <m:r>
                                        <a:rPr lang="en-US" altLang="zh-CN" sz="1800" b="0" i="1" dirty="0" smtClean="0">
                                          <a:latin typeface="Cambria Math" panose="02040503050406030204" pitchFamily="18" charset="0"/>
                                          <a:ea typeface="微软雅黑" panose="020B0503020204020204" pitchFamily="34" charset="-122"/>
                                        </a:rPr>
                                        <m:t>𝑓</m:t>
                                      </m:r>
                                    </m:e>
                                  </m:acc>
                                  <m:r>
                                    <a:rPr lang="en-US" altLang="zh-CN" sz="1800" i="1" dirty="0">
                                      <a:latin typeface="Cambria Math" panose="02040503050406030204" pitchFamily="18" charset="0"/>
                                      <a:ea typeface="微软雅黑" panose="020B0503020204020204" pitchFamily="34" charset="-122"/>
                                    </a:rPr>
                                    <m:t>(</m:t>
                                  </m:r>
                                  <m:r>
                                    <a:rPr lang="zh-CN" altLang="en-US" sz="1800" i="1" dirty="0">
                                      <a:latin typeface="Cambria Math" panose="02040503050406030204" pitchFamily="18" charset="0"/>
                                      <a:ea typeface="微软雅黑" panose="020B0503020204020204" pitchFamily="34" charset="-122"/>
                                    </a:rPr>
                                    <m:t>𝜆</m:t>
                                  </m:r>
                                  <m:r>
                                    <a:rPr lang="en-US" altLang="zh-CN" sz="1800" i="1" baseline="-25000" dirty="0">
                                      <a:latin typeface="Cambria Math" panose="02040503050406030204" pitchFamily="18" charset="0"/>
                                      <a:ea typeface="微软雅黑" panose="020B0503020204020204" pitchFamily="34" charset="-122"/>
                                    </a:rPr>
                                    <m:t>1</m:t>
                                  </m:r>
                                  <m:r>
                                    <a:rPr lang="en-US" altLang="zh-CN" sz="1800" i="1" dirty="0">
                                      <a:latin typeface="Cambria Math" panose="02040503050406030204" pitchFamily="18" charset="0"/>
                                      <a:ea typeface="微软雅黑" panose="020B0503020204020204" pitchFamily="34" charset="-122"/>
                                    </a:rPr>
                                    <m:t>)</m:t>
                                  </m:r>
                                </m:e>
                              </m:mr>
                              <m:mr>
                                <m:e>
                                  <m:r>
                                    <a:rPr lang="en-US" altLang="zh-CN" sz="1800" i="1" dirty="0">
                                      <a:latin typeface="Cambria Math" panose="02040503050406030204" pitchFamily="18" charset="0"/>
                                      <a:ea typeface="微软雅黑" panose="020B0503020204020204" pitchFamily="34" charset="-122"/>
                                    </a:rPr>
                                    <m:t>⋯</m:t>
                                  </m:r>
                                </m:e>
                              </m:mr>
                              <m:mr>
                                <m:e>
                                  <m:acc>
                                    <m:accPr>
                                      <m:chr m:val="̂"/>
                                      <m:ctrlPr>
                                        <a:rPr lang="en-US" altLang="zh-CN" sz="1800" i="1" dirty="0">
                                          <a:latin typeface="Cambria Math" panose="02040503050406030204" pitchFamily="18" charset="0"/>
                                          <a:ea typeface="微软雅黑" panose="020B0503020204020204" pitchFamily="34" charset="-122"/>
                                        </a:rPr>
                                      </m:ctrlPr>
                                    </m:accPr>
                                    <m:e>
                                      <m:r>
                                        <a:rPr lang="en-US" altLang="zh-CN" sz="1800" i="1" dirty="0">
                                          <a:latin typeface="Cambria Math" panose="02040503050406030204" pitchFamily="18" charset="0"/>
                                          <a:ea typeface="微软雅黑" panose="020B0503020204020204" pitchFamily="34" charset="-122"/>
                                        </a:rPr>
                                        <m:t>𝑓</m:t>
                                      </m:r>
                                    </m:e>
                                  </m:acc>
                                  <m:r>
                                    <a:rPr lang="en-US" altLang="zh-CN" sz="1800" i="1" dirty="0">
                                      <a:latin typeface="Cambria Math" panose="02040503050406030204" pitchFamily="18" charset="0"/>
                                      <a:ea typeface="微软雅黑" panose="020B0503020204020204" pitchFamily="34" charset="-122"/>
                                    </a:rPr>
                                    <m:t>(</m:t>
                                  </m:r>
                                  <m:r>
                                    <a:rPr lang="zh-CN" altLang="en-US" sz="1800" i="1" dirty="0">
                                      <a:latin typeface="Cambria Math" panose="02040503050406030204" pitchFamily="18" charset="0"/>
                                      <a:ea typeface="微软雅黑" panose="020B0503020204020204" pitchFamily="34" charset="-122"/>
                                    </a:rPr>
                                    <m:t>𝜆</m:t>
                                  </m:r>
                                  <m:r>
                                    <a:rPr lang="en-US" altLang="zh-CN" sz="1800" b="0" i="1" baseline="-25000" dirty="0" smtClean="0">
                                      <a:latin typeface="Cambria Math" panose="02040503050406030204" pitchFamily="18" charset="0"/>
                                      <a:ea typeface="微软雅黑" panose="020B0503020204020204" pitchFamily="34" charset="-122"/>
                                    </a:rPr>
                                    <m:t>𝑁</m:t>
                                  </m:r>
                                  <m:r>
                                    <a:rPr lang="en-US" altLang="zh-CN" sz="1800" i="1" dirty="0">
                                      <a:latin typeface="Cambria Math" panose="02040503050406030204" pitchFamily="18" charset="0"/>
                                      <a:ea typeface="微软雅黑" panose="020B0503020204020204" pitchFamily="34" charset="-122"/>
                                    </a:rPr>
                                    <m:t>)</m:t>
                                  </m:r>
                                </m:e>
                              </m:mr>
                            </m:m>
                          </m:e>
                        </m:d>
                      </m:e>
                    </m:d>
                  </m:oMath>
                </a14:m>
                <a:r>
                  <a:rPr lang="en-US" altLang="zh-CN" sz="1800" dirty="0">
                    <a:ea typeface="微软雅黑" panose="020B0503020204020204" pitchFamily="34" charset="-122"/>
                  </a:rPr>
                  <a:t>=</a:t>
                </a:r>
                <a:r>
                  <a:rPr lang="en-US" altLang="zh-CN" sz="1800" i="1" dirty="0"/>
                  <a:t>U</a:t>
                </a:r>
                <a:r>
                  <a:rPr lang="en-US" altLang="zh-CN" sz="1800" i="1" dirty="0">
                    <a:ea typeface="微软雅黑" panose="020B0503020204020204" pitchFamily="34" charset="-122"/>
                  </a:rPr>
                  <a:t> </a:t>
                </a:r>
                <a14:m>
                  <m:oMath xmlns:m="http://schemas.openxmlformats.org/officeDocument/2006/math">
                    <m:d>
                      <m:dPr>
                        <m:begChr m:val="{"/>
                        <m:endChr m:val="}"/>
                        <m:ctrlPr>
                          <a:rPr lang="en-US" altLang="zh-CN" sz="1800" i="1" dirty="0">
                            <a:latin typeface="Cambria Math" panose="02040503050406030204" pitchFamily="18" charset="0"/>
                            <a:ea typeface="微软雅黑" panose="020B0503020204020204" pitchFamily="34" charset="-122"/>
                          </a:rPr>
                        </m:ctrlPr>
                      </m:dPr>
                      <m:e>
                        <m:r>
                          <m:rPr>
                            <m:nor/>
                          </m:rPr>
                          <a:rPr lang="en-US" altLang="zh-CN" sz="1800" b="0" dirty="0" smtClean="0">
                            <a:latin typeface="Cambria Math" panose="02040503050406030204" pitchFamily="18" charset="0"/>
                            <a:ea typeface="微软雅黑" panose="020B0503020204020204" pitchFamily="34" charset="-122"/>
                          </a:rPr>
                          <m:t>(</m:t>
                        </m:r>
                        <m:r>
                          <m:rPr>
                            <m:nor/>
                          </m:rPr>
                          <a:rPr lang="en-US" altLang="zh-CN" sz="1800" i="1" dirty="0"/>
                          <m:t>U</m:t>
                        </m:r>
                        <m:r>
                          <m:rPr>
                            <m:nor/>
                          </m:rPr>
                          <a:rPr lang="en-US" altLang="zh-CN" sz="1800" i="1" baseline="30000" dirty="0"/>
                          <m:t>T</m:t>
                        </m:r>
                        <m:r>
                          <m:rPr>
                            <m:nor/>
                          </m:rPr>
                          <a:rPr lang="en-US" altLang="zh-CN" sz="1800" i="1" dirty="0">
                            <a:ea typeface="微软雅黑" panose="020B0503020204020204" pitchFamily="34" charset="-122"/>
                          </a:rPr>
                          <m:t>h</m:t>
                        </m:r>
                        <m:r>
                          <m:rPr>
                            <m:nor/>
                          </m:rPr>
                          <a:rPr lang="en-US" altLang="zh-CN" sz="1800" b="0" dirty="0" smtClean="0">
                            <a:latin typeface="Cambria Math" panose="02040503050406030204" pitchFamily="18" charset="0"/>
                            <a:ea typeface="微软雅黑" panose="020B0503020204020204" pitchFamily="34" charset="-122"/>
                          </a:rPr>
                          <m:t>)</m:t>
                        </m:r>
                        <m:r>
                          <a:rPr lang="en-US" altLang="zh-CN" sz="1800" b="0" i="1" dirty="0" smtClean="0">
                            <a:latin typeface="Cambria Math" panose="02040503050406030204" pitchFamily="18" charset="0"/>
                            <a:ea typeface="Cambria Math" panose="02040503050406030204" pitchFamily="18" charset="0"/>
                          </a:rPr>
                          <m:t>⊙</m:t>
                        </m:r>
                        <m:r>
                          <a:rPr lang="en-US" altLang="zh-CN" sz="1800" b="0" i="1" dirty="0" smtClean="0">
                            <a:latin typeface="Cambria Math" panose="02040503050406030204" pitchFamily="18" charset="0"/>
                            <a:ea typeface="微软雅黑" panose="020B0503020204020204" pitchFamily="34" charset="-122"/>
                          </a:rPr>
                          <m:t>(</m:t>
                        </m:r>
                        <m:r>
                          <m:rPr>
                            <m:nor/>
                          </m:rPr>
                          <a:rPr lang="en-US" altLang="zh-CN" sz="1800" i="1" dirty="0"/>
                          <m:t>U</m:t>
                        </m:r>
                        <m:r>
                          <m:rPr>
                            <m:nor/>
                          </m:rPr>
                          <a:rPr lang="en-US" altLang="zh-CN" sz="1800" i="1" baseline="30000" dirty="0"/>
                          <m:t>T</m:t>
                        </m:r>
                        <m:r>
                          <m:rPr>
                            <m:nor/>
                          </m:rPr>
                          <a:rPr lang="en-US" altLang="zh-CN" sz="1800" i="1" dirty="0">
                            <a:ea typeface="微软雅黑" panose="020B0503020204020204" pitchFamily="34" charset="-122"/>
                          </a:rPr>
                          <m:t>f</m:t>
                        </m:r>
                        <m:r>
                          <a:rPr lang="en-US" altLang="zh-CN" sz="1800" b="0" i="1" dirty="0" smtClean="0">
                            <a:latin typeface="Cambria Math" panose="02040503050406030204" pitchFamily="18" charset="0"/>
                            <a:ea typeface="微软雅黑" panose="020B0503020204020204" pitchFamily="34" charset="-122"/>
                          </a:rPr>
                          <m:t>)</m:t>
                        </m:r>
                        <m:r>
                          <a:rPr lang="en-US" altLang="zh-CN" sz="1800" i="1" dirty="0" smtClean="0">
                            <a:latin typeface="Cambria Math" panose="02040503050406030204" pitchFamily="18" charset="0"/>
                          </a:rPr>
                          <m:t> </m:t>
                        </m:r>
                      </m:e>
                    </m:d>
                  </m:oMath>
                </a14:m>
                <a:endParaRPr lang="zh-CN" altLang="en-US" dirty="0"/>
              </a:p>
            </p:txBody>
          </p:sp>
        </mc:Choice>
        <mc:Fallback xmlns="">
          <p:sp>
            <p:nvSpPr>
              <p:cNvPr id="20" name="文本框 19">
                <a:extLst>
                  <a:ext uri="{FF2B5EF4-FFF2-40B4-BE49-F238E27FC236}">
                    <a16:creationId xmlns:a16="http://schemas.microsoft.com/office/drawing/2014/main" id="{FD7294B8-1E82-46EC-AF1C-8A952D861C92}"/>
                  </a:ext>
                </a:extLst>
              </p:cNvPr>
              <p:cNvSpPr txBox="1">
                <a:spLocks noRot="1" noChangeAspect="1" noMove="1" noResize="1" noEditPoints="1" noAdjustHandles="1" noChangeArrowheads="1" noChangeShapeType="1" noTextEdit="1"/>
              </p:cNvSpPr>
              <p:nvPr/>
            </p:nvSpPr>
            <p:spPr>
              <a:xfrm>
                <a:off x="1371600" y="1961085"/>
                <a:ext cx="6642847" cy="976614"/>
              </a:xfrm>
              <a:prstGeom prst="rect">
                <a:avLst/>
              </a:prstGeom>
              <a:blipFill>
                <a:blip r:embed="rId3"/>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690FA44-6FD7-42E3-8A57-40C683BBB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7559" y="3826705"/>
            <a:ext cx="2190041" cy="361531"/>
          </a:xfrm>
          <a:prstGeom prst="rect">
            <a:avLst/>
          </a:prstGeom>
        </p:spPr>
      </p:pic>
      <p:pic>
        <p:nvPicPr>
          <p:cNvPr id="17" name="图片 16">
            <a:extLst>
              <a:ext uri="{FF2B5EF4-FFF2-40B4-BE49-F238E27FC236}">
                <a16:creationId xmlns:a16="http://schemas.microsoft.com/office/drawing/2014/main" id="{68B24E31-2B9E-428E-B99E-9B47C97E5D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1587" y="3550248"/>
            <a:ext cx="2025754" cy="914447"/>
          </a:xfrm>
          <a:prstGeom prst="rect">
            <a:avLst/>
          </a:prstGeom>
        </p:spPr>
      </p:pic>
    </p:spTree>
    <p:extLst>
      <p:ext uri="{BB962C8B-B14F-4D97-AF65-F5344CB8AC3E}">
        <p14:creationId xmlns:p14="http://schemas.microsoft.com/office/powerpoint/2010/main" val="25057714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GCN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F930DF35-3B89-4055-84AC-57EE0D9DD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70" y="2542554"/>
            <a:ext cx="8141118" cy="2406774"/>
          </a:xfrm>
          <a:prstGeom prst="rect">
            <a:avLst/>
          </a:prstGeom>
        </p:spPr>
      </p:pic>
      <p:sp>
        <p:nvSpPr>
          <p:cNvPr id="14" name="文本框 13">
            <a:extLst>
              <a:ext uri="{FF2B5EF4-FFF2-40B4-BE49-F238E27FC236}">
                <a16:creationId xmlns:a16="http://schemas.microsoft.com/office/drawing/2014/main" id="{A527D2DA-10C4-44CB-919B-943E763E8F41}"/>
              </a:ext>
            </a:extLst>
          </p:cNvPr>
          <p:cNvSpPr txBox="1"/>
          <p:nvPr/>
        </p:nvSpPr>
        <p:spPr>
          <a:xfrm>
            <a:off x="4284663" y="5353548"/>
            <a:ext cx="4572000" cy="646331"/>
          </a:xfrm>
          <a:prstGeom prst="rect">
            <a:avLst/>
          </a:prstGeom>
          <a:noFill/>
        </p:spPr>
        <p:txBody>
          <a:bodyPr wrap="square">
            <a:spAutoFit/>
          </a:bodyPr>
          <a:lstStyle/>
          <a:p>
            <a:r>
              <a:rPr lang="zh-CN" altLang="en-US" dirty="0"/>
              <a:t>https://blog.csdn.net/maozhihang/article/details/126923133</a:t>
            </a:r>
          </a:p>
        </p:txBody>
      </p:sp>
      <p:sp>
        <p:nvSpPr>
          <p:cNvPr id="8" name="矩形 7">
            <a:extLst>
              <a:ext uri="{FF2B5EF4-FFF2-40B4-BE49-F238E27FC236}">
                <a16:creationId xmlns:a16="http://schemas.microsoft.com/office/drawing/2014/main" id="{80E0D410-42F2-43C3-9042-F77D30AF3FA0}"/>
              </a:ext>
            </a:extLst>
          </p:cNvPr>
          <p:cNvSpPr/>
          <p:nvPr/>
        </p:nvSpPr>
        <p:spPr bwMode="auto">
          <a:xfrm>
            <a:off x="7490012" y="4686300"/>
            <a:ext cx="1366651" cy="531159"/>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12535010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Outline</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内容占位符 2">
            <a:extLst>
              <a:ext uri="{FF2B5EF4-FFF2-40B4-BE49-F238E27FC236}">
                <a16:creationId xmlns:a16="http://schemas.microsoft.com/office/drawing/2014/main" id="{D99F6154-30DB-6787-8670-29983D7EEB27}"/>
              </a:ext>
            </a:extLst>
          </p:cNvPr>
          <p:cNvSpPr>
            <a:spLocks noGrp="1"/>
          </p:cNvSpPr>
          <p:nvPr>
            <p:ph idx="1"/>
          </p:nvPr>
        </p:nvSpPr>
        <p:spPr>
          <a:xfrm>
            <a:off x="457200" y="1600200"/>
            <a:ext cx="8229600" cy="4525963"/>
          </a:xfrm>
        </p:spPr>
        <p:txBody>
          <a:bodyPr/>
          <a:lstStyle/>
          <a:p>
            <a:r>
              <a:rPr lang="en-HK" altLang="zh-CN" dirty="0"/>
              <a:t> </a:t>
            </a:r>
            <a:r>
              <a:rPr lang="en-HK" altLang="zh-CN" sz="2800" dirty="0">
                <a:solidFill>
                  <a:schemeClr val="bg2">
                    <a:lumMod val="40000"/>
                    <a:lumOff val="60000"/>
                  </a:schemeClr>
                </a:solidFill>
              </a:rPr>
              <a:t>Motivation</a:t>
            </a:r>
          </a:p>
          <a:p>
            <a:r>
              <a:rPr lang="en-HK" altLang="zh-CN" dirty="0">
                <a:solidFill>
                  <a:schemeClr val="bg2">
                    <a:lumMod val="40000"/>
                    <a:lumOff val="60000"/>
                  </a:schemeClr>
                </a:solidFill>
              </a:rPr>
              <a:t> </a:t>
            </a:r>
            <a:r>
              <a:rPr lang="en-HK" altLang="zh-CN" sz="2800" dirty="0">
                <a:solidFill>
                  <a:schemeClr val="bg2">
                    <a:lumMod val="40000"/>
                    <a:lumOff val="60000"/>
                  </a:schemeClr>
                </a:solidFill>
              </a:rPr>
              <a:t>Graph Neural Network</a:t>
            </a:r>
          </a:p>
          <a:p>
            <a:pPr lvl="1">
              <a:lnSpc>
                <a:spcPct val="100000"/>
              </a:lnSpc>
            </a:pPr>
            <a:r>
              <a:rPr lang="en-HK" altLang="zh-CN" dirty="0">
                <a:solidFill>
                  <a:schemeClr val="bg2">
                    <a:lumMod val="40000"/>
                    <a:lumOff val="60000"/>
                  </a:schemeClr>
                </a:solidFill>
                <a:latin typeface="Times New Roman" panose="02020603050405020304" pitchFamily="18" charset="0"/>
                <a:cs typeface="Times New Roman" panose="02020603050405020304" pitchFamily="18" charset="0"/>
              </a:rPr>
              <a:t>Basics</a:t>
            </a:r>
          </a:p>
          <a:p>
            <a:pPr lvl="1">
              <a:lnSpc>
                <a:spcPct val="100000"/>
              </a:lnSpc>
            </a:pPr>
            <a:r>
              <a:rPr lang="en-HK" altLang="zh-CN" dirty="0">
                <a:solidFill>
                  <a:schemeClr val="bg2">
                    <a:lumMod val="40000"/>
                    <a:lumOff val="60000"/>
                  </a:schemeClr>
                </a:solidFill>
                <a:latin typeface="Times New Roman" panose="02020603050405020304" pitchFamily="18" charset="0"/>
                <a:cs typeface="Times New Roman" panose="02020603050405020304" pitchFamily="18" charset="0"/>
              </a:rPr>
              <a:t>Typical examples</a:t>
            </a:r>
          </a:p>
          <a:p>
            <a:r>
              <a:rPr lang="en-HK" altLang="zh-CN" sz="2800" dirty="0"/>
              <a:t> Transformer</a:t>
            </a:r>
          </a:p>
          <a:p>
            <a:r>
              <a:rPr lang="en-HK" altLang="zh-CN" sz="2800" dirty="0"/>
              <a:t> </a:t>
            </a:r>
            <a:r>
              <a:rPr lang="en-HK" altLang="zh-CN" sz="2800" dirty="0">
                <a:solidFill>
                  <a:schemeClr val="bg2">
                    <a:lumMod val="40000"/>
                    <a:lumOff val="60000"/>
                  </a:schemeClr>
                </a:solidFill>
              </a:rPr>
              <a:t>Challenges and Open Questions</a:t>
            </a:r>
          </a:p>
        </p:txBody>
      </p:sp>
    </p:spTree>
    <p:extLst>
      <p:ext uri="{BB962C8B-B14F-4D97-AF65-F5344CB8AC3E}">
        <p14:creationId xmlns:p14="http://schemas.microsoft.com/office/powerpoint/2010/main" val="4366121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Why Graph</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a:t>
            </a:r>
            <a:r>
              <a:rPr lang="en-US" altLang="zh-CN" dirty="0"/>
              <a:t>Graph is everywhere …</a:t>
            </a:r>
          </a:p>
          <a:p>
            <a:pPr lvl="1">
              <a:lnSpc>
                <a:spcPct val="100000"/>
              </a:lnSpc>
            </a:pPr>
            <a:r>
              <a:rPr lang="en-US" dirty="0">
                <a:latin typeface="Times New Roman" panose="02020603050405020304" pitchFamily="18" charset="0"/>
                <a:cs typeface="Times New Roman" panose="02020603050405020304" pitchFamily="18" charset="0"/>
              </a:rPr>
              <a:t>Graph provides a flexible model to represent datasets with various structure</a:t>
            </a:r>
            <a:endParaRPr lang="en-HK" dirty="0">
              <a:latin typeface="Times New Roman" panose="02020603050405020304" pitchFamily="18" charset="0"/>
              <a:cs typeface="Times New Roman" panose="02020603050405020304" pitchFamily="18" charset="0"/>
            </a:endParaRPr>
          </a:p>
        </p:txBody>
      </p:sp>
      <p:pic>
        <p:nvPicPr>
          <p:cNvPr id="11" name="Picture 4" descr="Image result for social network">
            <a:extLst>
              <a:ext uri="{FF2B5EF4-FFF2-40B4-BE49-F238E27FC236}">
                <a16:creationId xmlns:a16="http://schemas.microsoft.com/office/drawing/2014/main" id="{716655CA-B2CC-D239-2C42-1ABB71277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07" b="35300"/>
          <a:stretch>
            <a:fillRect/>
          </a:stretch>
        </p:blipFill>
        <p:spPr bwMode="auto">
          <a:xfrm>
            <a:off x="1130260" y="3247442"/>
            <a:ext cx="3441740" cy="20899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7">
            <a:extLst>
              <a:ext uri="{FF2B5EF4-FFF2-40B4-BE49-F238E27FC236}">
                <a16:creationId xmlns:a16="http://schemas.microsoft.com/office/drawing/2014/main" id="{44BEE6ED-64F0-910A-FC75-11BEDBFD7C39}"/>
              </a:ext>
            </a:extLst>
          </p:cNvPr>
          <p:cNvSpPr txBox="1"/>
          <p:nvPr/>
        </p:nvSpPr>
        <p:spPr>
          <a:xfrm>
            <a:off x="1954511" y="5368367"/>
            <a:ext cx="2493569" cy="369332"/>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r>
              <a:rPr lang="en-US" altLang="zh-CN" dirty="0">
                <a:latin typeface="Arial" panose="020B0604020202020204" pitchFamily="34" charset="0"/>
                <a:cs typeface="Arial" panose="020B0604020202020204" pitchFamily="34" charset="0"/>
              </a:rPr>
              <a:t>Social network</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06698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background</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BA8286E1-F151-2026-4B5C-568CDC738D25}"/>
              </a:ext>
            </a:extLst>
          </p:cNvPr>
          <p:cNvSpPr txBox="1"/>
          <p:nvPr/>
        </p:nvSpPr>
        <p:spPr>
          <a:xfrm>
            <a:off x="361298" y="6266634"/>
            <a:ext cx="8426341" cy="276999"/>
          </a:xfrm>
          <a:prstGeom prst="rect">
            <a:avLst/>
          </a:prstGeom>
          <a:noFill/>
        </p:spPr>
        <p:txBody>
          <a:bodyPr wrap="square">
            <a:spAutoFit/>
          </a:bodyPr>
          <a:lstStyle/>
          <a:p>
            <a:r>
              <a:rPr lang="en-US" altLang="zh-CN" sz="1200" dirty="0"/>
              <a:t>https://graphdeeplearning.github.io/post/transformers-are-gnns/</a:t>
            </a:r>
            <a:endParaRPr lang="zh-CN" altLang="en-US" sz="1200" dirty="0"/>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are GNNs</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BA23317F-F5CA-8AE3-3A95-F4629B6416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385"/>
          <a:stretch/>
        </p:blipFill>
        <p:spPr bwMode="auto">
          <a:xfrm>
            <a:off x="4569219" y="1658913"/>
            <a:ext cx="4218419" cy="35988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B96835F5-27E0-4C6A-846E-A1A9E2DAE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36" y="2400299"/>
            <a:ext cx="4766163" cy="3575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414762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background</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BA8286E1-F151-2026-4B5C-568CDC738D25}"/>
              </a:ext>
            </a:extLst>
          </p:cNvPr>
          <p:cNvSpPr txBox="1"/>
          <p:nvPr/>
        </p:nvSpPr>
        <p:spPr>
          <a:xfrm>
            <a:off x="430322" y="6290293"/>
            <a:ext cx="8426341" cy="461665"/>
          </a:xfrm>
          <a:prstGeom prst="rect">
            <a:avLst/>
          </a:prstGeom>
          <a:noFill/>
        </p:spPr>
        <p:txBody>
          <a:bodyPr wrap="square">
            <a:spAutoFit/>
          </a:bodyPr>
          <a:lstStyle/>
          <a:p>
            <a:r>
              <a:rPr lang="en-US" altLang="zh-CN" sz="1200" dirty="0">
                <a:hlinkClick r:id="rId3"/>
              </a:rPr>
              <a:t>https://blog.csdn.net/yujianmin1990/article/details/85221271</a:t>
            </a:r>
            <a:endParaRPr lang="en-US" altLang="zh-CN" sz="1200" dirty="0"/>
          </a:p>
          <a:p>
            <a:r>
              <a:rPr lang="en-US" altLang="zh-CN" sz="1200" dirty="0"/>
              <a:t>https://zhuanlan.zhihu.com/p/147707275</a:t>
            </a:r>
            <a:endParaRPr lang="zh-CN" altLang="en-US" sz="1200" dirty="0"/>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are GNNs</a:t>
            </a:r>
          </a:p>
          <a:p>
            <a:endParaRPr lang="en-US" altLang="zh-CN" sz="2200" dirty="0"/>
          </a:p>
          <a:p>
            <a:r>
              <a:rPr lang="en-US" altLang="zh-CN" sz="2000" dirty="0"/>
              <a:t>Transformer</a:t>
            </a:r>
            <a:r>
              <a:rPr lang="zh-CN" altLang="en-US" sz="2000" dirty="0">
                <a:solidFill>
                  <a:srgbClr val="C00000"/>
                </a:solidFill>
                <a:latin typeface="微软雅黑" panose="020B0503020204020204" pitchFamily="34" charset="-122"/>
                <a:ea typeface="微软雅黑" panose="020B0503020204020204" pitchFamily="34" charset="-122"/>
              </a:rPr>
              <a:t>从底层逻辑来说是</a:t>
            </a:r>
            <a:r>
              <a:rPr lang="en-US" altLang="zh-CN" sz="2000" dirty="0">
                <a:solidFill>
                  <a:srgbClr val="C00000"/>
                </a:solidFill>
                <a:latin typeface="微软雅黑" panose="020B0503020204020204" pitchFamily="34" charset="-122"/>
                <a:ea typeface="微软雅黑" panose="020B0503020204020204" pitchFamily="34" charset="-122"/>
              </a:rPr>
              <a:t>GNN</a:t>
            </a:r>
            <a:r>
              <a:rPr lang="zh-CN" altLang="en-US" sz="2000" dirty="0">
                <a:solidFill>
                  <a:srgbClr val="C00000"/>
                </a:solidFill>
                <a:latin typeface="微软雅黑" panose="020B0503020204020204" pitchFamily="34" charset="-122"/>
                <a:ea typeface="微软雅黑" panose="020B0503020204020204" pitchFamily="34" charset="-122"/>
              </a:rPr>
              <a:t>的一个特例</a:t>
            </a:r>
            <a:endParaRPr lang="en-US" altLang="zh-CN" sz="2000" dirty="0">
              <a:solidFill>
                <a:srgbClr val="C00000"/>
              </a:solidFill>
              <a:latin typeface="微软雅黑" panose="020B0503020204020204" pitchFamily="34" charset="-122"/>
              <a:ea typeface="微软雅黑" panose="020B0503020204020204" pitchFamily="34" charset="-122"/>
            </a:endParaRPr>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6EA7186B-F6D7-4B28-9680-B0A7F7A8B5E0}"/>
              </a:ext>
            </a:extLst>
          </p:cNvPr>
          <p:cNvGrpSpPr/>
          <p:nvPr/>
        </p:nvGrpSpPr>
        <p:grpSpPr>
          <a:xfrm>
            <a:off x="6231957" y="4738055"/>
            <a:ext cx="2877432" cy="1456356"/>
            <a:chOff x="6160168" y="4696755"/>
            <a:chExt cx="2877432" cy="1456356"/>
          </a:xfrm>
        </p:grpSpPr>
        <p:pic>
          <p:nvPicPr>
            <p:cNvPr id="1026" name="Picture 2" descr="在这里插入图片描述">
              <a:extLst>
                <a:ext uri="{FF2B5EF4-FFF2-40B4-BE49-F238E27FC236}">
                  <a16:creationId xmlns:a16="http://schemas.microsoft.com/office/drawing/2014/main" id="{CE1CCBBD-0811-412F-A48E-CB6B269FFF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62"/>
            <a:stretch/>
          </p:blipFill>
          <p:spPr bwMode="auto">
            <a:xfrm>
              <a:off x="6160168" y="4696755"/>
              <a:ext cx="2877432" cy="139551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6A74B6F1-C1E4-469A-8ED5-8C6B6A99E562}"/>
                </a:ext>
              </a:extLst>
            </p:cNvPr>
            <p:cNvSpPr/>
            <p:nvPr/>
          </p:nvSpPr>
          <p:spPr bwMode="auto">
            <a:xfrm>
              <a:off x="8018566" y="5937211"/>
              <a:ext cx="1008063" cy="215900"/>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grpSp>
      <p:pic>
        <p:nvPicPr>
          <p:cNvPr id="13314" name="Picture 2">
            <a:extLst>
              <a:ext uri="{FF2B5EF4-FFF2-40B4-BE49-F238E27FC236}">
                <a16:creationId xmlns:a16="http://schemas.microsoft.com/office/drawing/2014/main" id="{17E6B58F-25DA-4DE9-A229-ED71A1BDA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672" y="2871347"/>
            <a:ext cx="6038285" cy="249393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B9F8847B-A04D-4A87-B515-B8CC80294180}"/>
              </a:ext>
            </a:extLst>
          </p:cNvPr>
          <p:cNvSpPr txBox="1"/>
          <p:nvPr/>
        </p:nvSpPr>
        <p:spPr>
          <a:xfrm>
            <a:off x="6231957" y="4343879"/>
            <a:ext cx="2665472"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序列网络（</a:t>
            </a:r>
            <a:r>
              <a:rPr lang="en-US" altLang="zh-CN" sz="1400" dirty="0">
                <a:latin typeface="微软雅黑" panose="020B0503020204020204" pitchFamily="34" charset="-122"/>
                <a:ea typeface="微软雅黑" panose="020B0503020204020204" pitchFamily="34" charset="-122"/>
              </a:rPr>
              <a:t>RNN</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LSTM&amp;GRU</a:t>
            </a:r>
            <a:r>
              <a:rPr lang="zh-CN" altLang="en-US" sz="1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16387872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background</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are GNNs</a:t>
            </a:r>
          </a:p>
          <a:p>
            <a:endParaRPr lang="en-US" altLang="zh-CN" sz="2200" dirty="0"/>
          </a:p>
          <a:p>
            <a:r>
              <a:rPr lang="en-US" altLang="zh-CN" sz="2000" dirty="0"/>
              <a:t>Transformer</a:t>
            </a:r>
            <a:r>
              <a:rPr lang="zh-CN" altLang="en-US" sz="2000" dirty="0">
                <a:latin typeface="微软雅黑" panose="020B0503020204020204" pitchFamily="34" charset="-122"/>
                <a:ea typeface="微软雅黑" panose="020B0503020204020204" pitchFamily="34" charset="-122"/>
              </a:rPr>
              <a:t>从底层逻辑来说是</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的一个特例</a:t>
            </a:r>
            <a:endParaRPr lang="en-US" altLang="zh-CN" sz="2000" dirty="0">
              <a:latin typeface="微软雅黑" panose="020B0503020204020204" pitchFamily="34" charset="-122"/>
              <a:ea typeface="微软雅黑" panose="020B0503020204020204" pitchFamily="34" charset="-122"/>
            </a:endParaRPr>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00267A2E-07C9-42DB-870C-51BFC8531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769" y="96523"/>
            <a:ext cx="5314520" cy="1673486"/>
          </a:xfrm>
          <a:prstGeom prst="rect">
            <a:avLst/>
          </a:prstGeom>
          <a:ln>
            <a:noFill/>
          </a:ln>
          <a:effectLst>
            <a:outerShdw blurRad="292100" dist="139700" dir="2700000" algn="tl" rotWithShape="0">
              <a:srgbClr val="333333">
                <a:alpha val="65000"/>
              </a:srgbClr>
            </a:outerShdw>
          </a:effectLst>
        </p:spPr>
      </p:pic>
      <p:grpSp>
        <p:nvGrpSpPr>
          <p:cNvPr id="11" name="组合 10">
            <a:extLst>
              <a:ext uri="{FF2B5EF4-FFF2-40B4-BE49-F238E27FC236}">
                <a16:creationId xmlns:a16="http://schemas.microsoft.com/office/drawing/2014/main" id="{80EF6BCC-6F94-40B4-9116-E8E5898A03E4}"/>
              </a:ext>
            </a:extLst>
          </p:cNvPr>
          <p:cNvGrpSpPr/>
          <p:nvPr/>
        </p:nvGrpSpPr>
        <p:grpSpPr>
          <a:xfrm>
            <a:off x="1170916" y="2683479"/>
            <a:ext cx="7181715" cy="2884632"/>
            <a:chOff x="1052634" y="2954598"/>
            <a:chExt cx="7181715" cy="2884632"/>
          </a:xfrm>
        </p:grpSpPr>
        <p:pic>
          <p:nvPicPr>
            <p:cNvPr id="21" name="Picture 2">
              <a:extLst>
                <a:ext uri="{FF2B5EF4-FFF2-40B4-BE49-F238E27FC236}">
                  <a16:creationId xmlns:a16="http://schemas.microsoft.com/office/drawing/2014/main" id="{A1211506-2CBA-4EF6-B88F-C9E26D96FF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634" y="2954598"/>
              <a:ext cx="7181715" cy="2746757"/>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a:extLst>
                <a:ext uri="{FF2B5EF4-FFF2-40B4-BE49-F238E27FC236}">
                  <a16:creationId xmlns:a16="http://schemas.microsoft.com/office/drawing/2014/main" id="{27A42195-1776-443D-ABD3-483E15F2197F}"/>
                </a:ext>
              </a:extLst>
            </p:cNvPr>
            <p:cNvSpPr/>
            <p:nvPr/>
          </p:nvSpPr>
          <p:spPr bwMode="auto">
            <a:xfrm>
              <a:off x="1052634" y="3723669"/>
              <a:ext cx="5327540" cy="2115561"/>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grpSp>
      <p:pic>
        <p:nvPicPr>
          <p:cNvPr id="19" name="图片 18">
            <a:extLst>
              <a:ext uri="{FF2B5EF4-FFF2-40B4-BE49-F238E27FC236}">
                <a16:creationId xmlns:a16="http://schemas.microsoft.com/office/drawing/2014/main" id="{7EFFB846-7AA6-4C17-A742-DB5E3FD94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058" y="3405450"/>
            <a:ext cx="3125484" cy="2816755"/>
          </a:xfrm>
          <a:prstGeom prst="rect">
            <a:avLst/>
          </a:prstGeom>
          <a:ln>
            <a:noFill/>
          </a:ln>
          <a:effectLst>
            <a:outerShdw blurRad="292100" dist="139700" dir="2700000" algn="tl" rotWithShape="0">
              <a:srgbClr val="333333">
                <a:alpha val="65000"/>
              </a:srgbClr>
            </a:outerShdw>
          </a:effectLst>
        </p:spPr>
      </p:pic>
      <p:sp>
        <p:nvSpPr>
          <p:cNvPr id="26" name="文本框 25">
            <a:extLst>
              <a:ext uri="{FF2B5EF4-FFF2-40B4-BE49-F238E27FC236}">
                <a16:creationId xmlns:a16="http://schemas.microsoft.com/office/drawing/2014/main" id="{C6A41F72-E77C-449D-B1AD-2D6A02D37616}"/>
              </a:ext>
            </a:extLst>
          </p:cNvPr>
          <p:cNvSpPr txBox="1"/>
          <p:nvPr/>
        </p:nvSpPr>
        <p:spPr>
          <a:xfrm>
            <a:off x="4980372" y="5522533"/>
            <a:ext cx="1175657" cy="307777"/>
          </a:xfrm>
          <a:prstGeom prst="rect">
            <a:avLst/>
          </a:prstGeom>
          <a:noFill/>
        </p:spPr>
        <p:txBody>
          <a:bodyPr wrap="square">
            <a:spAutoFit/>
          </a:bodyPr>
          <a:lstStyle/>
          <a:p>
            <a:r>
              <a:rPr lang="zh-CN" altLang="en-US" sz="1400" dirty="0">
                <a:solidFill>
                  <a:srgbClr val="C00000"/>
                </a:solidFill>
              </a:rPr>
              <a:t>注意力机制</a:t>
            </a:r>
          </a:p>
        </p:txBody>
      </p:sp>
      <p:cxnSp>
        <p:nvCxnSpPr>
          <p:cNvPr id="27" name="直線單箭頭接點 6">
            <a:extLst>
              <a:ext uri="{FF2B5EF4-FFF2-40B4-BE49-F238E27FC236}">
                <a16:creationId xmlns:a16="http://schemas.microsoft.com/office/drawing/2014/main" id="{4AD9EFDB-2EF8-4FC5-917E-4CAE17EE5655}"/>
              </a:ext>
            </a:extLst>
          </p:cNvPr>
          <p:cNvCxnSpPr>
            <a:cxnSpLocks/>
          </p:cNvCxnSpPr>
          <p:nvPr/>
        </p:nvCxnSpPr>
        <p:spPr>
          <a:xfrm>
            <a:off x="4780178" y="4839658"/>
            <a:ext cx="541122" cy="69144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接點 16">
            <a:extLst>
              <a:ext uri="{FF2B5EF4-FFF2-40B4-BE49-F238E27FC236}">
                <a16:creationId xmlns:a16="http://schemas.microsoft.com/office/drawing/2014/main" id="{861D36A0-444B-4CE6-AD5A-12B41C462D61}"/>
              </a:ext>
            </a:extLst>
          </p:cNvPr>
          <p:cNvCxnSpPr>
            <a:cxnSpLocks/>
          </p:cNvCxnSpPr>
          <p:nvPr/>
        </p:nvCxnSpPr>
        <p:spPr>
          <a:xfrm>
            <a:off x="4063236" y="4813351"/>
            <a:ext cx="92786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2C54683D-59A4-4364-8C25-39EFE60A34AC}"/>
              </a:ext>
            </a:extLst>
          </p:cNvPr>
          <p:cNvSpPr txBox="1"/>
          <p:nvPr/>
        </p:nvSpPr>
        <p:spPr>
          <a:xfrm>
            <a:off x="216884" y="4373590"/>
            <a:ext cx="1434889" cy="932136"/>
          </a:xfrm>
          <a:prstGeom prst="rect">
            <a:avLst/>
          </a:prstGeom>
          <a:noFill/>
        </p:spPr>
        <p:txBody>
          <a:bodyPr wrap="square">
            <a:spAutoFit/>
          </a:bodyPr>
          <a:lstStyle/>
          <a:p>
            <a:pPr algn="ctr"/>
            <a:r>
              <a:rPr lang="zh-CN" altLang="en-US" dirty="0">
                <a:solidFill>
                  <a:srgbClr val="0070C0"/>
                </a:solidFill>
              </a:rPr>
              <a:t>注意力机制结合循环神经网络</a:t>
            </a:r>
          </a:p>
        </p:txBody>
      </p:sp>
      <p:sp>
        <p:nvSpPr>
          <p:cNvPr id="36" name="文本框 35">
            <a:extLst>
              <a:ext uri="{FF2B5EF4-FFF2-40B4-BE49-F238E27FC236}">
                <a16:creationId xmlns:a16="http://schemas.microsoft.com/office/drawing/2014/main" id="{EE531E80-DE6B-436B-819B-64DC321E3A3B}"/>
              </a:ext>
            </a:extLst>
          </p:cNvPr>
          <p:cNvSpPr txBox="1"/>
          <p:nvPr/>
        </p:nvSpPr>
        <p:spPr>
          <a:xfrm>
            <a:off x="4063236" y="2084670"/>
            <a:ext cx="4552489" cy="287547"/>
          </a:xfrm>
          <a:prstGeom prst="rect">
            <a:avLst/>
          </a:prstGeom>
          <a:noFill/>
        </p:spPr>
        <p:txBody>
          <a:bodyPr wrap="square">
            <a:spAutoFit/>
          </a:bodyPr>
          <a:lstStyle/>
          <a:p>
            <a:r>
              <a:rPr lang="en-US" altLang="zh-CN" sz="1200" dirty="0">
                <a:solidFill>
                  <a:srgbClr val="C00000"/>
                </a:solidFill>
                <a:latin typeface="微软雅黑" panose="020B0503020204020204" pitchFamily="34" charset="-122"/>
                <a:ea typeface="微软雅黑" panose="020B0503020204020204" pitchFamily="34" charset="-122"/>
              </a:rPr>
              <a:t>RNNs</a:t>
            </a:r>
            <a:r>
              <a:rPr lang="zh-CN" altLang="en-US" sz="1200" dirty="0">
                <a:solidFill>
                  <a:srgbClr val="C00000"/>
                </a:solidFill>
                <a:latin typeface="微软雅黑" panose="020B0503020204020204" pitchFamily="34" charset="-122"/>
                <a:ea typeface="微软雅黑" panose="020B0503020204020204" pitchFamily="34" charset="-122"/>
              </a:rPr>
              <a:t>以顺序的方式构建句子中每个单词的表示。一次一个单词</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70232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background</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30065077-0971-432C-B669-243D368215BB}"/>
              </a:ext>
            </a:extLst>
          </p:cNvPr>
          <p:cNvSpPr txBox="1"/>
          <p:nvPr/>
        </p:nvSpPr>
        <p:spPr>
          <a:xfrm>
            <a:off x="189320" y="1608782"/>
            <a:ext cx="8762175" cy="738664"/>
          </a:xfrm>
          <a:prstGeom prst="rect">
            <a:avLst/>
          </a:prstGeom>
          <a:noFill/>
        </p:spPr>
        <p:txBody>
          <a:bodyPr wrap="square">
            <a:spAutoFit/>
          </a:bodyPr>
          <a:lstStyle/>
          <a:p>
            <a:pPr algn="just"/>
            <a:r>
              <a:rPr lang="zh-CN" altLang="en-US" sz="1400" dirty="0"/>
              <a:t>循环神经网络</a:t>
            </a:r>
            <a:r>
              <a:rPr lang="en-US" altLang="zh-CN" sz="1400" dirty="0"/>
              <a:t>(RNN) </a:t>
            </a:r>
            <a:r>
              <a:rPr lang="zh-CN" altLang="en-US" sz="1400" dirty="0"/>
              <a:t>是一种使用序列数据或时序数据的人工神经网络，常用于序数或时间问题，如语言翻译、自然语言处理</a:t>
            </a:r>
            <a:r>
              <a:rPr lang="en-US" altLang="zh-CN" sz="1400" dirty="0"/>
              <a:t>(</a:t>
            </a:r>
            <a:r>
              <a:rPr lang="en-US" altLang="zh-CN" sz="1400" dirty="0" err="1"/>
              <a:t>nlp</a:t>
            </a:r>
            <a:r>
              <a:rPr lang="en-US" altLang="zh-CN" sz="1400" dirty="0"/>
              <a:t>)</a:t>
            </a:r>
            <a:r>
              <a:rPr lang="zh-CN" altLang="en-US" sz="1400" dirty="0"/>
              <a:t>、语音识别、图像字幕等；它们包含在一些流行的应用中，比如</a:t>
            </a:r>
            <a:r>
              <a:rPr lang="en-US" altLang="zh-CN" sz="1400" dirty="0"/>
              <a:t>Siri</a:t>
            </a:r>
            <a:r>
              <a:rPr lang="zh-CN" altLang="en-US" sz="1400" dirty="0"/>
              <a:t>、语音搜索和</a:t>
            </a:r>
            <a:r>
              <a:rPr lang="en-US" altLang="zh-CN" sz="1400" dirty="0"/>
              <a:t>Google Translate</a:t>
            </a:r>
            <a:endParaRPr lang="zh-CN" altLang="en-US" sz="1400" dirty="0"/>
          </a:p>
        </p:txBody>
      </p:sp>
      <p:pic>
        <p:nvPicPr>
          <p:cNvPr id="3" name="图片 2">
            <a:extLst>
              <a:ext uri="{FF2B5EF4-FFF2-40B4-BE49-F238E27FC236}">
                <a16:creationId xmlns:a16="http://schemas.microsoft.com/office/drawing/2014/main" id="{D83A0290-7949-4E4F-82DE-D7C5501A3047}"/>
              </a:ext>
            </a:extLst>
          </p:cNvPr>
          <p:cNvPicPr>
            <a:picLocks noChangeAspect="1"/>
          </p:cNvPicPr>
          <p:nvPr/>
        </p:nvPicPr>
        <p:blipFill rotWithShape="1">
          <a:blip r:embed="rId3"/>
          <a:srcRect l="1501"/>
          <a:stretch/>
        </p:blipFill>
        <p:spPr>
          <a:xfrm>
            <a:off x="7646" y="2637114"/>
            <a:ext cx="9136354" cy="3523054"/>
          </a:xfrm>
          <a:prstGeom prst="rect">
            <a:avLst/>
          </a:prstGeom>
        </p:spPr>
      </p:pic>
      <p:pic>
        <p:nvPicPr>
          <p:cNvPr id="26" name="Picture 2">
            <a:extLst>
              <a:ext uri="{FF2B5EF4-FFF2-40B4-BE49-F238E27FC236}">
                <a16:creationId xmlns:a16="http://schemas.microsoft.com/office/drawing/2014/main" id="{7FDB10F6-AAFD-445E-B0D6-CC8B3B3F84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393" b="72404"/>
          <a:stretch/>
        </p:blipFill>
        <p:spPr bwMode="auto">
          <a:xfrm>
            <a:off x="4275971" y="65992"/>
            <a:ext cx="4766088" cy="683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269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background</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BA8286E1-F151-2026-4B5C-568CDC738D25}"/>
              </a:ext>
            </a:extLst>
          </p:cNvPr>
          <p:cNvSpPr txBox="1"/>
          <p:nvPr/>
        </p:nvSpPr>
        <p:spPr>
          <a:xfrm>
            <a:off x="430322" y="6290293"/>
            <a:ext cx="8426341" cy="461665"/>
          </a:xfrm>
          <a:prstGeom prst="rect">
            <a:avLst/>
          </a:prstGeom>
          <a:noFill/>
        </p:spPr>
        <p:txBody>
          <a:bodyPr wrap="square">
            <a:spAutoFit/>
          </a:bodyPr>
          <a:lstStyle/>
          <a:p>
            <a:r>
              <a:rPr lang="en-US" altLang="zh-CN" sz="1200" dirty="0">
                <a:hlinkClick r:id="rId3"/>
              </a:rPr>
              <a:t>https://blog.csdn.net/yujianmin1990/article/details/85221271</a:t>
            </a:r>
            <a:endParaRPr lang="en-US" altLang="zh-CN" sz="1200" dirty="0"/>
          </a:p>
          <a:p>
            <a:r>
              <a:rPr lang="en-US" altLang="zh-CN" sz="1200" dirty="0"/>
              <a:t>https://zhuanlan.zhihu.com/p/147707275</a:t>
            </a:r>
            <a:endParaRPr lang="zh-CN" altLang="en-US" sz="1200" dirty="0"/>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are GNNs</a:t>
            </a:r>
          </a:p>
          <a:p>
            <a:endParaRPr lang="en-US" altLang="zh-CN" sz="2200" dirty="0"/>
          </a:p>
          <a:p>
            <a:r>
              <a:rPr lang="en-US" altLang="zh-CN" sz="2000" dirty="0"/>
              <a:t>Transformer</a:t>
            </a:r>
            <a:r>
              <a:rPr lang="zh-CN" altLang="en-US" sz="2000" dirty="0">
                <a:latin typeface="微软雅黑" panose="020B0503020204020204" pitchFamily="34" charset="-122"/>
                <a:ea typeface="微软雅黑" panose="020B0503020204020204" pitchFamily="34" charset="-122"/>
              </a:rPr>
              <a:t>从底层逻辑来说是</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的一个特例</a:t>
            </a:r>
            <a:endParaRPr lang="en-US" altLang="zh-CN" sz="2000" dirty="0">
              <a:latin typeface="微软雅黑" panose="020B0503020204020204" pitchFamily="34" charset="-122"/>
              <a:ea typeface="微软雅黑" panose="020B0503020204020204" pitchFamily="34" charset="-122"/>
            </a:endParaRPr>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5362" name="Picture 2">
            <a:extLst>
              <a:ext uri="{FF2B5EF4-FFF2-40B4-BE49-F238E27FC236}">
                <a16:creationId xmlns:a16="http://schemas.microsoft.com/office/drawing/2014/main" id="{0EDC4809-5B7A-4356-A4F9-74F815245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634" y="2954598"/>
            <a:ext cx="7181715" cy="2746757"/>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169C6669-BAA8-4359-98EE-801F56546FBA}"/>
              </a:ext>
            </a:extLst>
          </p:cNvPr>
          <p:cNvSpPr txBox="1"/>
          <p:nvPr/>
        </p:nvSpPr>
        <p:spPr>
          <a:xfrm>
            <a:off x="2127785" y="5713049"/>
            <a:ext cx="5709844" cy="461665"/>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RNNs</a:t>
            </a:r>
            <a:r>
              <a:rPr lang="zh-CN" altLang="en-US" sz="1200" dirty="0">
                <a:latin typeface="微软雅黑" panose="020B0503020204020204" pitchFamily="34" charset="-122"/>
                <a:ea typeface="微软雅黑" panose="020B0503020204020204" pitchFamily="34" charset="-122"/>
              </a:rPr>
              <a:t>以顺序的方式构建句子中每个单词的表示。一次一个单词</a:t>
            </a:r>
            <a:endParaRPr lang="en-US" altLang="zh-CN" sz="1200" dirty="0">
              <a:latin typeface="微软雅黑" panose="020B0503020204020204" pitchFamily="34" charset="-122"/>
              <a:ea typeface="微软雅黑" panose="020B0503020204020204" pitchFamily="34" charset="-122"/>
            </a:endParaRPr>
          </a:p>
          <a:p>
            <a:r>
              <a:rPr lang="en-US" altLang="zh-CN" sz="1200" dirty="0">
                <a:solidFill>
                  <a:srgbClr val="C00000"/>
                </a:solidFill>
                <a:latin typeface="微软雅黑" panose="020B0503020204020204" pitchFamily="34" charset="-122"/>
                <a:ea typeface="微软雅黑" panose="020B0503020204020204" pitchFamily="34" charset="-122"/>
              </a:rPr>
              <a:t>Transformers</a:t>
            </a:r>
            <a:r>
              <a:rPr lang="zh-CN" altLang="en-US" sz="1200" dirty="0">
                <a:solidFill>
                  <a:srgbClr val="C00000"/>
                </a:solidFill>
                <a:latin typeface="微软雅黑" panose="020B0503020204020204" pitchFamily="34" charset="-122"/>
                <a:ea typeface="微软雅黑" panose="020B0503020204020204" pitchFamily="34" charset="-122"/>
              </a:rPr>
              <a:t>使用了一种全新的方式来进行表示学习：不需要进行递归</a:t>
            </a:r>
          </a:p>
        </p:txBody>
      </p:sp>
    </p:spTree>
    <p:extLst>
      <p:ext uri="{BB962C8B-B14F-4D97-AF65-F5344CB8AC3E}">
        <p14:creationId xmlns:p14="http://schemas.microsoft.com/office/powerpoint/2010/main" val="423192357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background</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30321" y="1639109"/>
            <a:ext cx="8229600" cy="1878593"/>
          </a:xfrm>
        </p:spPr>
        <p:txBody>
          <a:bodyPr/>
          <a:lstStyle/>
          <a:p>
            <a:r>
              <a:rPr lang="en-US" altLang="zh-CN" sz="2000" dirty="0"/>
              <a:t>Architecture</a:t>
            </a:r>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1492206-3DCC-494E-A980-61B89B4F3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123" y="1999523"/>
            <a:ext cx="7401996" cy="3876777"/>
          </a:xfrm>
          <a:prstGeom prst="rect">
            <a:avLst/>
          </a:prstGeom>
        </p:spPr>
      </p:pic>
      <p:sp>
        <p:nvSpPr>
          <p:cNvPr id="12" name="文本框 11">
            <a:extLst>
              <a:ext uri="{FF2B5EF4-FFF2-40B4-BE49-F238E27FC236}">
                <a16:creationId xmlns:a16="http://schemas.microsoft.com/office/drawing/2014/main" id="{6DD44B49-53E0-40B5-8122-8FFB9FFF73F7}"/>
              </a:ext>
            </a:extLst>
          </p:cNvPr>
          <p:cNvSpPr txBox="1"/>
          <p:nvPr/>
        </p:nvSpPr>
        <p:spPr>
          <a:xfrm>
            <a:off x="3554632" y="5876300"/>
            <a:ext cx="2354752" cy="379683"/>
          </a:xfrm>
          <a:prstGeom prst="rect">
            <a:avLst/>
          </a:prstGeom>
          <a:noFill/>
        </p:spPr>
        <p:txBody>
          <a:bodyPr wrap="square">
            <a:spAutoFit/>
          </a:bodyPr>
          <a:lstStyle/>
          <a:p>
            <a:r>
              <a:rPr lang="en-US" altLang="zh-CN" dirty="0"/>
              <a:t>Transformer</a:t>
            </a:r>
            <a:r>
              <a:rPr lang="zh-CN" altLang="en-US" dirty="0"/>
              <a:t>架构</a:t>
            </a:r>
          </a:p>
        </p:txBody>
      </p:sp>
      <p:sp>
        <p:nvSpPr>
          <p:cNvPr id="14" name="文本框 13">
            <a:extLst>
              <a:ext uri="{FF2B5EF4-FFF2-40B4-BE49-F238E27FC236}">
                <a16:creationId xmlns:a16="http://schemas.microsoft.com/office/drawing/2014/main" id="{72023F78-9BDC-465D-968C-0CBA1507ECDB}"/>
              </a:ext>
            </a:extLst>
          </p:cNvPr>
          <p:cNvSpPr txBox="1"/>
          <p:nvPr/>
        </p:nvSpPr>
        <p:spPr>
          <a:xfrm>
            <a:off x="287337" y="6280125"/>
            <a:ext cx="4572000" cy="276999"/>
          </a:xfrm>
          <a:prstGeom prst="rect">
            <a:avLst/>
          </a:prstGeom>
          <a:noFill/>
        </p:spPr>
        <p:txBody>
          <a:bodyPr wrap="square">
            <a:spAutoFit/>
          </a:bodyPr>
          <a:lstStyle/>
          <a:p>
            <a:r>
              <a:rPr lang="en-US" altLang="zh-CN" sz="1200" dirty="0"/>
              <a:t>https://mp.weixin.qq.com/s/pZ5ZImAM_jdQFN-vDwyv5g</a:t>
            </a:r>
            <a:endParaRPr lang="zh-CN" altLang="en-US" sz="1200" dirty="0"/>
          </a:p>
        </p:txBody>
      </p:sp>
      <p:sp>
        <p:nvSpPr>
          <p:cNvPr id="15" name="文本框 14">
            <a:extLst>
              <a:ext uri="{FF2B5EF4-FFF2-40B4-BE49-F238E27FC236}">
                <a16:creationId xmlns:a16="http://schemas.microsoft.com/office/drawing/2014/main" id="{648EE43F-26A2-4E55-98A5-4E71D84BA552}"/>
              </a:ext>
            </a:extLst>
          </p:cNvPr>
          <p:cNvSpPr txBox="1"/>
          <p:nvPr/>
        </p:nvSpPr>
        <p:spPr>
          <a:xfrm>
            <a:off x="5437539" y="5240668"/>
            <a:ext cx="3615719" cy="738664"/>
          </a:xfrm>
          <a:prstGeom prst="rect">
            <a:avLst/>
          </a:prstGeom>
          <a:noFill/>
        </p:spPr>
        <p:txBody>
          <a:bodyPr wrap="square">
            <a:spAutoFit/>
          </a:bodyPr>
          <a:lstStyle/>
          <a:p>
            <a:r>
              <a:rPr lang="en-US" altLang="zh-CN" sz="1400" dirty="0"/>
              <a:t>Transformers</a:t>
            </a:r>
            <a:r>
              <a:rPr lang="zh-CN" altLang="en-US" sz="1400" dirty="0"/>
              <a:t>使用</a:t>
            </a:r>
            <a:r>
              <a:rPr lang="zh-CN" altLang="en-US" sz="1400" dirty="0">
                <a:solidFill>
                  <a:srgbClr val="C00000"/>
                </a:solidFill>
              </a:rPr>
              <a:t>注意力机制</a:t>
            </a:r>
            <a:r>
              <a:rPr lang="zh-CN" altLang="en-US" sz="1400" dirty="0"/>
              <a:t>构建每个单词的特征，</a:t>
            </a:r>
            <a:r>
              <a:rPr lang="zh-CN" altLang="en-US" sz="1400" dirty="0">
                <a:solidFill>
                  <a:srgbClr val="C00000"/>
                </a:solidFill>
              </a:rPr>
              <a:t>找出句子中的其他词对于前面之前的词的重要程度</a:t>
            </a:r>
          </a:p>
        </p:txBody>
      </p:sp>
      <p:cxnSp>
        <p:nvCxnSpPr>
          <p:cNvPr id="16" name="直線單箭頭接點 6">
            <a:extLst>
              <a:ext uri="{FF2B5EF4-FFF2-40B4-BE49-F238E27FC236}">
                <a16:creationId xmlns:a16="http://schemas.microsoft.com/office/drawing/2014/main" id="{21DE326B-5C37-411C-B0DA-A120FAE9371C}"/>
              </a:ext>
            </a:extLst>
          </p:cNvPr>
          <p:cNvCxnSpPr>
            <a:cxnSpLocks/>
            <a:endCxn id="15" idx="0"/>
          </p:cNvCxnSpPr>
          <p:nvPr/>
        </p:nvCxnSpPr>
        <p:spPr>
          <a:xfrm>
            <a:off x="7091743" y="4524660"/>
            <a:ext cx="153656" cy="71600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62750471-F21E-4EDC-87FB-852BC8012E94}"/>
              </a:ext>
            </a:extLst>
          </p:cNvPr>
          <p:cNvCxnSpPr>
            <a:cxnSpLocks/>
          </p:cNvCxnSpPr>
          <p:nvPr/>
        </p:nvCxnSpPr>
        <p:spPr>
          <a:xfrm flipV="1">
            <a:off x="6514943" y="4516588"/>
            <a:ext cx="889634" cy="1489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 name="直線接點 16">
            <a:extLst>
              <a:ext uri="{FF2B5EF4-FFF2-40B4-BE49-F238E27FC236}">
                <a16:creationId xmlns:a16="http://schemas.microsoft.com/office/drawing/2014/main" id="{E8805606-5B41-42E4-BEDC-E0195ADF9871}"/>
              </a:ext>
            </a:extLst>
          </p:cNvPr>
          <p:cNvCxnSpPr>
            <a:cxnSpLocks/>
          </p:cNvCxnSpPr>
          <p:nvPr/>
        </p:nvCxnSpPr>
        <p:spPr>
          <a:xfrm>
            <a:off x="7245398" y="3552077"/>
            <a:ext cx="77416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直線接點 16">
            <a:extLst>
              <a:ext uri="{FF2B5EF4-FFF2-40B4-BE49-F238E27FC236}">
                <a16:creationId xmlns:a16="http://schemas.microsoft.com/office/drawing/2014/main" id="{602888B8-B03F-46C2-8CFF-D4F25447AF89}"/>
              </a:ext>
            </a:extLst>
          </p:cNvPr>
          <p:cNvCxnSpPr>
            <a:cxnSpLocks/>
          </p:cNvCxnSpPr>
          <p:nvPr/>
        </p:nvCxnSpPr>
        <p:spPr>
          <a:xfrm>
            <a:off x="1808272" y="4398871"/>
            <a:ext cx="96243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 name="直線單箭頭接點 6">
            <a:extLst>
              <a:ext uri="{FF2B5EF4-FFF2-40B4-BE49-F238E27FC236}">
                <a16:creationId xmlns:a16="http://schemas.microsoft.com/office/drawing/2014/main" id="{E202E631-E1DB-44EA-8DB0-AF594A7ED184}"/>
              </a:ext>
            </a:extLst>
          </p:cNvPr>
          <p:cNvCxnSpPr>
            <a:cxnSpLocks/>
          </p:cNvCxnSpPr>
          <p:nvPr/>
        </p:nvCxnSpPr>
        <p:spPr>
          <a:xfrm flipH="1">
            <a:off x="7564062" y="3586453"/>
            <a:ext cx="182403" cy="168190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6">
            <a:extLst>
              <a:ext uri="{FF2B5EF4-FFF2-40B4-BE49-F238E27FC236}">
                <a16:creationId xmlns:a16="http://schemas.microsoft.com/office/drawing/2014/main" id="{8369729B-5CEA-41FF-86BC-25E42B7301BB}"/>
              </a:ext>
            </a:extLst>
          </p:cNvPr>
          <p:cNvCxnSpPr>
            <a:cxnSpLocks/>
          </p:cNvCxnSpPr>
          <p:nvPr/>
        </p:nvCxnSpPr>
        <p:spPr>
          <a:xfrm>
            <a:off x="2420432" y="4419201"/>
            <a:ext cx="4539328" cy="82146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2">
            <a:extLst>
              <a:ext uri="{FF2B5EF4-FFF2-40B4-BE49-F238E27FC236}">
                <a16:creationId xmlns:a16="http://schemas.microsoft.com/office/drawing/2014/main" id="{07800561-FAE4-4320-AAD5-96AC2D241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458" y="55490"/>
            <a:ext cx="3776219" cy="1444273"/>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连接符: 肘形 37">
            <a:extLst>
              <a:ext uri="{FF2B5EF4-FFF2-40B4-BE49-F238E27FC236}">
                <a16:creationId xmlns:a16="http://schemas.microsoft.com/office/drawing/2014/main" id="{513896C6-F14D-42F8-9A48-86C32C741893}"/>
              </a:ext>
            </a:extLst>
          </p:cNvPr>
          <p:cNvCxnSpPr>
            <a:cxnSpLocks/>
          </p:cNvCxnSpPr>
          <p:nvPr/>
        </p:nvCxnSpPr>
        <p:spPr bwMode="auto">
          <a:xfrm rot="16200000" flipH="1">
            <a:off x="5773361" y="2509612"/>
            <a:ext cx="3810954" cy="1706539"/>
          </a:xfrm>
          <a:prstGeom prst="bentConnector3">
            <a:avLst>
              <a:gd name="adj1" fmla="val 8326"/>
            </a:avLst>
          </a:prstGeom>
          <a:solidFill>
            <a:srgbClr val="008000">
              <a:alpha val="35001"/>
            </a:srgbClr>
          </a:solidFill>
          <a:ln w="38100" cap="flat" cmpd="sng" algn="ctr">
            <a:solidFill>
              <a:srgbClr val="FFC000"/>
            </a:solidFill>
            <a:prstDash val="solid"/>
            <a:round/>
            <a:headEnd type="triangle" w="med" len="med"/>
            <a:tailEnd type="none" w="med" len="med"/>
          </a:ln>
          <a:effectLst/>
        </p:spPr>
      </p:cxnSp>
      <p:sp>
        <p:nvSpPr>
          <p:cNvPr id="46" name="文本框 45">
            <a:extLst>
              <a:ext uri="{FF2B5EF4-FFF2-40B4-BE49-F238E27FC236}">
                <a16:creationId xmlns:a16="http://schemas.microsoft.com/office/drawing/2014/main" id="{A6723832-0A5E-44EC-86A9-6076BD628992}"/>
              </a:ext>
            </a:extLst>
          </p:cNvPr>
          <p:cNvSpPr txBox="1"/>
          <p:nvPr/>
        </p:nvSpPr>
        <p:spPr>
          <a:xfrm>
            <a:off x="8504588" y="1639109"/>
            <a:ext cx="644743" cy="2492990"/>
          </a:xfrm>
          <a:prstGeom prst="rect">
            <a:avLst/>
          </a:prstGeom>
          <a:noFill/>
        </p:spPr>
        <p:txBody>
          <a:bodyPr wrap="square">
            <a:spAutoFit/>
          </a:bodyPr>
          <a:lstStyle/>
          <a:p>
            <a:pPr algn="ctr"/>
            <a:r>
              <a:rPr lang="zh-CN" altLang="en-US" sz="1200" dirty="0"/>
              <a:t>单词的特征更新就是</a:t>
            </a:r>
            <a:r>
              <a:rPr lang="zh-CN" altLang="en-US" sz="1200" dirty="0">
                <a:solidFill>
                  <a:srgbClr val="0070C0"/>
                </a:solidFill>
              </a:rPr>
              <a:t>所有其他单词特征的线性变换的总和</a:t>
            </a:r>
            <a:r>
              <a:rPr lang="zh-CN" altLang="en-US" sz="1200" dirty="0"/>
              <a:t>，并根据它们的重要性进行加权</a:t>
            </a:r>
          </a:p>
        </p:txBody>
      </p:sp>
    </p:spTree>
    <p:extLst>
      <p:ext uri="{BB962C8B-B14F-4D97-AF65-F5344CB8AC3E}">
        <p14:creationId xmlns:p14="http://schemas.microsoft.com/office/powerpoint/2010/main" val="194259710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background</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30321" y="1639109"/>
            <a:ext cx="8229600" cy="1878593"/>
          </a:xfrm>
        </p:spPr>
        <p:txBody>
          <a:bodyPr/>
          <a:lstStyle/>
          <a:p>
            <a:r>
              <a:rPr lang="en-US" altLang="zh-CN" sz="2000" dirty="0"/>
              <a:t>Transformer</a:t>
            </a:r>
            <a:r>
              <a:rPr lang="zh-CN" altLang="en-US" sz="2000" dirty="0"/>
              <a:t>创始八子</a:t>
            </a:r>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72023F78-9BDC-465D-968C-0CBA1507ECDB}"/>
              </a:ext>
            </a:extLst>
          </p:cNvPr>
          <p:cNvSpPr txBox="1"/>
          <p:nvPr/>
        </p:nvSpPr>
        <p:spPr>
          <a:xfrm>
            <a:off x="287337" y="6280125"/>
            <a:ext cx="4572000" cy="276999"/>
          </a:xfrm>
          <a:prstGeom prst="rect">
            <a:avLst/>
          </a:prstGeom>
          <a:noFill/>
        </p:spPr>
        <p:txBody>
          <a:bodyPr wrap="square">
            <a:spAutoFit/>
          </a:bodyPr>
          <a:lstStyle/>
          <a:p>
            <a:r>
              <a:rPr lang="en-US" altLang="zh-CN" sz="1200" dirty="0"/>
              <a:t>https://mp.weixin.qq.com/s/pZ5ZImAM_jdQFN-vDwyv5g</a:t>
            </a:r>
            <a:endParaRPr lang="zh-CN" altLang="en-US" sz="1200" dirty="0"/>
          </a:p>
        </p:txBody>
      </p:sp>
      <p:pic>
        <p:nvPicPr>
          <p:cNvPr id="7" name="图片 6">
            <a:extLst>
              <a:ext uri="{FF2B5EF4-FFF2-40B4-BE49-F238E27FC236}">
                <a16:creationId xmlns:a16="http://schemas.microsoft.com/office/drawing/2014/main" id="{67C9149A-5040-4349-A288-C331940B0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87896"/>
            <a:ext cx="6515435" cy="2749691"/>
          </a:xfrm>
          <a:prstGeom prst="rect">
            <a:avLst/>
          </a:prstGeom>
        </p:spPr>
      </p:pic>
      <p:sp>
        <p:nvSpPr>
          <p:cNvPr id="22" name="文本框 21">
            <a:extLst>
              <a:ext uri="{FF2B5EF4-FFF2-40B4-BE49-F238E27FC236}">
                <a16:creationId xmlns:a16="http://schemas.microsoft.com/office/drawing/2014/main" id="{F2890819-22E4-4E09-94CB-1B6FBA34F4B1}"/>
              </a:ext>
            </a:extLst>
          </p:cNvPr>
          <p:cNvSpPr txBox="1"/>
          <p:nvPr/>
        </p:nvSpPr>
        <p:spPr>
          <a:xfrm>
            <a:off x="1519714" y="4772918"/>
            <a:ext cx="6679245" cy="1507207"/>
          </a:xfrm>
          <a:prstGeom prst="rect">
            <a:avLst/>
          </a:prstGeom>
          <a:noFill/>
        </p:spPr>
        <p:txBody>
          <a:bodyPr wrap="square">
            <a:spAutoFit/>
          </a:bodyPr>
          <a:lstStyle/>
          <a:p>
            <a:pPr>
              <a:lnSpc>
                <a:spcPts val="1000"/>
              </a:lnSpc>
            </a:pPr>
            <a:r>
              <a:rPr lang="en-US" altLang="zh-CN" sz="1200" dirty="0"/>
              <a:t>Jakob</a:t>
            </a:r>
            <a:r>
              <a:rPr lang="zh-CN" altLang="en-US" sz="1200" dirty="0"/>
              <a:t>：提出</a:t>
            </a:r>
            <a:r>
              <a:rPr lang="zh-CN" altLang="en-US" sz="1200" dirty="0">
                <a:solidFill>
                  <a:srgbClr val="C00000"/>
                </a:solidFill>
              </a:rPr>
              <a:t>用自注意力机制替换</a:t>
            </a:r>
            <a:r>
              <a:rPr lang="en-US" altLang="zh-CN" sz="1200" dirty="0">
                <a:solidFill>
                  <a:srgbClr val="C00000"/>
                </a:solidFill>
              </a:rPr>
              <a:t>RNN</a:t>
            </a:r>
            <a:r>
              <a:rPr lang="zh-CN" altLang="en-US" sz="1200" dirty="0"/>
              <a:t>的想法，并开始评估</a:t>
            </a:r>
          </a:p>
          <a:p>
            <a:pPr>
              <a:lnSpc>
                <a:spcPts val="1000"/>
              </a:lnSpc>
            </a:pPr>
            <a:endParaRPr lang="zh-CN" altLang="en-US" sz="1200" dirty="0"/>
          </a:p>
          <a:p>
            <a:pPr>
              <a:lnSpc>
                <a:spcPts val="1000"/>
              </a:lnSpc>
            </a:pPr>
            <a:r>
              <a:rPr lang="en-US" altLang="zh-CN" sz="1200" dirty="0"/>
              <a:t>Ashish</a:t>
            </a:r>
            <a:r>
              <a:rPr lang="zh-CN" altLang="en-US" sz="1200" dirty="0"/>
              <a:t>与</a:t>
            </a:r>
            <a:r>
              <a:rPr lang="en-US" altLang="zh-CN" sz="1200" dirty="0" err="1"/>
              <a:t>Illia</a:t>
            </a:r>
            <a:r>
              <a:rPr lang="zh-CN" altLang="en-US" sz="1200" dirty="0"/>
              <a:t>：设计并实现了</a:t>
            </a:r>
            <a:r>
              <a:rPr lang="zh-CN" altLang="en-US" sz="1200" dirty="0">
                <a:solidFill>
                  <a:srgbClr val="C00000"/>
                </a:solidFill>
              </a:rPr>
              <a:t>第一个</a:t>
            </a:r>
            <a:r>
              <a:rPr lang="en-US" altLang="zh-CN" sz="1200" dirty="0">
                <a:solidFill>
                  <a:srgbClr val="C00000"/>
                </a:solidFill>
              </a:rPr>
              <a:t>Transformer</a:t>
            </a:r>
            <a:r>
              <a:rPr lang="zh-CN" altLang="en-US" sz="1200" dirty="0">
                <a:solidFill>
                  <a:srgbClr val="C00000"/>
                </a:solidFill>
              </a:rPr>
              <a:t>模型</a:t>
            </a:r>
            <a:r>
              <a:rPr lang="zh-CN" altLang="en-US" sz="1200" dirty="0"/>
              <a:t>，并在工作中发挥了关键作用</a:t>
            </a:r>
          </a:p>
          <a:p>
            <a:pPr>
              <a:lnSpc>
                <a:spcPts val="1000"/>
              </a:lnSpc>
            </a:pPr>
            <a:endParaRPr lang="zh-CN" altLang="en-US" sz="1200" dirty="0"/>
          </a:p>
          <a:p>
            <a:pPr>
              <a:lnSpc>
                <a:spcPts val="1000"/>
              </a:lnSpc>
            </a:pPr>
            <a:r>
              <a:rPr lang="en-US" altLang="zh-CN" sz="1200" dirty="0"/>
              <a:t>Noam</a:t>
            </a:r>
            <a:r>
              <a:rPr lang="zh-CN" altLang="en-US" sz="1200" dirty="0"/>
              <a:t>：提出了缩放点积注意力、</a:t>
            </a:r>
            <a:r>
              <a:rPr lang="zh-CN" altLang="en-US" sz="1200" dirty="0">
                <a:solidFill>
                  <a:srgbClr val="C00000"/>
                </a:solidFill>
              </a:rPr>
              <a:t>多头注意力</a:t>
            </a:r>
            <a:r>
              <a:rPr lang="zh-CN" altLang="en-US" sz="1200" dirty="0"/>
              <a:t>和无参数位置表示，并深入参与工作细节</a:t>
            </a:r>
          </a:p>
          <a:p>
            <a:pPr>
              <a:lnSpc>
                <a:spcPts val="1000"/>
              </a:lnSpc>
            </a:pPr>
            <a:endParaRPr lang="zh-CN" altLang="en-US" sz="1200" dirty="0"/>
          </a:p>
          <a:p>
            <a:pPr>
              <a:lnSpc>
                <a:spcPts val="1000"/>
              </a:lnSpc>
            </a:pPr>
            <a:r>
              <a:rPr lang="en-US" altLang="zh-CN" sz="1200" dirty="0"/>
              <a:t>Niki</a:t>
            </a:r>
            <a:r>
              <a:rPr lang="zh-CN" altLang="en-US" sz="1200" dirty="0"/>
              <a:t>：在原始代码库和</a:t>
            </a:r>
            <a:r>
              <a:rPr lang="en-US" altLang="zh-CN" sz="1200" dirty="0"/>
              <a:t>tensor2tensor</a:t>
            </a:r>
            <a:r>
              <a:rPr lang="zh-CN" altLang="en-US" sz="1200" dirty="0"/>
              <a:t>中</a:t>
            </a:r>
            <a:r>
              <a:rPr lang="zh-CN" altLang="en-US" sz="1200" dirty="0">
                <a:solidFill>
                  <a:srgbClr val="C00000"/>
                </a:solidFill>
              </a:rPr>
              <a:t>设计、实现、调优和评估模型变体</a:t>
            </a:r>
          </a:p>
          <a:p>
            <a:pPr>
              <a:lnSpc>
                <a:spcPts val="1000"/>
              </a:lnSpc>
            </a:pPr>
            <a:endParaRPr lang="zh-CN" altLang="en-US" sz="1200" dirty="0"/>
          </a:p>
          <a:p>
            <a:pPr>
              <a:lnSpc>
                <a:spcPts val="1000"/>
              </a:lnSpc>
            </a:pPr>
            <a:r>
              <a:rPr lang="en-US" altLang="zh-CN" sz="1200" dirty="0" err="1"/>
              <a:t>Llion</a:t>
            </a:r>
            <a:r>
              <a:rPr lang="zh-CN" altLang="en-US" sz="1200" dirty="0"/>
              <a:t>：尝试新型模型变体，负责</a:t>
            </a:r>
            <a:r>
              <a:rPr lang="zh-CN" altLang="en-US" sz="1200" dirty="0">
                <a:solidFill>
                  <a:srgbClr val="C00000"/>
                </a:solidFill>
              </a:rPr>
              <a:t>初始代码库，以及高效推理和可视化</a:t>
            </a:r>
          </a:p>
          <a:p>
            <a:pPr>
              <a:lnSpc>
                <a:spcPts val="1000"/>
              </a:lnSpc>
            </a:pPr>
            <a:endParaRPr lang="zh-CN" altLang="en-US" sz="1200" dirty="0"/>
          </a:p>
          <a:p>
            <a:pPr>
              <a:lnSpc>
                <a:spcPts val="1000"/>
              </a:lnSpc>
            </a:pPr>
            <a:r>
              <a:rPr lang="en-US" altLang="zh-CN" sz="1200" dirty="0"/>
              <a:t>Lukasz</a:t>
            </a:r>
            <a:r>
              <a:rPr lang="zh-CN" altLang="en-US" sz="1200" dirty="0"/>
              <a:t>和</a:t>
            </a:r>
            <a:r>
              <a:rPr lang="en-US" altLang="zh-CN" sz="1200" dirty="0"/>
              <a:t>Aidan</a:t>
            </a:r>
            <a:r>
              <a:rPr lang="zh-CN" altLang="en-US" sz="1200" dirty="0"/>
              <a:t>：设计和实现</a:t>
            </a:r>
            <a:r>
              <a:rPr lang="en-US" altLang="zh-CN" sz="1200" dirty="0"/>
              <a:t>tensor2tensor</a:t>
            </a:r>
            <a:r>
              <a:rPr lang="zh-CN" altLang="en-US" sz="1200" dirty="0"/>
              <a:t>，取代早期代码库，</a:t>
            </a:r>
            <a:r>
              <a:rPr lang="zh-CN" altLang="en-US" sz="1200" dirty="0">
                <a:solidFill>
                  <a:srgbClr val="C00000"/>
                </a:solidFill>
              </a:rPr>
              <a:t>改进结果，加速研究</a:t>
            </a:r>
          </a:p>
        </p:txBody>
      </p:sp>
    </p:spTree>
    <p:extLst>
      <p:ext uri="{BB962C8B-B14F-4D97-AF65-F5344CB8AC3E}">
        <p14:creationId xmlns:p14="http://schemas.microsoft.com/office/powerpoint/2010/main" val="217592543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background</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Trends</a:t>
            </a:r>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66962949-D162-4D84-8285-70076A9E8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099" y="2297609"/>
            <a:ext cx="6455801" cy="3597660"/>
          </a:xfrm>
          <a:prstGeom prst="rect">
            <a:avLst/>
          </a:prstGeom>
          <a:ln>
            <a:noFill/>
          </a:ln>
          <a:effectLst>
            <a:outerShdw blurRad="292100" dist="139700" dir="2700000" algn="tl" rotWithShape="0">
              <a:srgbClr val="333333">
                <a:alpha val="65000"/>
              </a:srgbClr>
            </a:outerShdw>
          </a:effectLst>
        </p:spPr>
      </p:pic>
      <p:sp>
        <p:nvSpPr>
          <p:cNvPr id="2" name="矩形 1">
            <a:extLst>
              <a:ext uri="{FF2B5EF4-FFF2-40B4-BE49-F238E27FC236}">
                <a16:creationId xmlns:a16="http://schemas.microsoft.com/office/drawing/2014/main" id="{42C24865-6896-4B9F-BCDB-EEA8C69A0568}"/>
              </a:ext>
            </a:extLst>
          </p:cNvPr>
          <p:cNvSpPr/>
          <p:nvPr/>
        </p:nvSpPr>
        <p:spPr bwMode="auto">
          <a:xfrm>
            <a:off x="4991100" y="3313841"/>
            <a:ext cx="2186596" cy="318074"/>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6951195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B5E10F-0B8A-63E4-C0D0-E0CACF247D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3" r="1863"/>
          <a:stretch/>
        </p:blipFill>
        <p:spPr bwMode="auto">
          <a:xfrm>
            <a:off x="70850" y="2458794"/>
            <a:ext cx="9076588" cy="2471386"/>
          </a:xfrm>
          <a:prstGeom prst="rect">
            <a:avLst/>
          </a:prstGeom>
          <a:noFill/>
          <a:extLst>
            <a:ext uri="{909E8E84-426E-40DD-AFC4-6F175D3DCCD1}">
              <a14:hiddenFill xmlns:a14="http://schemas.microsoft.com/office/drawing/2010/main">
                <a:solidFill>
                  <a:srgbClr val="FFFFFF"/>
                </a:solidFill>
              </a14:hiddenFill>
            </a:ext>
          </a:extLst>
        </p:spPr>
      </p:pic>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A High-Level Look</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BA8286E1-F151-2026-4B5C-568CDC738D25}"/>
              </a:ext>
            </a:extLst>
          </p:cNvPr>
          <p:cNvSpPr txBox="1"/>
          <p:nvPr/>
        </p:nvSpPr>
        <p:spPr>
          <a:xfrm>
            <a:off x="430321" y="5937846"/>
            <a:ext cx="8426341" cy="276999"/>
          </a:xfrm>
          <a:prstGeom prst="rect">
            <a:avLst/>
          </a:prstGeom>
          <a:noFill/>
        </p:spPr>
        <p:txBody>
          <a:bodyPr wrap="square">
            <a:spAutoFit/>
          </a:bodyPr>
          <a:lstStyle/>
          <a:p>
            <a:r>
              <a:rPr lang="en-US" altLang="zh-CN" sz="1200" dirty="0"/>
              <a:t>https://jalammar.github.io/illustrated-transformer/</a:t>
            </a:r>
            <a:endParaRPr lang="zh-CN" altLang="en-US" sz="1200" dirty="0"/>
          </a:p>
        </p:txBody>
      </p: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30321" y="1639109"/>
            <a:ext cx="8229600" cy="1878593"/>
          </a:xfrm>
        </p:spPr>
        <p:txBody>
          <a:bodyPr/>
          <a:lstStyle/>
          <a:p>
            <a:r>
              <a:rPr lang="en-US" altLang="zh-CN" sz="2000" dirty="0"/>
              <a:t>Transformers as a black box</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9A61C39-8B6A-4F94-B352-D6544301DAAC}"/>
              </a:ext>
            </a:extLst>
          </p:cNvPr>
          <p:cNvSpPr txBox="1"/>
          <p:nvPr/>
        </p:nvSpPr>
        <p:spPr>
          <a:xfrm>
            <a:off x="2200062" y="4634116"/>
            <a:ext cx="5431398" cy="584775"/>
          </a:xfrm>
          <a:prstGeom prst="rect">
            <a:avLst/>
          </a:prstGeom>
          <a:noFill/>
        </p:spPr>
        <p:txBody>
          <a:bodyPr wrap="square">
            <a:spAutoFit/>
          </a:bodyPr>
          <a:lstStyle/>
          <a:p>
            <a:r>
              <a:rPr lang="en-US" altLang="zh-CN" sz="1600" dirty="0"/>
              <a:t>Transformers</a:t>
            </a:r>
            <a:r>
              <a:rPr lang="zh-CN" altLang="en-US" sz="1600" dirty="0"/>
              <a:t>使用注意力机制构建每个单词的特征，找出句子中的其他词对于前面之前的词的重要程度</a:t>
            </a:r>
          </a:p>
        </p:txBody>
      </p:sp>
      <p:pic>
        <p:nvPicPr>
          <p:cNvPr id="3" name="图片 2">
            <a:extLst>
              <a:ext uri="{FF2B5EF4-FFF2-40B4-BE49-F238E27FC236}">
                <a16:creationId xmlns:a16="http://schemas.microsoft.com/office/drawing/2014/main" id="{81E69B88-A156-4F5A-AA82-8925157F2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9918" y="1401725"/>
            <a:ext cx="2155841" cy="1476870"/>
          </a:xfrm>
          <a:prstGeom prst="rect">
            <a:avLst/>
          </a:prstGeom>
        </p:spPr>
      </p:pic>
      <p:sp>
        <p:nvSpPr>
          <p:cNvPr id="6" name="箭头: 圆角右 5">
            <a:extLst>
              <a:ext uri="{FF2B5EF4-FFF2-40B4-BE49-F238E27FC236}">
                <a16:creationId xmlns:a16="http://schemas.microsoft.com/office/drawing/2014/main" id="{DF3E76F5-3790-4C5C-B841-047AF61EB951}"/>
              </a:ext>
            </a:extLst>
          </p:cNvPr>
          <p:cNvSpPr/>
          <p:nvPr/>
        </p:nvSpPr>
        <p:spPr bwMode="auto">
          <a:xfrm>
            <a:off x="5087406" y="2360480"/>
            <a:ext cx="582512" cy="595851"/>
          </a:xfrm>
          <a:prstGeom prst="bent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2840396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A High-Level Look</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components</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9C5F4B09-3721-AFF0-3F2B-7E02549EC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01" t="5053" r="8869" b="7577"/>
          <a:stretch/>
        </p:blipFill>
        <p:spPr bwMode="auto">
          <a:xfrm>
            <a:off x="237003" y="2063187"/>
            <a:ext cx="6102814" cy="401666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EFA530FB-61C8-4282-A5A4-CAC7EEED3F43}"/>
              </a:ext>
            </a:extLst>
          </p:cNvPr>
          <p:cNvPicPr>
            <a:picLocks noChangeAspect="1"/>
          </p:cNvPicPr>
          <p:nvPr/>
        </p:nvPicPr>
        <p:blipFill>
          <a:blip r:embed="rId4"/>
          <a:stretch>
            <a:fillRect/>
          </a:stretch>
        </p:blipFill>
        <p:spPr>
          <a:xfrm>
            <a:off x="5037774" y="4513750"/>
            <a:ext cx="3943207" cy="1643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79832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Why Graph</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a:t>
            </a:r>
            <a:r>
              <a:rPr lang="en-US" altLang="zh-CN" dirty="0"/>
              <a:t>Graph is everywhere …</a:t>
            </a:r>
          </a:p>
          <a:p>
            <a:pPr lvl="1">
              <a:lnSpc>
                <a:spcPct val="100000"/>
              </a:lnSpc>
            </a:pPr>
            <a:r>
              <a:rPr lang="en-US" dirty="0">
                <a:latin typeface="Times New Roman" panose="02020603050405020304" pitchFamily="18" charset="0"/>
                <a:cs typeface="Times New Roman" panose="02020603050405020304" pitchFamily="18" charset="0"/>
              </a:rPr>
              <a:t>Graph provides a flexible model to represent datasets with various structure</a:t>
            </a:r>
            <a:endParaRPr lang="en-HK" dirty="0">
              <a:latin typeface="Times New Roman" panose="02020603050405020304" pitchFamily="18" charset="0"/>
              <a:cs typeface="Times New Roman" panose="02020603050405020304" pitchFamily="18" charset="0"/>
            </a:endParaRPr>
          </a:p>
        </p:txBody>
      </p:sp>
      <p:sp>
        <p:nvSpPr>
          <p:cNvPr id="2" name="TextBox 5">
            <a:extLst>
              <a:ext uri="{FF2B5EF4-FFF2-40B4-BE49-F238E27FC236}">
                <a16:creationId xmlns:a16="http://schemas.microsoft.com/office/drawing/2014/main" id="{C6F41853-0510-7CD7-3351-6AFEE9D7F3E0}"/>
              </a:ext>
            </a:extLst>
          </p:cNvPr>
          <p:cNvSpPr txBox="1"/>
          <p:nvPr/>
        </p:nvSpPr>
        <p:spPr>
          <a:xfrm>
            <a:off x="5613990" y="5368367"/>
            <a:ext cx="2493569" cy="369332"/>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r>
              <a:rPr lang="en-US" altLang="zh-CN" dirty="0">
                <a:latin typeface="Arial" panose="020B0604020202020204" pitchFamily="34" charset="0"/>
                <a:cs typeface="Arial" panose="020B0604020202020204" pitchFamily="34" charset="0"/>
              </a:rPr>
              <a:t>Sensor network</a:t>
            </a:r>
            <a:endParaRPr lang="zh-CN" altLang="en-US" dirty="0">
              <a:latin typeface="Arial" panose="020B0604020202020204" pitchFamily="34" charset="0"/>
              <a:cs typeface="Arial" panose="020B0604020202020204" pitchFamily="34" charset="0"/>
            </a:endParaRPr>
          </a:p>
        </p:txBody>
      </p:sp>
      <p:pic>
        <p:nvPicPr>
          <p:cNvPr id="10" name="Picture 2" descr="Image result for sensor network">
            <a:extLst>
              <a:ext uri="{FF2B5EF4-FFF2-40B4-BE49-F238E27FC236}">
                <a16:creationId xmlns:a16="http://schemas.microsoft.com/office/drawing/2014/main" id="{4F97795A-8FB1-9019-1E64-D00D2A144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323" y="3375327"/>
            <a:ext cx="3003236" cy="1834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social network">
            <a:extLst>
              <a:ext uri="{FF2B5EF4-FFF2-40B4-BE49-F238E27FC236}">
                <a16:creationId xmlns:a16="http://schemas.microsoft.com/office/drawing/2014/main" id="{716655CA-B2CC-D239-2C42-1ABB712777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07" b="35300"/>
          <a:stretch>
            <a:fillRect/>
          </a:stretch>
        </p:blipFill>
        <p:spPr bwMode="auto">
          <a:xfrm>
            <a:off x="1130260" y="3247442"/>
            <a:ext cx="3441740" cy="20899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7">
            <a:extLst>
              <a:ext uri="{FF2B5EF4-FFF2-40B4-BE49-F238E27FC236}">
                <a16:creationId xmlns:a16="http://schemas.microsoft.com/office/drawing/2014/main" id="{44BEE6ED-64F0-910A-FC75-11BEDBFD7C39}"/>
              </a:ext>
            </a:extLst>
          </p:cNvPr>
          <p:cNvSpPr txBox="1"/>
          <p:nvPr/>
        </p:nvSpPr>
        <p:spPr>
          <a:xfrm>
            <a:off x="1954511" y="5368367"/>
            <a:ext cx="2493569" cy="369332"/>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r>
              <a:rPr lang="en-US" altLang="zh-CN" dirty="0">
                <a:latin typeface="Arial" panose="020B0604020202020204" pitchFamily="34" charset="0"/>
                <a:cs typeface="Arial" panose="020B0604020202020204" pitchFamily="34" charset="0"/>
              </a:rPr>
              <a:t>Social network</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235556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3396ED0-74EA-9593-AF5D-FB0BCBFEA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482" y="1937354"/>
            <a:ext cx="6523302" cy="4246941"/>
          </a:xfrm>
          <a:prstGeom prst="rect">
            <a:avLst/>
          </a:prstGeom>
          <a:noFill/>
          <a:extLst>
            <a:ext uri="{909E8E84-426E-40DD-AFC4-6F175D3DCCD1}">
              <a14:hiddenFill xmlns:a14="http://schemas.microsoft.com/office/drawing/2010/main">
                <a:solidFill>
                  <a:srgbClr val="FFFFFF"/>
                </a:solidFill>
              </a14:hiddenFill>
            </a:ext>
          </a:extLst>
        </p:spPr>
      </p:pic>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A High-Level Look</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components</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459236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A High-Level Look</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components – encoder-decoder</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5124" name="Picture 4">
            <a:extLst>
              <a:ext uri="{FF2B5EF4-FFF2-40B4-BE49-F238E27FC236}">
                <a16:creationId xmlns:a16="http://schemas.microsoft.com/office/drawing/2014/main" id="{D2963785-7354-A0B0-B54B-64A6BD142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3" y="2842383"/>
            <a:ext cx="9001553" cy="285714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F0CD5C66-B2A5-43B6-A1FF-F267C1740B84}"/>
              </a:ext>
            </a:extLst>
          </p:cNvPr>
          <p:cNvSpPr txBox="1"/>
          <p:nvPr/>
        </p:nvSpPr>
        <p:spPr>
          <a:xfrm>
            <a:off x="7304256" y="5692233"/>
            <a:ext cx="1088688" cy="307777"/>
          </a:xfrm>
          <a:prstGeom prst="rect">
            <a:avLst/>
          </a:prstGeom>
          <a:noFill/>
        </p:spPr>
        <p:txBody>
          <a:bodyPr wrap="square">
            <a:spAutoFit/>
          </a:bodyPr>
          <a:lstStyle/>
          <a:p>
            <a:r>
              <a:rPr lang="zh-CN" altLang="en-US" sz="1400" dirty="0">
                <a:solidFill>
                  <a:srgbClr val="C00000"/>
                </a:solidFill>
              </a:rPr>
              <a:t>第三个子层</a:t>
            </a:r>
          </a:p>
        </p:txBody>
      </p:sp>
      <p:cxnSp>
        <p:nvCxnSpPr>
          <p:cNvPr id="11" name="直線單箭頭接點 6">
            <a:extLst>
              <a:ext uri="{FF2B5EF4-FFF2-40B4-BE49-F238E27FC236}">
                <a16:creationId xmlns:a16="http://schemas.microsoft.com/office/drawing/2014/main" id="{350C166C-8C21-4437-829F-94E899BBF96E}"/>
              </a:ext>
            </a:extLst>
          </p:cNvPr>
          <p:cNvCxnSpPr>
            <a:cxnSpLocks/>
            <a:endCxn id="10" idx="0"/>
          </p:cNvCxnSpPr>
          <p:nvPr/>
        </p:nvCxnSpPr>
        <p:spPr>
          <a:xfrm>
            <a:off x="7044830" y="4531486"/>
            <a:ext cx="803770" cy="116074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接點 16">
            <a:extLst>
              <a:ext uri="{FF2B5EF4-FFF2-40B4-BE49-F238E27FC236}">
                <a16:creationId xmlns:a16="http://schemas.microsoft.com/office/drawing/2014/main" id="{580A687E-3955-49FC-A9D5-D131FBF2C40E}"/>
              </a:ext>
            </a:extLst>
          </p:cNvPr>
          <p:cNvCxnSpPr>
            <a:cxnSpLocks/>
          </p:cNvCxnSpPr>
          <p:nvPr/>
        </p:nvCxnSpPr>
        <p:spPr>
          <a:xfrm>
            <a:off x="5926412" y="4507295"/>
            <a:ext cx="204880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30818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Encoder-Decoder</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components – encoder-decoder</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059434B-6E7C-4579-B4F0-9192EF55DADD}"/>
              </a:ext>
            </a:extLst>
          </p:cNvPr>
          <p:cNvPicPr>
            <a:picLocks noChangeAspect="1"/>
          </p:cNvPicPr>
          <p:nvPr/>
        </p:nvPicPr>
        <p:blipFill rotWithShape="1">
          <a:blip r:embed="rId3"/>
          <a:srcRect t="6165" b="5579"/>
          <a:stretch/>
        </p:blipFill>
        <p:spPr>
          <a:xfrm>
            <a:off x="2199093" y="2084611"/>
            <a:ext cx="5006105" cy="4075555"/>
          </a:xfrm>
          <a:prstGeom prst="rect">
            <a:avLst/>
          </a:prstGeom>
        </p:spPr>
      </p:pic>
      <p:sp>
        <p:nvSpPr>
          <p:cNvPr id="11" name="文本框 10">
            <a:extLst>
              <a:ext uri="{FF2B5EF4-FFF2-40B4-BE49-F238E27FC236}">
                <a16:creationId xmlns:a16="http://schemas.microsoft.com/office/drawing/2014/main" id="{CDE53C84-6104-465B-BEC9-FA5DE463CEE7}"/>
              </a:ext>
            </a:extLst>
          </p:cNvPr>
          <p:cNvSpPr txBox="1"/>
          <p:nvPr/>
        </p:nvSpPr>
        <p:spPr>
          <a:xfrm>
            <a:off x="717491" y="5701469"/>
            <a:ext cx="3077613" cy="523220"/>
          </a:xfrm>
          <a:prstGeom prst="rect">
            <a:avLst/>
          </a:prstGeom>
          <a:noFill/>
        </p:spPr>
        <p:txBody>
          <a:bodyPr wrap="square">
            <a:spAutoFit/>
          </a:bodyPr>
          <a:lstStyle/>
          <a:p>
            <a:r>
              <a:rPr lang="zh-CN" altLang="en-US" sz="1400" dirty="0">
                <a:solidFill>
                  <a:srgbClr val="C00000"/>
                </a:solidFill>
              </a:rPr>
              <a:t>残差连接和层归一化</a:t>
            </a:r>
            <a:endParaRPr lang="en-US" altLang="zh-CN" sz="1400" dirty="0">
              <a:solidFill>
                <a:srgbClr val="C00000"/>
              </a:solidFill>
            </a:endParaRPr>
          </a:p>
          <a:p>
            <a:r>
              <a:rPr lang="zh-CN" altLang="en-US" sz="1400" dirty="0">
                <a:solidFill>
                  <a:srgbClr val="0070C0"/>
                </a:solidFill>
              </a:rPr>
              <a:t>输出是 </a:t>
            </a:r>
            <a:r>
              <a:rPr lang="en-US" altLang="zh-CN" sz="1400" dirty="0" err="1">
                <a:solidFill>
                  <a:srgbClr val="0070C0"/>
                </a:solidFill>
              </a:rPr>
              <a:t>LayerNorm</a:t>
            </a:r>
            <a:r>
              <a:rPr lang="en-US" altLang="zh-CN" sz="1400" dirty="0">
                <a:solidFill>
                  <a:srgbClr val="0070C0"/>
                </a:solidFill>
              </a:rPr>
              <a:t>[</a:t>
            </a:r>
            <a:r>
              <a:rPr lang="en-US" altLang="zh-CN" sz="1400" dirty="0">
                <a:solidFill>
                  <a:srgbClr val="0070C0"/>
                </a:solidFill>
                <a:highlight>
                  <a:srgbClr val="FFFF00"/>
                </a:highlight>
              </a:rPr>
              <a:t>x</a:t>
            </a:r>
            <a:r>
              <a:rPr lang="en-US" altLang="zh-CN" sz="1400" dirty="0">
                <a:solidFill>
                  <a:srgbClr val="0070C0"/>
                </a:solidFill>
              </a:rPr>
              <a:t> + Sublayer(</a:t>
            </a:r>
            <a:r>
              <a:rPr lang="en-US" altLang="zh-CN" sz="1400" dirty="0">
                <a:solidFill>
                  <a:srgbClr val="0070C0"/>
                </a:solidFill>
                <a:highlight>
                  <a:srgbClr val="FFFF00"/>
                </a:highlight>
              </a:rPr>
              <a:t>x</a:t>
            </a:r>
            <a:r>
              <a:rPr lang="en-US" altLang="zh-CN" sz="1400" dirty="0">
                <a:solidFill>
                  <a:srgbClr val="0070C0"/>
                </a:solidFill>
              </a:rPr>
              <a:t>)]</a:t>
            </a:r>
            <a:endParaRPr lang="zh-CN" altLang="en-US" sz="1400" dirty="0">
              <a:solidFill>
                <a:srgbClr val="0070C0"/>
              </a:solidFill>
            </a:endParaRPr>
          </a:p>
        </p:txBody>
      </p:sp>
      <p:cxnSp>
        <p:nvCxnSpPr>
          <p:cNvPr id="13" name="直線單箭頭接點 6">
            <a:extLst>
              <a:ext uri="{FF2B5EF4-FFF2-40B4-BE49-F238E27FC236}">
                <a16:creationId xmlns:a16="http://schemas.microsoft.com/office/drawing/2014/main" id="{E1932FA6-7F26-4D65-B57F-D69C70DC6202}"/>
              </a:ext>
            </a:extLst>
          </p:cNvPr>
          <p:cNvCxnSpPr>
            <a:cxnSpLocks/>
            <a:endCxn id="11" idx="0"/>
          </p:cNvCxnSpPr>
          <p:nvPr/>
        </p:nvCxnSpPr>
        <p:spPr>
          <a:xfrm flipH="1">
            <a:off x="2256298" y="4475280"/>
            <a:ext cx="1635058" cy="122618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接點 16">
            <a:extLst>
              <a:ext uri="{FF2B5EF4-FFF2-40B4-BE49-F238E27FC236}">
                <a16:creationId xmlns:a16="http://schemas.microsoft.com/office/drawing/2014/main" id="{AEC551FB-EAC5-4452-941F-F56804DF517A}"/>
              </a:ext>
            </a:extLst>
          </p:cNvPr>
          <p:cNvCxnSpPr>
            <a:cxnSpLocks/>
          </p:cNvCxnSpPr>
          <p:nvPr/>
        </p:nvCxnSpPr>
        <p:spPr>
          <a:xfrm>
            <a:off x="3795104" y="4475280"/>
            <a:ext cx="77689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接點 16">
            <a:extLst>
              <a:ext uri="{FF2B5EF4-FFF2-40B4-BE49-F238E27FC236}">
                <a16:creationId xmlns:a16="http://schemas.microsoft.com/office/drawing/2014/main" id="{D3296776-464D-47A1-BE40-4752C5D1387A}"/>
              </a:ext>
            </a:extLst>
          </p:cNvPr>
          <p:cNvCxnSpPr>
            <a:cxnSpLocks/>
          </p:cNvCxnSpPr>
          <p:nvPr/>
        </p:nvCxnSpPr>
        <p:spPr>
          <a:xfrm>
            <a:off x="5461000" y="5390826"/>
            <a:ext cx="77689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AE8B88B-3009-4477-B225-3585D5DABEC7}"/>
              </a:ext>
            </a:extLst>
          </p:cNvPr>
          <p:cNvSpPr txBox="1"/>
          <p:nvPr/>
        </p:nvSpPr>
        <p:spPr>
          <a:xfrm>
            <a:off x="6012414" y="5809190"/>
            <a:ext cx="1335720" cy="307777"/>
          </a:xfrm>
          <a:prstGeom prst="rect">
            <a:avLst/>
          </a:prstGeom>
          <a:noFill/>
        </p:spPr>
        <p:txBody>
          <a:bodyPr wrap="square">
            <a:spAutoFit/>
          </a:bodyPr>
          <a:lstStyle/>
          <a:p>
            <a:r>
              <a:rPr lang="zh-CN" altLang="en-US" sz="1400" dirty="0">
                <a:solidFill>
                  <a:srgbClr val="C00000"/>
                </a:solidFill>
              </a:rPr>
              <a:t>位置编码</a:t>
            </a:r>
            <a:endParaRPr lang="en-US" altLang="zh-CN" sz="1400" dirty="0">
              <a:solidFill>
                <a:srgbClr val="C00000"/>
              </a:solidFill>
            </a:endParaRPr>
          </a:p>
        </p:txBody>
      </p:sp>
      <p:cxnSp>
        <p:nvCxnSpPr>
          <p:cNvPr id="20" name="直線單箭頭接點 6">
            <a:extLst>
              <a:ext uri="{FF2B5EF4-FFF2-40B4-BE49-F238E27FC236}">
                <a16:creationId xmlns:a16="http://schemas.microsoft.com/office/drawing/2014/main" id="{8993F92D-B1C0-4E8E-A3C6-8C98D0EDCC31}"/>
              </a:ext>
            </a:extLst>
          </p:cNvPr>
          <p:cNvCxnSpPr>
            <a:cxnSpLocks/>
          </p:cNvCxnSpPr>
          <p:nvPr/>
        </p:nvCxnSpPr>
        <p:spPr>
          <a:xfrm>
            <a:off x="5849448" y="5368960"/>
            <a:ext cx="585728" cy="4781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接點 16">
            <a:extLst>
              <a:ext uri="{FF2B5EF4-FFF2-40B4-BE49-F238E27FC236}">
                <a16:creationId xmlns:a16="http://schemas.microsoft.com/office/drawing/2014/main" id="{847DE10C-0DF8-4793-B9AF-8288768A2B52}"/>
              </a:ext>
            </a:extLst>
          </p:cNvPr>
          <p:cNvCxnSpPr>
            <a:cxnSpLocks/>
          </p:cNvCxnSpPr>
          <p:nvPr/>
        </p:nvCxnSpPr>
        <p:spPr>
          <a:xfrm>
            <a:off x="4963504" y="4518356"/>
            <a:ext cx="4699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3961DEF2-CF4C-4DEF-9DC9-2D05771623E9}"/>
              </a:ext>
            </a:extLst>
          </p:cNvPr>
          <p:cNvSpPr txBox="1"/>
          <p:nvPr/>
        </p:nvSpPr>
        <p:spPr>
          <a:xfrm>
            <a:off x="6647909" y="5127468"/>
            <a:ext cx="1335720" cy="307777"/>
          </a:xfrm>
          <a:prstGeom prst="rect">
            <a:avLst/>
          </a:prstGeom>
          <a:noFill/>
        </p:spPr>
        <p:txBody>
          <a:bodyPr wrap="square">
            <a:spAutoFit/>
          </a:bodyPr>
          <a:lstStyle/>
          <a:p>
            <a:r>
              <a:rPr lang="zh-CN" altLang="en-US" sz="1400" dirty="0">
                <a:solidFill>
                  <a:srgbClr val="C00000"/>
                </a:solidFill>
              </a:rPr>
              <a:t>遮蔽操作</a:t>
            </a:r>
            <a:endParaRPr lang="en-US" altLang="zh-CN" sz="1400" dirty="0">
              <a:solidFill>
                <a:srgbClr val="C00000"/>
              </a:solidFill>
            </a:endParaRPr>
          </a:p>
        </p:txBody>
      </p:sp>
      <p:cxnSp>
        <p:nvCxnSpPr>
          <p:cNvPr id="28" name="直線單箭頭接點 6">
            <a:extLst>
              <a:ext uri="{FF2B5EF4-FFF2-40B4-BE49-F238E27FC236}">
                <a16:creationId xmlns:a16="http://schemas.microsoft.com/office/drawing/2014/main" id="{8CB0C757-99BD-44C2-BFDD-47E0CD49FB83}"/>
              </a:ext>
            </a:extLst>
          </p:cNvPr>
          <p:cNvCxnSpPr>
            <a:cxnSpLocks/>
          </p:cNvCxnSpPr>
          <p:nvPr/>
        </p:nvCxnSpPr>
        <p:spPr>
          <a:xfrm>
            <a:off x="5433404" y="4561109"/>
            <a:ext cx="1637267" cy="60431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6">
            <a:extLst>
              <a:ext uri="{FF2B5EF4-FFF2-40B4-BE49-F238E27FC236}">
                <a16:creationId xmlns:a16="http://schemas.microsoft.com/office/drawing/2014/main" id="{91666B86-23FB-458E-B80C-B155A1393956}"/>
              </a:ext>
            </a:extLst>
          </p:cNvPr>
          <p:cNvCxnSpPr>
            <a:cxnSpLocks/>
          </p:cNvCxnSpPr>
          <p:nvPr/>
        </p:nvCxnSpPr>
        <p:spPr>
          <a:xfrm flipH="1">
            <a:off x="1244545" y="4466087"/>
            <a:ext cx="2472073" cy="126975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48115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Encoder-Decoder</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components – encoder-decoder</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46F55397-DE45-4841-8365-5319147F18DA}"/>
              </a:ext>
            </a:extLst>
          </p:cNvPr>
          <p:cNvGrpSpPr/>
          <p:nvPr/>
        </p:nvGrpSpPr>
        <p:grpSpPr>
          <a:xfrm>
            <a:off x="219075" y="2232681"/>
            <a:ext cx="8705850" cy="1952625"/>
            <a:chOff x="219075" y="2232681"/>
            <a:chExt cx="8705850" cy="1952625"/>
          </a:xfrm>
        </p:grpSpPr>
        <p:pic>
          <p:nvPicPr>
            <p:cNvPr id="2" name="图片 1">
              <a:extLst>
                <a:ext uri="{FF2B5EF4-FFF2-40B4-BE49-F238E27FC236}">
                  <a16:creationId xmlns:a16="http://schemas.microsoft.com/office/drawing/2014/main" id="{592CE7D2-EAB3-4D31-931C-77B57940584D}"/>
                </a:ext>
              </a:extLst>
            </p:cNvPr>
            <p:cNvPicPr>
              <a:picLocks noChangeAspect="1"/>
            </p:cNvPicPr>
            <p:nvPr/>
          </p:nvPicPr>
          <p:blipFill>
            <a:blip r:embed="rId3"/>
            <a:stretch>
              <a:fillRect/>
            </a:stretch>
          </p:blipFill>
          <p:spPr>
            <a:xfrm>
              <a:off x="219075" y="2232681"/>
              <a:ext cx="8705850" cy="1952625"/>
            </a:xfrm>
            <a:prstGeom prst="rect">
              <a:avLst/>
            </a:prstGeom>
          </p:spPr>
        </p:pic>
        <p:sp>
          <p:nvSpPr>
            <p:cNvPr id="6" name="矩形 5">
              <a:extLst>
                <a:ext uri="{FF2B5EF4-FFF2-40B4-BE49-F238E27FC236}">
                  <a16:creationId xmlns:a16="http://schemas.microsoft.com/office/drawing/2014/main" id="{C5D7E87C-A690-41BE-8EFC-C2B01EC16FFD}"/>
                </a:ext>
              </a:extLst>
            </p:cNvPr>
            <p:cNvSpPr/>
            <p:nvPr/>
          </p:nvSpPr>
          <p:spPr bwMode="auto">
            <a:xfrm>
              <a:off x="728770" y="2908205"/>
              <a:ext cx="715020" cy="190786"/>
            </a:xfrm>
            <a:prstGeom prst="rect">
              <a:avLst/>
            </a:prstGeom>
            <a:solidFill>
              <a:srgbClr val="FAE1E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1" name="文本框 20">
              <a:extLst>
                <a:ext uri="{FF2B5EF4-FFF2-40B4-BE49-F238E27FC236}">
                  <a16:creationId xmlns:a16="http://schemas.microsoft.com/office/drawing/2014/main" id="{EDB5BB02-35F8-46AD-B3FF-FD5C50C64B3D}"/>
                </a:ext>
              </a:extLst>
            </p:cNvPr>
            <p:cNvSpPr txBox="1"/>
            <p:nvPr/>
          </p:nvSpPr>
          <p:spPr>
            <a:xfrm>
              <a:off x="543141" y="2863244"/>
              <a:ext cx="1072529" cy="276999"/>
            </a:xfrm>
            <a:prstGeom prst="rect">
              <a:avLst/>
            </a:prstGeom>
            <a:noFill/>
          </p:spPr>
          <p:txBody>
            <a:bodyPr wrap="square">
              <a:spAutoFit/>
            </a:bodyPr>
            <a:lstStyle/>
            <a:p>
              <a:r>
                <a:rPr lang="en-US" altLang="zh-CN" sz="1200" b="1" dirty="0">
                  <a:latin typeface="Times New Roman" panose="02020603050405020304" pitchFamily="18" charset="0"/>
                  <a:ea typeface="微软雅黑" panose="020B0503020204020204" pitchFamily="34" charset="-122"/>
                  <a:cs typeface="Times New Roman" panose="02020603050405020304" pitchFamily="18" charset="0"/>
                </a:rPr>
                <a:t>Input/Output</a:t>
              </a:r>
              <a:endPar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2" name="直線接點 16">
            <a:extLst>
              <a:ext uri="{FF2B5EF4-FFF2-40B4-BE49-F238E27FC236}">
                <a16:creationId xmlns:a16="http://schemas.microsoft.com/office/drawing/2014/main" id="{AF6FE846-B372-4B0A-B8D0-D5C14F3E4048}"/>
              </a:ext>
            </a:extLst>
          </p:cNvPr>
          <p:cNvCxnSpPr>
            <a:cxnSpLocks/>
          </p:cNvCxnSpPr>
          <p:nvPr/>
        </p:nvCxnSpPr>
        <p:spPr>
          <a:xfrm>
            <a:off x="6455246" y="3507024"/>
            <a:ext cx="77689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 name="直線單箭頭接點 6">
            <a:extLst>
              <a:ext uri="{FF2B5EF4-FFF2-40B4-BE49-F238E27FC236}">
                <a16:creationId xmlns:a16="http://schemas.microsoft.com/office/drawing/2014/main" id="{FDF4CBC4-4D4E-4E4B-8AC7-0C5D9434DB04}"/>
              </a:ext>
            </a:extLst>
          </p:cNvPr>
          <p:cNvCxnSpPr>
            <a:cxnSpLocks/>
          </p:cNvCxnSpPr>
          <p:nvPr/>
        </p:nvCxnSpPr>
        <p:spPr>
          <a:xfrm flipH="1">
            <a:off x="5839074" y="3507024"/>
            <a:ext cx="1036114" cy="155487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F76126D-509B-4FC1-B3DA-DA428A18526B}"/>
              </a:ext>
            </a:extLst>
          </p:cNvPr>
          <p:cNvSpPr txBox="1"/>
          <p:nvPr/>
        </p:nvSpPr>
        <p:spPr>
          <a:xfrm>
            <a:off x="4969154" y="5093790"/>
            <a:ext cx="4093202" cy="307777"/>
          </a:xfrm>
          <a:prstGeom prst="rect">
            <a:avLst/>
          </a:prstGeom>
          <a:noFill/>
        </p:spPr>
        <p:txBody>
          <a:bodyPr wrap="square">
            <a:spAutoFit/>
          </a:bodyPr>
          <a:lstStyle/>
          <a:p>
            <a:r>
              <a:rPr lang="zh-CN" altLang="en-US" sz="1400" dirty="0">
                <a:solidFill>
                  <a:srgbClr val="C00000"/>
                </a:solidFill>
              </a:rPr>
              <a:t>从不同头（</a:t>
            </a:r>
            <a:r>
              <a:rPr lang="en-US" altLang="zh-CN" sz="1400" dirty="0">
                <a:solidFill>
                  <a:srgbClr val="C00000"/>
                </a:solidFill>
              </a:rPr>
              <a:t>head</a:t>
            </a:r>
            <a:r>
              <a:rPr lang="zh-CN" altLang="en-US" sz="1400" dirty="0">
                <a:solidFill>
                  <a:srgbClr val="C00000"/>
                </a:solidFill>
              </a:rPr>
              <a:t>，词节点）计算和捕获相关信息</a:t>
            </a:r>
            <a:endParaRPr lang="en-US" altLang="zh-CN" sz="1400" dirty="0">
              <a:solidFill>
                <a:srgbClr val="C00000"/>
              </a:solidFill>
            </a:endParaRPr>
          </a:p>
        </p:txBody>
      </p:sp>
      <p:cxnSp>
        <p:nvCxnSpPr>
          <p:cNvPr id="29" name="直線接點 16">
            <a:extLst>
              <a:ext uri="{FF2B5EF4-FFF2-40B4-BE49-F238E27FC236}">
                <a16:creationId xmlns:a16="http://schemas.microsoft.com/office/drawing/2014/main" id="{ACB9458A-6A39-4C81-8F21-5F4ACDA3C0B9}"/>
              </a:ext>
            </a:extLst>
          </p:cNvPr>
          <p:cNvCxnSpPr>
            <a:cxnSpLocks/>
          </p:cNvCxnSpPr>
          <p:nvPr/>
        </p:nvCxnSpPr>
        <p:spPr>
          <a:xfrm>
            <a:off x="371260" y="3098991"/>
            <a:ext cx="62471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 name="直線單箭頭接點 6">
            <a:extLst>
              <a:ext uri="{FF2B5EF4-FFF2-40B4-BE49-F238E27FC236}">
                <a16:creationId xmlns:a16="http://schemas.microsoft.com/office/drawing/2014/main" id="{1FBEC10C-7767-4EC5-B8B0-6868D8403CB4}"/>
              </a:ext>
            </a:extLst>
          </p:cNvPr>
          <p:cNvCxnSpPr>
            <a:cxnSpLocks/>
          </p:cNvCxnSpPr>
          <p:nvPr/>
        </p:nvCxnSpPr>
        <p:spPr>
          <a:xfrm>
            <a:off x="653145" y="3140243"/>
            <a:ext cx="0" cy="169636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EF93C85-6E62-46B4-902B-47F56C432886}"/>
              </a:ext>
            </a:extLst>
          </p:cNvPr>
          <p:cNvSpPr txBox="1"/>
          <p:nvPr/>
        </p:nvSpPr>
        <p:spPr>
          <a:xfrm>
            <a:off x="159530" y="4858175"/>
            <a:ext cx="912999" cy="1169551"/>
          </a:xfrm>
          <a:prstGeom prst="rect">
            <a:avLst/>
          </a:prstGeom>
          <a:noFill/>
        </p:spPr>
        <p:txBody>
          <a:bodyPr wrap="square">
            <a:spAutoFit/>
          </a:bodyPr>
          <a:lstStyle/>
          <a:p>
            <a:pPr algn="just"/>
            <a:r>
              <a:rPr lang="zh-CN" altLang="en-US" sz="1400" dirty="0">
                <a:solidFill>
                  <a:srgbClr val="C00000"/>
                </a:solidFill>
              </a:rPr>
              <a:t>词嵌入，文本在</a:t>
            </a:r>
            <a:r>
              <a:rPr lang="en-US" altLang="zh-CN" sz="1400" dirty="0">
                <a:solidFill>
                  <a:srgbClr val="C00000"/>
                </a:solidFill>
              </a:rPr>
              <a:t>n</a:t>
            </a:r>
            <a:r>
              <a:rPr lang="zh-CN" altLang="en-US" sz="1400" dirty="0">
                <a:solidFill>
                  <a:srgbClr val="C00000"/>
                </a:solidFill>
              </a:rPr>
              <a:t>维空间中的分布式表示</a:t>
            </a:r>
            <a:endParaRPr lang="en-US" altLang="zh-CN" sz="1400" dirty="0">
              <a:solidFill>
                <a:srgbClr val="C00000"/>
              </a:solidFill>
            </a:endParaRPr>
          </a:p>
        </p:txBody>
      </p:sp>
      <p:cxnSp>
        <p:nvCxnSpPr>
          <p:cNvPr id="33" name="直線接點 16">
            <a:extLst>
              <a:ext uri="{FF2B5EF4-FFF2-40B4-BE49-F238E27FC236}">
                <a16:creationId xmlns:a16="http://schemas.microsoft.com/office/drawing/2014/main" id="{1E200F98-8AAE-4E68-B8F6-0F804801224B}"/>
              </a:ext>
            </a:extLst>
          </p:cNvPr>
          <p:cNvCxnSpPr>
            <a:cxnSpLocks/>
          </p:cNvCxnSpPr>
          <p:nvPr/>
        </p:nvCxnSpPr>
        <p:spPr>
          <a:xfrm>
            <a:off x="1132114" y="3105866"/>
            <a:ext cx="62471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4" name="直線單箭頭接點 6">
            <a:extLst>
              <a:ext uri="{FF2B5EF4-FFF2-40B4-BE49-F238E27FC236}">
                <a16:creationId xmlns:a16="http://schemas.microsoft.com/office/drawing/2014/main" id="{7CFCBD13-BCE0-48E7-8F4D-F242AA2427A5}"/>
              </a:ext>
            </a:extLst>
          </p:cNvPr>
          <p:cNvCxnSpPr>
            <a:cxnSpLocks/>
          </p:cNvCxnSpPr>
          <p:nvPr/>
        </p:nvCxnSpPr>
        <p:spPr>
          <a:xfrm>
            <a:off x="1413999" y="3147118"/>
            <a:ext cx="0" cy="169636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EF992B2-9F5B-4DB9-84E4-5F5798128378}"/>
              </a:ext>
            </a:extLst>
          </p:cNvPr>
          <p:cNvSpPr txBox="1"/>
          <p:nvPr/>
        </p:nvSpPr>
        <p:spPr>
          <a:xfrm>
            <a:off x="1246955" y="4858175"/>
            <a:ext cx="1771252" cy="1384995"/>
          </a:xfrm>
          <a:prstGeom prst="rect">
            <a:avLst/>
          </a:prstGeom>
          <a:noFill/>
        </p:spPr>
        <p:txBody>
          <a:bodyPr wrap="square">
            <a:spAutoFit/>
          </a:bodyPr>
          <a:lstStyle/>
          <a:p>
            <a:pPr algn="just"/>
            <a:r>
              <a:rPr lang="zh-CN" altLang="en-US" sz="1400" dirty="0">
                <a:solidFill>
                  <a:srgbClr val="C00000"/>
                </a:solidFill>
              </a:rPr>
              <a:t>解码器的初始输入可能是一个特殊的起始标记或编码器的某些输出，而不是传统意义上的“输出集成”</a:t>
            </a:r>
            <a:endParaRPr lang="en-US" altLang="zh-CN" sz="1400" dirty="0">
              <a:solidFill>
                <a:srgbClr val="C00000"/>
              </a:solidFill>
            </a:endParaRPr>
          </a:p>
        </p:txBody>
      </p:sp>
      <p:cxnSp>
        <p:nvCxnSpPr>
          <p:cNvPr id="36" name="直線接點 16">
            <a:extLst>
              <a:ext uri="{FF2B5EF4-FFF2-40B4-BE49-F238E27FC236}">
                <a16:creationId xmlns:a16="http://schemas.microsoft.com/office/drawing/2014/main" id="{E5BB123D-3EC5-456B-BD13-FFC9644AE4A6}"/>
              </a:ext>
            </a:extLst>
          </p:cNvPr>
          <p:cNvCxnSpPr>
            <a:cxnSpLocks/>
          </p:cNvCxnSpPr>
          <p:nvPr/>
        </p:nvCxnSpPr>
        <p:spPr>
          <a:xfrm>
            <a:off x="2128356" y="2851275"/>
            <a:ext cx="77689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7" name="直線單箭頭接點 6">
            <a:extLst>
              <a:ext uri="{FF2B5EF4-FFF2-40B4-BE49-F238E27FC236}">
                <a16:creationId xmlns:a16="http://schemas.microsoft.com/office/drawing/2014/main" id="{0F77CC2B-F8A1-49F1-8065-DDABA0461B0F}"/>
              </a:ext>
            </a:extLst>
          </p:cNvPr>
          <p:cNvCxnSpPr>
            <a:cxnSpLocks/>
          </p:cNvCxnSpPr>
          <p:nvPr/>
        </p:nvCxnSpPr>
        <p:spPr>
          <a:xfrm>
            <a:off x="2548298" y="2851275"/>
            <a:ext cx="1054300" cy="196651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E5C72CC-7DFF-4EA3-91C0-05A6BBDF64CE}"/>
              </a:ext>
            </a:extLst>
          </p:cNvPr>
          <p:cNvSpPr txBox="1"/>
          <p:nvPr/>
        </p:nvSpPr>
        <p:spPr>
          <a:xfrm>
            <a:off x="3192633" y="4869105"/>
            <a:ext cx="1208563" cy="523220"/>
          </a:xfrm>
          <a:prstGeom prst="rect">
            <a:avLst/>
          </a:prstGeom>
          <a:noFill/>
        </p:spPr>
        <p:txBody>
          <a:bodyPr wrap="square">
            <a:spAutoFit/>
          </a:bodyPr>
          <a:lstStyle/>
          <a:p>
            <a:r>
              <a:rPr lang="zh-CN" altLang="en-US" sz="1400" dirty="0">
                <a:solidFill>
                  <a:srgbClr val="0070C0"/>
                </a:solidFill>
              </a:rPr>
              <a:t>理解序列中单词的顺序</a:t>
            </a:r>
            <a:endParaRPr lang="en-US" altLang="zh-CN" sz="1400" dirty="0">
              <a:solidFill>
                <a:srgbClr val="0070C0"/>
              </a:solidFill>
            </a:endParaRPr>
          </a:p>
        </p:txBody>
      </p:sp>
      <p:cxnSp>
        <p:nvCxnSpPr>
          <p:cNvPr id="41" name="直線接點 16">
            <a:extLst>
              <a:ext uri="{FF2B5EF4-FFF2-40B4-BE49-F238E27FC236}">
                <a16:creationId xmlns:a16="http://schemas.microsoft.com/office/drawing/2014/main" id="{A90B01F0-FD8F-46A4-8EBD-BE2A7DDAA959}"/>
              </a:ext>
            </a:extLst>
          </p:cNvPr>
          <p:cNvCxnSpPr>
            <a:cxnSpLocks/>
          </p:cNvCxnSpPr>
          <p:nvPr/>
        </p:nvCxnSpPr>
        <p:spPr>
          <a:xfrm>
            <a:off x="3554680" y="3319490"/>
            <a:ext cx="77689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線單箭頭接點 6">
            <a:extLst>
              <a:ext uri="{FF2B5EF4-FFF2-40B4-BE49-F238E27FC236}">
                <a16:creationId xmlns:a16="http://schemas.microsoft.com/office/drawing/2014/main" id="{CF86DC01-215C-487D-A1E4-1996490B2287}"/>
              </a:ext>
            </a:extLst>
          </p:cNvPr>
          <p:cNvCxnSpPr>
            <a:cxnSpLocks/>
          </p:cNvCxnSpPr>
          <p:nvPr/>
        </p:nvCxnSpPr>
        <p:spPr>
          <a:xfrm>
            <a:off x="3974622" y="3319490"/>
            <a:ext cx="1566782" cy="174241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58538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Encoder-Decoder</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components – encoder-decoder</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46F55397-DE45-4841-8365-5319147F18DA}"/>
              </a:ext>
            </a:extLst>
          </p:cNvPr>
          <p:cNvGrpSpPr/>
          <p:nvPr/>
        </p:nvGrpSpPr>
        <p:grpSpPr>
          <a:xfrm>
            <a:off x="219075" y="2232681"/>
            <a:ext cx="8705850" cy="1952625"/>
            <a:chOff x="219075" y="2232681"/>
            <a:chExt cx="8705850" cy="1952625"/>
          </a:xfrm>
        </p:grpSpPr>
        <p:pic>
          <p:nvPicPr>
            <p:cNvPr id="2" name="图片 1">
              <a:extLst>
                <a:ext uri="{FF2B5EF4-FFF2-40B4-BE49-F238E27FC236}">
                  <a16:creationId xmlns:a16="http://schemas.microsoft.com/office/drawing/2014/main" id="{592CE7D2-EAB3-4D31-931C-77B57940584D}"/>
                </a:ext>
              </a:extLst>
            </p:cNvPr>
            <p:cNvPicPr>
              <a:picLocks noChangeAspect="1"/>
            </p:cNvPicPr>
            <p:nvPr/>
          </p:nvPicPr>
          <p:blipFill>
            <a:blip r:embed="rId3"/>
            <a:stretch>
              <a:fillRect/>
            </a:stretch>
          </p:blipFill>
          <p:spPr>
            <a:xfrm>
              <a:off x="219075" y="2232681"/>
              <a:ext cx="8705850" cy="1952625"/>
            </a:xfrm>
            <a:prstGeom prst="rect">
              <a:avLst/>
            </a:prstGeom>
          </p:spPr>
        </p:pic>
        <p:sp>
          <p:nvSpPr>
            <p:cNvPr id="6" name="矩形 5">
              <a:extLst>
                <a:ext uri="{FF2B5EF4-FFF2-40B4-BE49-F238E27FC236}">
                  <a16:creationId xmlns:a16="http://schemas.microsoft.com/office/drawing/2014/main" id="{C5D7E87C-A690-41BE-8EFC-C2B01EC16FFD}"/>
                </a:ext>
              </a:extLst>
            </p:cNvPr>
            <p:cNvSpPr/>
            <p:nvPr/>
          </p:nvSpPr>
          <p:spPr bwMode="auto">
            <a:xfrm>
              <a:off x="728770" y="2908205"/>
              <a:ext cx="715020" cy="190786"/>
            </a:xfrm>
            <a:prstGeom prst="rect">
              <a:avLst/>
            </a:prstGeom>
            <a:solidFill>
              <a:srgbClr val="FAE1E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1" name="文本框 20">
              <a:extLst>
                <a:ext uri="{FF2B5EF4-FFF2-40B4-BE49-F238E27FC236}">
                  <a16:creationId xmlns:a16="http://schemas.microsoft.com/office/drawing/2014/main" id="{EDB5BB02-35F8-46AD-B3FF-FD5C50C64B3D}"/>
                </a:ext>
              </a:extLst>
            </p:cNvPr>
            <p:cNvSpPr txBox="1"/>
            <p:nvPr/>
          </p:nvSpPr>
          <p:spPr>
            <a:xfrm>
              <a:off x="543141" y="2863244"/>
              <a:ext cx="1072529" cy="276999"/>
            </a:xfrm>
            <a:prstGeom prst="rect">
              <a:avLst/>
            </a:prstGeom>
            <a:noFill/>
          </p:spPr>
          <p:txBody>
            <a:bodyPr wrap="square">
              <a:spAutoFit/>
            </a:bodyPr>
            <a:lstStyle/>
            <a:p>
              <a:r>
                <a:rPr lang="en-US" altLang="zh-CN" sz="1200" b="1" dirty="0">
                  <a:latin typeface="Times New Roman" panose="02020603050405020304" pitchFamily="18" charset="0"/>
                  <a:ea typeface="微软雅黑" panose="020B0503020204020204" pitchFamily="34" charset="-122"/>
                  <a:cs typeface="Times New Roman" panose="02020603050405020304" pitchFamily="18" charset="0"/>
                </a:rPr>
                <a:t>Input/Output</a:t>
              </a:r>
              <a:endPar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2" name="直線接點 16">
            <a:extLst>
              <a:ext uri="{FF2B5EF4-FFF2-40B4-BE49-F238E27FC236}">
                <a16:creationId xmlns:a16="http://schemas.microsoft.com/office/drawing/2014/main" id="{AF6FE846-B372-4B0A-B8D0-D5C14F3E4048}"/>
              </a:ext>
            </a:extLst>
          </p:cNvPr>
          <p:cNvCxnSpPr>
            <a:cxnSpLocks/>
          </p:cNvCxnSpPr>
          <p:nvPr/>
        </p:nvCxnSpPr>
        <p:spPr>
          <a:xfrm>
            <a:off x="5772749" y="3496533"/>
            <a:ext cx="77689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 name="直線單箭頭接點 6">
            <a:extLst>
              <a:ext uri="{FF2B5EF4-FFF2-40B4-BE49-F238E27FC236}">
                <a16:creationId xmlns:a16="http://schemas.microsoft.com/office/drawing/2014/main" id="{FDF4CBC4-4D4E-4E4B-8AC7-0C5D9434DB04}"/>
              </a:ext>
            </a:extLst>
          </p:cNvPr>
          <p:cNvCxnSpPr>
            <a:cxnSpLocks/>
          </p:cNvCxnSpPr>
          <p:nvPr/>
        </p:nvCxnSpPr>
        <p:spPr>
          <a:xfrm flipH="1">
            <a:off x="4930728" y="3507025"/>
            <a:ext cx="1306786" cy="155487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F76126D-509B-4FC1-B3DA-DA428A18526B}"/>
              </a:ext>
            </a:extLst>
          </p:cNvPr>
          <p:cNvSpPr txBox="1"/>
          <p:nvPr/>
        </p:nvSpPr>
        <p:spPr>
          <a:xfrm>
            <a:off x="3792329" y="5052579"/>
            <a:ext cx="1992684" cy="1169551"/>
          </a:xfrm>
          <a:prstGeom prst="rect">
            <a:avLst/>
          </a:prstGeom>
          <a:noFill/>
        </p:spPr>
        <p:txBody>
          <a:bodyPr wrap="square">
            <a:spAutoFit/>
          </a:bodyPr>
          <a:lstStyle/>
          <a:p>
            <a:r>
              <a:rPr lang="en-US" altLang="zh-CN" sz="1400" dirty="0">
                <a:solidFill>
                  <a:srgbClr val="0070C0"/>
                </a:solidFill>
              </a:rPr>
              <a:t>Only in Decoder</a:t>
            </a:r>
          </a:p>
          <a:p>
            <a:r>
              <a:rPr lang="zh-CN" altLang="en-US" sz="1400" dirty="0">
                <a:solidFill>
                  <a:srgbClr val="0070C0"/>
                </a:solidFill>
              </a:rPr>
              <a:t>注意力仅针对输出句子、当前预测的单词以及输出句子的前一个单词进行计算</a:t>
            </a:r>
            <a:endParaRPr lang="en-US" altLang="zh-CN" sz="1400" dirty="0">
              <a:solidFill>
                <a:srgbClr val="0070C0"/>
              </a:solidFill>
            </a:endParaRPr>
          </a:p>
        </p:txBody>
      </p:sp>
      <p:cxnSp>
        <p:nvCxnSpPr>
          <p:cNvPr id="26" name="直線接點 16">
            <a:extLst>
              <a:ext uri="{FF2B5EF4-FFF2-40B4-BE49-F238E27FC236}">
                <a16:creationId xmlns:a16="http://schemas.microsoft.com/office/drawing/2014/main" id="{72E12C29-610A-497C-970C-45145045FE04}"/>
              </a:ext>
            </a:extLst>
          </p:cNvPr>
          <p:cNvCxnSpPr>
            <a:cxnSpLocks/>
          </p:cNvCxnSpPr>
          <p:nvPr/>
        </p:nvCxnSpPr>
        <p:spPr>
          <a:xfrm>
            <a:off x="4403289" y="3475013"/>
            <a:ext cx="77689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7" name="直線單箭頭接點 6">
            <a:extLst>
              <a:ext uri="{FF2B5EF4-FFF2-40B4-BE49-F238E27FC236}">
                <a16:creationId xmlns:a16="http://schemas.microsoft.com/office/drawing/2014/main" id="{D639FB5E-52FB-411F-B8C7-F5D899F0DB53}"/>
              </a:ext>
            </a:extLst>
          </p:cNvPr>
          <p:cNvCxnSpPr>
            <a:cxnSpLocks/>
          </p:cNvCxnSpPr>
          <p:nvPr/>
        </p:nvCxnSpPr>
        <p:spPr>
          <a:xfrm flipH="1">
            <a:off x="2630080" y="3475013"/>
            <a:ext cx="2062522" cy="124233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17D76824-6E3F-4888-AF03-A8ED4CD068BA}"/>
              </a:ext>
            </a:extLst>
          </p:cNvPr>
          <p:cNvSpPr txBox="1"/>
          <p:nvPr/>
        </p:nvSpPr>
        <p:spPr>
          <a:xfrm>
            <a:off x="310087" y="4736741"/>
            <a:ext cx="4093202" cy="738664"/>
          </a:xfrm>
          <a:prstGeom prst="rect">
            <a:avLst/>
          </a:prstGeom>
          <a:noFill/>
        </p:spPr>
        <p:txBody>
          <a:bodyPr wrap="square">
            <a:spAutoFit/>
          </a:bodyPr>
          <a:lstStyle/>
          <a:p>
            <a:r>
              <a:rPr lang="zh-CN" altLang="en-US" sz="1400" dirty="0">
                <a:solidFill>
                  <a:srgbClr val="C00000"/>
                </a:solidFill>
              </a:rPr>
              <a:t>整个网络使用残差连接，并在层上应用加法和归一化（使用层归一化）</a:t>
            </a:r>
            <a:endParaRPr lang="en-US" altLang="zh-CN" sz="1400" dirty="0">
              <a:solidFill>
                <a:srgbClr val="C00000"/>
              </a:solidFill>
            </a:endParaRPr>
          </a:p>
          <a:p>
            <a:r>
              <a:rPr lang="en-US" altLang="zh-CN" sz="1400" dirty="0" err="1"/>
              <a:t>LayerNorm</a:t>
            </a:r>
            <a:r>
              <a:rPr lang="en-US" altLang="zh-CN" sz="1400" dirty="0"/>
              <a:t>[x + Sublayer(x)]</a:t>
            </a:r>
          </a:p>
        </p:txBody>
      </p:sp>
      <p:pic>
        <p:nvPicPr>
          <p:cNvPr id="8" name="图片 7">
            <a:extLst>
              <a:ext uri="{FF2B5EF4-FFF2-40B4-BE49-F238E27FC236}">
                <a16:creationId xmlns:a16="http://schemas.microsoft.com/office/drawing/2014/main" id="{F4CD90D0-EACE-437F-989E-704E3B5FEAB3}"/>
              </a:ext>
            </a:extLst>
          </p:cNvPr>
          <p:cNvPicPr>
            <a:picLocks noChangeAspect="1"/>
          </p:cNvPicPr>
          <p:nvPr/>
        </p:nvPicPr>
        <p:blipFill rotWithShape="1">
          <a:blip r:embed="rId4"/>
          <a:srcRect l="7212" r="1933"/>
          <a:stretch/>
        </p:blipFill>
        <p:spPr>
          <a:xfrm>
            <a:off x="6196092" y="4412496"/>
            <a:ext cx="2736523" cy="1781808"/>
          </a:xfrm>
          <a:prstGeom prst="rect">
            <a:avLst/>
          </a:prstGeom>
          <a:ln>
            <a:noFill/>
          </a:ln>
          <a:effectLst>
            <a:outerShdw blurRad="292100" dist="139700" dir="2700000" algn="tl" rotWithShape="0">
              <a:srgbClr val="333333">
                <a:alpha val="65000"/>
              </a:srgbClr>
            </a:outerShdw>
          </a:effectLst>
        </p:spPr>
      </p:pic>
      <p:cxnSp>
        <p:nvCxnSpPr>
          <p:cNvPr id="32" name="直線接點 16">
            <a:extLst>
              <a:ext uri="{FF2B5EF4-FFF2-40B4-BE49-F238E27FC236}">
                <a16:creationId xmlns:a16="http://schemas.microsoft.com/office/drawing/2014/main" id="{510B67D3-A05B-415B-B801-765CCE2DEFB7}"/>
              </a:ext>
            </a:extLst>
          </p:cNvPr>
          <p:cNvCxnSpPr>
            <a:cxnSpLocks/>
          </p:cNvCxnSpPr>
          <p:nvPr/>
        </p:nvCxnSpPr>
        <p:spPr>
          <a:xfrm>
            <a:off x="7306186" y="3467266"/>
            <a:ext cx="77689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8" name="直線單箭頭接點 6">
            <a:extLst>
              <a:ext uri="{FF2B5EF4-FFF2-40B4-BE49-F238E27FC236}">
                <a16:creationId xmlns:a16="http://schemas.microsoft.com/office/drawing/2014/main" id="{A88D3761-A88E-4532-8E51-2A1BB76A78A9}"/>
              </a:ext>
            </a:extLst>
          </p:cNvPr>
          <p:cNvCxnSpPr>
            <a:cxnSpLocks/>
            <a:endCxn id="8" idx="0"/>
          </p:cNvCxnSpPr>
          <p:nvPr/>
        </p:nvCxnSpPr>
        <p:spPr>
          <a:xfrm flipH="1">
            <a:off x="7564354" y="3477758"/>
            <a:ext cx="206598" cy="93473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57057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AF5583F-8608-4818-920B-0FB61DCDF7AC}"/>
              </a:ext>
            </a:extLst>
          </p:cNvPr>
          <p:cNvPicPr>
            <a:picLocks noChangeAspect="1"/>
          </p:cNvPicPr>
          <p:nvPr/>
        </p:nvPicPr>
        <p:blipFill>
          <a:blip r:embed="rId3"/>
          <a:stretch>
            <a:fillRect/>
          </a:stretch>
        </p:blipFill>
        <p:spPr>
          <a:xfrm>
            <a:off x="69849" y="1953603"/>
            <a:ext cx="4706257" cy="4286887"/>
          </a:xfrm>
          <a:prstGeom prst="rect">
            <a:avLst/>
          </a:prstGeom>
        </p:spPr>
      </p:pic>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Encoder</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776106" y="2425881"/>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744356" y="2457631"/>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components - encoder</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F1FC9F4D-33A0-17BA-1323-0E35779773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67" t="9112" r="4354" b="10574"/>
          <a:stretch/>
        </p:blipFill>
        <p:spPr bwMode="auto">
          <a:xfrm>
            <a:off x="4776106" y="2541544"/>
            <a:ext cx="3987019" cy="179490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4CAAF5A0-0140-4397-96F7-3BFCAB89C751}"/>
              </a:ext>
            </a:extLst>
          </p:cNvPr>
          <p:cNvSpPr txBox="1"/>
          <p:nvPr/>
        </p:nvSpPr>
        <p:spPr>
          <a:xfrm>
            <a:off x="4659086" y="5677324"/>
            <a:ext cx="2615294" cy="523220"/>
          </a:xfrm>
          <a:prstGeom prst="rect">
            <a:avLst/>
          </a:prstGeom>
          <a:noFill/>
        </p:spPr>
        <p:txBody>
          <a:bodyPr wrap="square">
            <a:spAutoFit/>
          </a:bodyPr>
          <a:lstStyle/>
          <a:p>
            <a:r>
              <a:rPr lang="zh-CN" altLang="en-US" sz="1400" dirty="0">
                <a:solidFill>
                  <a:srgbClr val="0070C0"/>
                </a:solidFill>
              </a:rPr>
              <a:t>每个输入位置对应的前向网络是独立互不干扰的</a:t>
            </a:r>
            <a:endParaRPr lang="en-US" altLang="zh-CN" sz="1400" dirty="0">
              <a:solidFill>
                <a:srgbClr val="0070C0"/>
              </a:solidFill>
            </a:endParaRPr>
          </a:p>
        </p:txBody>
      </p:sp>
      <p:sp>
        <p:nvSpPr>
          <p:cNvPr id="3" name="箭头: 右 2">
            <a:extLst>
              <a:ext uri="{FF2B5EF4-FFF2-40B4-BE49-F238E27FC236}">
                <a16:creationId xmlns:a16="http://schemas.microsoft.com/office/drawing/2014/main" id="{F8B93A34-4047-4C2B-869C-567F5663FE50}"/>
              </a:ext>
            </a:extLst>
          </p:cNvPr>
          <p:cNvSpPr/>
          <p:nvPr/>
        </p:nvSpPr>
        <p:spPr bwMode="auto">
          <a:xfrm rot="10800000">
            <a:off x="4210049" y="5849306"/>
            <a:ext cx="449036" cy="277859"/>
          </a:xfrm>
          <a:prstGeom prst="right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3" name="文本框 12">
            <a:extLst>
              <a:ext uri="{FF2B5EF4-FFF2-40B4-BE49-F238E27FC236}">
                <a16:creationId xmlns:a16="http://schemas.microsoft.com/office/drawing/2014/main" id="{E62172BC-F841-457E-A99A-783081E5363F}"/>
              </a:ext>
            </a:extLst>
          </p:cNvPr>
          <p:cNvSpPr txBox="1"/>
          <p:nvPr/>
        </p:nvSpPr>
        <p:spPr>
          <a:xfrm>
            <a:off x="5965370" y="4353559"/>
            <a:ext cx="1453243" cy="307777"/>
          </a:xfrm>
          <a:prstGeom prst="rect">
            <a:avLst/>
          </a:prstGeom>
          <a:noFill/>
        </p:spPr>
        <p:txBody>
          <a:bodyPr wrap="square">
            <a:spAutoFit/>
          </a:bodyPr>
          <a:lstStyle/>
          <a:p>
            <a:r>
              <a:rPr lang="zh-CN" altLang="en-US" sz="1400" dirty="0">
                <a:solidFill>
                  <a:srgbClr val="C00000"/>
                </a:solidFill>
              </a:rPr>
              <a:t>（</a:t>
            </a:r>
            <a:r>
              <a:rPr lang="en-US" altLang="zh-CN" sz="1400" dirty="0">
                <a:solidFill>
                  <a:srgbClr val="C00000"/>
                </a:solidFill>
              </a:rPr>
              <a:t>x1</a:t>
            </a:r>
            <a:r>
              <a:rPr lang="zh-CN" altLang="en-US" sz="1400" dirty="0">
                <a:solidFill>
                  <a:srgbClr val="C00000"/>
                </a:solidFill>
              </a:rPr>
              <a:t>，</a:t>
            </a:r>
            <a:r>
              <a:rPr lang="en-US" altLang="zh-CN" sz="1400" dirty="0">
                <a:solidFill>
                  <a:srgbClr val="C00000"/>
                </a:solidFill>
              </a:rPr>
              <a:t>...</a:t>
            </a:r>
            <a:r>
              <a:rPr lang="zh-CN" altLang="en-US" sz="1400" dirty="0">
                <a:solidFill>
                  <a:srgbClr val="C00000"/>
                </a:solidFill>
              </a:rPr>
              <a:t>，</a:t>
            </a:r>
            <a:r>
              <a:rPr lang="en-US" altLang="zh-CN" sz="1400" dirty="0" err="1">
                <a:solidFill>
                  <a:srgbClr val="C00000"/>
                </a:solidFill>
              </a:rPr>
              <a:t>xn</a:t>
            </a:r>
            <a:r>
              <a:rPr lang="zh-CN" altLang="en-US" sz="1400" dirty="0">
                <a:solidFill>
                  <a:srgbClr val="C00000"/>
                </a:solidFill>
              </a:rPr>
              <a:t>）</a:t>
            </a:r>
            <a:endParaRPr lang="en-US" altLang="zh-CN" sz="1400" dirty="0">
              <a:solidFill>
                <a:srgbClr val="C00000"/>
              </a:solidFill>
            </a:endParaRPr>
          </a:p>
        </p:txBody>
      </p:sp>
      <p:sp>
        <p:nvSpPr>
          <p:cNvPr id="15" name="文本框 14">
            <a:extLst>
              <a:ext uri="{FF2B5EF4-FFF2-40B4-BE49-F238E27FC236}">
                <a16:creationId xmlns:a16="http://schemas.microsoft.com/office/drawing/2014/main" id="{443998DD-F8D4-46C0-8604-7C2B96A3328F}"/>
              </a:ext>
            </a:extLst>
          </p:cNvPr>
          <p:cNvSpPr txBox="1"/>
          <p:nvPr/>
        </p:nvSpPr>
        <p:spPr>
          <a:xfrm>
            <a:off x="5965369" y="2249779"/>
            <a:ext cx="1453243" cy="307777"/>
          </a:xfrm>
          <a:prstGeom prst="rect">
            <a:avLst/>
          </a:prstGeom>
          <a:noFill/>
        </p:spPr>
        <p:txBody>
          <a:bodyPr wrap="square">
            <a:spAutoFit/>
          </a:bodyPr>
          <a:lstStyle/>
          <a:p>
            <a:r>
              <a:rPr lang="zh-CN" altLang="en-US" sz="1400" dirty="0">
                <a:solidFill>
                  <a:srgbClr val="C00000"/>
                </a:solidFill>
              </a:rPr>
              <a:t>（</a:t>
            </a:r>
            <a:r>
              <a:rPr lang="en-US" altLang="zh-CN" sz="1400" dirty="0">
                <a:solidFill>
                  <a:srgbClr val="C00000"/>
                </a:solidFill>
              </a:rPr>
              <a:t>r1</a:t>
            </a:r>
            <a:r>
              <a:rPr lang="zh-CN" altLang="en-US" sz="1400" dirty="0">
                <a:solidFill>
                  <a:srgbClr val="C00000"/>
                </a:solidFill>
              </a:rPr>
              <a:t>，</a:t>
            </a:r>
            <a:r>
              <a:rPr lang="en-US" altLang="zh-CN" sz="1400" dirty="0">
                <a:solidFill>
                  <a:srgbClr val="C00000"/>
                </a:solidFill>
              </a:rPr>
              <a:t>...</a:t>
            </a:r>
            <a:r>
              <a:rPr lang="zh-CN" altLang="en-US" sz="1400" dirty="0">
                <a:solidFill>
                  <a:srgbClr val="C00000"/>
                </a:solidFill>
              </a:rPr>
              <a:t>，</a:t>
            </a:r>
            <a:r>
              <a:rPr lang="en-US" altLang="zh-CN" sz="1400" dirty="0" err="1">
                <a:solidFill>
                  <a:srgbClr val="C00000"/>
                </a:solidFill>
              </a:rPr>
              <a:t>rn</a:t>
            </a:r>
            <a:r>
              <a:rPr lang="zh-CN" altLang="en-US" sz="1400" dirty="0">
                <a:solidFill>
                  <a:srgbClr val="C00000"/>
                </a:solidFill>
              </a:rPr>
              <a:t>）</a:t>
            </a:r>
            <a:endParaRPr lang="en-US" altLang="zh-CN" sz="1400" dirty="0">
              <a:solidFill>
                <a:srgbClr val="C00000"/>
              </a:solidFill>
            </a:endParaRPr>
          </a:p>
        </p:txBody>
      </p:sp>
      <p:sp>
        <p:nvSpPr>
          <p:cNvPr id="16" name="文本框 15">
            <a:extLst>
              <a:ext uri="{FF2B5EF4-FFF2-40B4-BE49-F238E27FC236}">
                <a16:creationId xmlns:a16="http://schemas.microsoft.com/office/drawing/2014/main" id="{85F0F76E-CD40-4458-83AD-A05BE8E741EA}"/>
              </a:ext>
            </a:extLst>
          </p:cNvPr>
          <p:cNvSpPr txBox="1"/>
          <p:nvPr/>
        </p:nvSpPr>
        <p:spPr>
          <a:xfrm>
            <a:off x="8255914" y="3438998"/>
            <a:ext cx="841821" cy="307777"/>
          </a:xfrm>
          <a:prstGeom prst="rect">
            <a:avLst/>
          </a:prstGeom>
          <a:noFill/>
        </p:spPr>
        <p:txBody>
          <a:bodyPr wrap="square">
            <a:spAutoFit/>
          </a:bodyPr>
          <a:lstStyle/>
          <a:p>
            <a:r>
              <a:rPr lang="en-US" altLang="zh-CN" sz="1400" dirty="0">
                <a:solidFill>
                  <a:srgbClr val="C00000"/>
                </a:solidFill>
              </a:rPr>
              <a:t>decoder</a:t>
            </a:r>
          </a:p>
        </p:txBody>
      </p:sp>
      <p:sp>
        <p:nvSpPr>
          <p:cNvPr id="17" name="文本框 16">
            <a:extLst>
              <a:ext uri="{FF2B5EF4-FFF2-40B4-BE49-F238E27FC236}">
                <a16:creationId xmlns:a16="http://schemas.microsoft.com/office/drawing/2014/main" id="{AEC7F253-7049-4B60-A401-C4FEFDDDC38D}"/>
              </a:ext>
            </a:extLst>
          </p:cNvPr>
          <p:cNvSpPr txBox="1"/>
          <p:nvPr/>
        </p:nvSpPr>
        <p:spPr>
          <a:xfrm>
            <a:off x="6259363" y="1919426"/>
            <a:ext cx="841821" cy="307777"/>
          </a:xfrm>
          <a:prstGeom prst="rect">
            <a:avLst/>
          </a:prstGeom>
          <a:noFill/>
        </p:spPr>
        <p:txBody>
          <a:bodyPr wrap="square">
            <a:spAutoFit/>
          </a:bodyPr>
          <a:lstStyle/>
          <a:p>
            <a:r>
              <a:rPr lang="en-US" altLang="zh-CN" sz="1400" dirty="0">
                <a:solidFill>
                  <a:srgbClr val="C00000"/>
                </a:solidFill>
              </a:rPr>
              <a:t>encoder</a:t>
            </a:r>
          </a:p>
        </p:txBody>
      </p:sp>
    </p:spTree>
    <p:extLst>
      <p:ext uri="{BB962C8B-B14F-4D97-AF65-F5344CB8AC3E}">
        <p14:creationId xmlns:p14="http://schemas.microsoft.com/office/powerpoint/2010/main" val="22759237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Encoder</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solidFill>
                  <a:srgbClr val="C00000"/>
                </a:solidFill>
              </a:rPr>
              <a:t>Input</a:t>
            </a:r>
            <a:r>
              <a:rPr lang="en-US" altLang="zh-CN" sz="2000" dirty="0"/>
              <a:t> is a set of vectors</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sp>
        <p:nvSpPr>
          <p:cNvPr id="16" name="矩形: 圓角 9">
            <a:extLst>
              <a:ext uri="{FF2B5EF4-FFF2-40B4-BE49-F238E27FC236}">
                <a16:creationId xmlns:a16="http://schemas.microsoft.com/office/drawing/2014/main" id="{24A7DB95-DC98-4C0F-A651-95B6FC1F01D9}"/>
              </a:ext>
            </a:extLst>
          </p:cNvPr>
          <p:cNvSpPr/>
          <p:nvPr/>
        </p:nvSpPr>
        <p:spPr>
          <a:xfrm>
            <a:off x="3617346" y="2136633"/>
            <a:ext cx="1673524" cy="10308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000" dirty="0"/>
              <a:t>Encoder</a:t>
            </a:r>
            <a:endParaRPr lang="zh-TW" altLang="en-US" sz="2000" dirty="0"/>
          </a:p>
        </p:txBody>
      </p:sp>
      <p:cxnSp>
        <p:nvCxnSpPr>
          <p:cNvPr id="17" name="直線單箭頭接點 11">
            <a:extLst>
              <a:ext uri="{FF2B5EF4-FFF2-40B4-BE49-F238E27FC236}">
                <a16:creationId xmlns:a16="http://schemas.microsoft.com/office/drawing/2014/main" id="{08BBE058-10A1-4C0C-9C6C-3A3D346690EB}"/>
              </a:ext>
            </a:extLst>
          </p:cNvPr>
          <p:cNvCxnSpPr/>
          <p:nvPr/>
        </p:nvCxnSpPr>
        <p:spPr>
          <a:xfrm>
            <a:off x="2875473" y="2654218"/>
            <a:ext cx="6383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2">
            <a:extLst>
              <a:ext uri="{FF2B5EF4-FFF2-40B4-BE49-F238E27FC236}">
                <a16:creationId xmlns:a16="http://schemas.microsoft.com/office/drawing/2014/main" id="{B738731B-B39A-406D-83A4-F64AC7355E64}"/>
              </a:ext>
            </a:extLst>
          </p:cNvPr>
          <p:cNvCxnSpPr/>
          <p:nvPr/>
        </p:nvCxnSpPr>
        <p:spPr>
          <a:xfrm>
            <a:off x="5391510" y="2652061"/>
            <a:ext cx="6383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3">
            <a:extLst>
              <a:ext uri="{FF2B5EF4-FFF2-40B4-BE49-F238E27FC236}">
                <a16:creationId xmlns:a16="http://schemas.microsoft.com/office/drawing/2014/main" id="{3EE1845D-E9A9-45F6-A309-26DE718A4924}"/>
              </a:ext>
            </a:extLst>
          </p:cNvPr>
          <p:cNvSpPr txBox="1"/>
          <p:nvPr/>
        </p:nvSpPr>
        <p:spPr>
          <a:xfrm>
            <a:off x="6081624" y="2452006"/>
            <a:ext cx="2656936" cy="400110"/>
          </a:xfrm>
          <a:prstGeom prst="rect">
            <a:avLst/>
          </a:prstGeom>
          <a:noFill/>
        </p:spPr>
        <p:txBody>
          <a:bodyPr wrap="square" rtlCol="0">
            <a:spAutoFit/>
          </a:bodyPr>
          <a:lstStyle/>
          <a:p>
            <a:r>
              <a:rPr lang="zh-TW" altLang="en-US" sz="2000" dirty="0"/>
              <a:t>（</a:t>
            </a:r>
            <a:r>
              <a:rPr lang="en-US" altLang="zh-TW" sz="2000" dirty="0"/>
              <a:t>r1</a:t>
            </a:r>
            <a:r>
              <a:rPr lang="zh-TW" altLang="en-US" sz="2000" dirty="0"/>
              <a:t>，</a:t>
            </a:r>
            <a:r>
              <a:rPr lang="en-US" altLang="zh-TW" sz="2000" dirty="0"/>
              <a:t>...</a:t>
            </a:r>
            <a:r>
              <a:rPr lang="zh-TW" altLang="en-US" sz="2000" dirty="0"/>
              <a:t>，</a:t>
            </a:r>
            <a:r>
              <a:rPr lang="en-US" altLang="zh-TW" sz="2000" dirty="0" err="1"/>
              <a:t>rn</a:t>
            </a:r>
            <a:r>
              <a:rPr lang="zh-CN" altLang="en-US" sz="2000" dirty="0"/>
              <a:t>）</a:t>
            </a:r>
            <a:endParaRPr lang="zh-TW" altLang="en-US" sz="2000" dirty="0"/>
          </a:p>
        </p:txBody>
      </p:sp>
      <p:sp>
        <p:nvSpPr>
          <p:cNvPr id="20" name="文字方塊 5">
            <a:extLst>
              <a:ext uri="{FF2B5EF4-FFF2-40B4-BE49-F238E27FC236}">
                <a16:creationId xmlns:a16="http://schemas.microsoft.com/office/drawing/2014/main" id="{58789025-7A64-4390-8E49-569CA7D6885E}"/>
              </a:ext>
            </a:extLst>
          </p:cNvPr>
          <p:cNvSpPr txBox="1"/>
          <p:nvPr/>
        </p:nvSpPr>
        <p:spPr>
          <a:xfrm>
            <a:off x="504589" y="3094157"/>
            <a:ext cx="2684241" cy="400110"/>
          </a:xfrm>
          <a:prstGeom prst="rect">
            <a:avLst/>
          </a:prstGeom>
          <a:noFill/>
        </p:spPr>
        <p:txBody>
          <a:bodyPr wrap="square" rtlCol="0">
            <a:spAutoFit/>
          </a:bodyPr>
          <a:lstStyle/>
          <a:p>
            <a:r>
              <a:rPr lang="en-US" altLang="zh-TW" sz="2000" dirty="0"/>
              <a:t>(may change length)</a:t>
            </a:r>
            <a:endParaRPr lang="zh-TW" altLang="en-US" sz="2000" dirty="0"/>
          </a:p>
        </p:txBody>
      </p:sp>
      <p:sp>
        <p:nvSpPr>
          <p:cNvPr id="21" name="矩形: 圓角 19">
            <a:extLst>
              <a:ext uri="{FF2B5EF4-FFF2-40B4-BE49-F238E27FC236}">
                <a16:creationId xmlns:a16="http://schemas.microsoft.com/office/drawing/2014/main" id="{9FF1E33B-3BD4-4171-A509-FAE4E7F409DD}"/>
              </a:ext>
            </a:extLst>
          </p:cNvPr>
          <p:cNvSpPr/>
          <p:nvPr/>
        </p:nvSpPr>
        <p:spPr>
          <a:xfrm>
            <a:off x="1041839" y="2302093"/>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600"/>
          </a:p>
        </p:txBody>
      </p:sp>
      <p:sp>
        <p:nvSpPr>
          <p:cNvPr id="22" name="矩形: 圓角 20">
            <a:extLst>
              <a:ext uri="{FF2B5EF4-FFF2-40B4-BE49-F238E27FC236}">
                <a16:creationId xmlns:a16="http://schemas.microsoft.com/office/drawing/2014/main" id="{128A94C9-A95F-44EA-9599-DA69C1A77A92}"/>
              </a:ext>
            </a:extLst>
          </p:cNvPr>
          <p:cNvSpPr/>
          <p:nvPr/>
        </p:nvSpPr>
        <p:spPr>
          <a:xfrm>
            <a:off x="1538716" y="2302093"/>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600"/>
          </a:p>
        </p:txBody>
      </p:sp>
      <p:sp>
        <p:nvSpPr>
          <p:cNvPr id="23" name="矩形: 圓角 21">
            <a:extLst>
              <a:ext uri="{FF2B5EF4-FFF2-40B4-BE49-F238E27FC236}">
                <a16:creationId xmlns:a16="http://schemas.microsoft.com/office/drawing/2014/main" id="{856E38B3-6C5D-42BA-A057-097086224338}"/>
              </a:ext>
            </a:extLst>
          </p:cNvPr>
          <p:cNvSpPr/>
          <p:nvPr/>
        </p:nvSpPr>
        <p:spPr>
          <a:xfrm>
            <a:off x="1997847" y="2302093"/>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600"/>
          </a:p>
        </p:txBody>
      </p:sp>
      <p:sp>
        <p:nvSpPr>
          <p:cNvPr id="24" name="矩形: 圓角 22">
            <a:extLst>
              <a:ext uri="{FF2B5EF4-FFF2-40B4-BE49-F238E27FC236}">
                <a16:creationId xmlns:a16="http://schemas.microsoft.com/office/drawing/2014/main" id="{D6ACE246-EC2A-40F4-9692-1F37F3966CEB}"/>
              </a:ext>
            </a:extLst>
          </p:cNvPr>
          <p:cNvSpPr/>
          <p:nvPr/>
        </p:nvSpPr>
        <p:spPr>
          <a:xfrm>
            <a:off x="2436660" y="2302094"/>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600"/>
          </a:p>
        </p:txBody>
      </p:sp>
      <p:pic>
        <p:nvPicPr>
          <p:cNvPr id="7" name="图片 6">
            <a:extLst>
              <a:ext uri="{FF2B5EF4-FFF2-40B4-BE49-F238E27FC236}">
                <a16:creationId xmlns:a16="http://schemas.microsoft.com/office/drawing/2014/main" id="{E2852744-E426-419E-9CCA-21CDC1197018}"/>
              </a:ext>
            </a:extLst>
          </p:cNvPr>
          <p:cNvPicPr>
            <a:picLocks noChangeAspect="1"/>
          </p:cNvPicPr>
          <p:nvPr/>
        </p:nvPicPr>
        <p:blipFill>
          <a:blip r:embed="rId3"/>
          <a:stretch>
            <a:fillRect/>
          </a:stretch>
        </p:blipFill>
        <p:spPr>
          <a:xfrm>
            <a:off x="1992867" y="4146019"/>
            <a:ext cx="3896532" cy="2020182"/>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F07DA2A2-A858-4E0F-8D7D-1CF3BF272191}"/>
              </a:ext>
            </a:extLst>
          </p:cNvPr>
          <p:cNvPicPr>
            <a:picLocks noChangeAspect="1"/>
          </p:cNvPicPr>
          <p:nvPr/>
        </p:nvPicPr>
        <p:blipFill rotWithShape="1">
          <a:blip r:embed="rId4"/>
          <a:srcRect l="8433" r="7428"/>
          <a:stretch/>
        </p:blipFill>
        <p:spPr>
          <a:xfrm>
            <a:off x="155121" y="4875576"/>
            <a:ext cx="1634925" cy="971565"/>
          </a:xfrm>
          <a:prstGeom prst="rect">
            <a:avLst/>
          </a:prstGeom>
        </p:spPr>
      </p:pic>
      <p:pic>
        <p:nvPicPr>
          <p:cNvPr id="30" name="图片 29">
            <a:extLst>
              <a:ext uri="{FF2B5EF4-FFF2-40B4-BE49-F238E27FC236}">
                <a16:creationId xmlns:a16="http://schemas.microsoft.com/office/drawing/2014/main" id="{CF72BE74-BD4C-418A-8CE8-CC9097A5E1B6}"/>
              </a:ext>
            </a:extLst>
          </p:cNvPr>
          <p:cNvPicPr>
            <a:picLocks noChangeAspect="1"/>
          </p:cNvPicPr>
          <p:nvPr/>
        </p:nvPicPr>
        <p:blipFill rotWithShape="1">
          <a:blip r:embed="rId5"/>
          <a:srcRect l="1922" r="1972"/>
          <a:stretch/>
        </p:blipFill>
        <p:spPr>
          <a:xfrm>
            <a:off x="5959928" y="4213828"/>
            <a:ext cx="3184072" cy="1928512"/>
          </a:xfrm>
          <a:prstGeom prst="rect">
            <a:avLst/>
          </a:prstGeom>
        </p:spPr>
      </p:pic>
    </p:spTree>
    <p:extLst>
      <p:ext uri="{BB962C8B-B14F-4D97-AF65-F5344CB8AC3E}">
        <p14:creationId xmlns:p14="http://schemas.microsoft.com/office/powerpoint/2010/main" val="151499192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Decoder</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Transformers components - decoder</a:t>
            </a:r>
          </a:p>
          <a:p>
            <a:endParaRPr lang="en-US" altLang="zh-CN" sz="2200" dirty="0"/>
          </a:p>
          <a:p>
            <a:endParaRPr lang="en-US" altLang="zh-CN" sz="2200" dirty="0"/>
          </a:p>
          <a:p>
            <a:pPr marL="457200" lvl="1" indent="0">
              <a:lnSpc>
                <a:spcPct val="100000"/>
              </a:lnSpc>
              <a:buNone/>
            </a:pPr>
            <a:endParaRPr lang="en-US" altLang="zh-CN" sz="18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4CA586E0-180F-4951-BE1D-3DD9A6CFD79C}"/>
              </a:ext>
            </a:extLst>
          </p:cNvPr>
          <p:cNvPicPr>
            <a:picLocks noChangeAspect="1"/>
          </p:cNvPicPr>
          <p:nvPr/>
        </p:nvPicPr>
        <p:blipFill>
          <a:blip r:embed="rId3"/>
          <a:stretch>
            <a:fillRect/>
          </a:stretch>
        </p:blipFill>
        <p:spPr>
          <a:xfrm>
            <a:off x="203425" y="1953994"/>
            <a:ext cx="5022625" cy="4219998"/>
          </a:xfrm>
          <a:prstGeom prst="rect">
            <a:avLst/>
          </a:prstGeom>
        </p:spPr>
      </p:pic>
      <p:pic>
        <p:nvPicPr>
          <p:cNvPr id="16" name="Picture 4">
            <a:extLst>
              <a:ext uri="{FF2B5EF4-FFF2-40B4-BE49-F238E27FC236}">
                <a16:creationId xmlns:a16="http://schemas.microsoft.com/office/drawing/2014/main" id="{0D1E1B1F-D395-424B-AFFD-9F442D2D9B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6816" r="1469" b="4888"/>
          <a:stretch/>
        </p:blipFill>
        <p:spPr bwMode="auto">
          <a:xfrm>
            <a:off x="5615894" y="2233898"/>
            <a:ext cx="3169104" cy="1830095"/>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75209A84-7BDB-407C-9A31-C6D89AF08B8E}"/>
              </a:ext>
            </a:extLst>
          </p:cNvPr>
          <p:cNvSpPr txBox="1"/>
          <p:nvPr/>
        </p:nvSpPr>
        <p:spPr>
          <a:xfrm>
            <a:off x="5150902" y="3390845"/>
            <a:ext cx="890670" cy="307777"/>
          </a:xfrm>
          <a:prstGeom prst="rect">
            <a:avLst/>
          </a:prstGeom>
          <a:noFill/>
        </p:spPr>
        <p:txBody>
          <a:bodyPr wrap="square">
            <a:spAutoFit/>
          </a:bodyPr>
          <a:lstStyle/>
          <a:p>
            <a:r>
              <a:rPr lang="en-US" altLang="zh-CN" sz="1400" dirty="0">
                <a:solidFill>
                  <a:srgbClr val="C00000"/>
                </a:solidFill>
              </a:rPr>
              <a:t>encoder</a:t>
            </a:r>
          </a:p>
        </p:txBody>
      </p:sp>
      <p:sp>
        <p:nvSpPr>
          <p:cNvPr id="18" name="文本框 17">
            <a:extLst>
              <a:ext uri="{FF2B5EF4-FFF2-40B4-BE49-F238E27FC236}">
                <a16:creationId xmlns:a16="http://schemas.microsoft.com/office/drawing/2014/main" id="{13596D75-EC0B-49CE-8D28-3D2C9EAAB91E}"/>
              </a:ext>
            </a:extLst>
          </p:cNvPr>
          <p:cNvSpPr txBox="1"/>
          <p:nvPr/>
        </p:nvSpPr>
        <p:spPr>
          <a:xfrm>
            <a:off x="5864753" y="4097331"/>
            <a:ext cx="3075822" cy="307777"/>
          </a:xfrm>
          <a:prstGeom prst="rect">
            <a:avLst/>
          </a:prstGeom>
          <a:solidFill>
            <a:srgbClr val="FFFF00"/>
          </a:solidFill>
        </p:spPr>
        <p:txBody>
          <a:bodyPr wrap="square">
            <a:spAutoFit/>
          </a:bodyPr>
          <a:lstStyle/>
          <a:p>
            <a:r>
              <a:rPr lang="zh-CN" altLang="en-US" sz="1400" dirty="0">
                <a:solidFill>
                  <a:srgbClr val="C00000"/>
                </a:solidFill>
              </a:rPr>
              <a:t>之前已经生成的符号作为额外的输入</a:t>
            </a:r>
            <a:endParaRPr lang="en-US" altLang="zh-CN" sz="1400" dirty="0">
              <a:solidFill>
                <a:srgbClr val="C00000"/>
              </a:solidFill>
            </a:endParaRPr>
          </a:p>
        </p:txBody>
      </p:sp>
      <p:sp>
        <p:nvSpPr>
          <p:cNvPr id="19" name="文本框 18">
            <a:extLst>
              <a:ext uri="{FF2B5EF4-FFF2-40B4-BE49-F238E27FC236}">
                <a16:creationId xmlns:a16="http://schemas.microsoft.com/office/drawing/2014/main" id="{E2AED90D-C6B5-43D6-861A-62EFD4567261}"/>
              </a:ext>
            </a:extLst>
          </p:cNvPr>
          <p:cNvSpPr txBox="1"/>
          <p:nvPr/>
        </p:nvSpPr>
        <p:spPr>
          <a:xfrm>
            <a:off x="6680274" y="1892232"/>
            <a:ext cx="1516216" cy="307777"/>
          </a:xfrm>
          <a:prstGeom prst="rect">
            <a:avLst/>
          </a:prstGeom>
          <a:noFill/>
        </p:spPr>
        <p:txBody>
          <a:bodyPr wrap="square">
            <a:spAutoFit/>
          </a:bodyPr>
          <a:lstStyle/>
          <a:p>
            <a:r>
              <a:rPr lang="zh-CN" altLang="en-US" sz="1400" dirty="0">
                <a:solidFill>
                  <a:srgbClr val="C00000"/>
                </a:solidFill>
              </a:rPr>
              <a:t>（</a:t>
            </a:r>
            <a:r>
              <a:rPr lang="en-US" altLang="zh-CN" sz="1400" dirty="0">
                <a:solidFill>
                  <a:srgbClr val="C00000"/>
                </a:solidFill>
              </a:rPr>
              <a:t>y1</a:t>
            </a:r>
            <a:r>
              <a:rPr lang="zh-CN" altLang="en-US" sz="1400" dirty="0">
                <a:solidFill>
                  <a:srgbClr val="C00000"/>
                </a:solidFill>
              </a:rPr>
              <a:t>，</a:t>
            </a:r>
            <a:r>
              <a:rPr lang="en-US" altLang="zh-CN" sz="1400" dirty="0">
                <a:solidFill>
                  <a:srgbClr val="C00000"/>
                </a:solidFill>
              </a:rPr>
              <a:t>...</a:t>
            </a:r>
            <a:r>
              <a:rPr lang="zh-CN" altLang="en-US" sz="1400" dirty="0">
                <a:solidFill>
                  <a:srgbClr val="C00000"/>
                </a:solidFill>
              </a:rPr>
              <a:t>，</a:t>
            </a:r>
            <a:r>
              <a:rPr lang="en-US" altLang="zh-CN" sz="1400" dirty="0" err="1">
                <a:solidFill>
                  <a:srgbClr val="C00000"/>
                </a:solidFill>
              </a:rPr>
              <a:t>ym</a:t>
            </a:r>
            <a:r>
              <a:rPr lang="zh-CN" altLang="en-US" sz="1400" dirty="0">
                <a:solidFill>
                  <a:srgbClr val="C00000"/>
                </a:solidFill>
              </a:rPr>
              <a:t>）</a:t>
            </a:r>
            <a:endParaRPr lang="en-US" altLang="zh-CN" sz="1400" dirty="0">
              <a:solidFill>
                <a:srgbClr val="C00000"/>
              </a:solidFill>
            </a:endParaRPr>
          </a:p>
        </p:txBody>
      </p:sp>
      <p:sp>
        <p:nvSpPr>
          <p:cNvPr id="20" name="文本框 19">
            <a:extLst>
              <a:ext uri="{FF2B5EF4-FFF2-40B4-BE49-F238E27FC236}">
                <a16:creationId xmlns:a16="http://schemas.microsoft.com/office/drawing/2014/main" id="{6EC35376-E8F4-4284-B9D2-AA1BE2A898B5}"/>
              </a:ext>
            </a:extLst>
          </p:cNvPr>
          <p:cNvSpPr txBox="1"/>
          <p:nvPr/>
        </p:nvSpPr>
        <p:spPr>
          <a:xfrm>
            <a:off x="6957329" y="1646217"/>
            <a:ext cx="890670" cy="307777"/>
          </a:xfrm>
          <a:prstGeom prst="rect">
            <a:avLst/>
          </a:prstGeom>
          <a:noFill/>
        </p:spPr>
        <p:txBody>
          <a:bodyPr wrap="square">
            <a:spAutoFit/>
          </a:bodyPr>
          <a:lstStyle/>
          <a:p>
            <a:r>
              <a:rPr lang="en-US" altLang="zh-CN" sz="1400" dirty="0">
                <a:solidFill>
                  <a:srgbClr val="C00000"/>
                </a:solidFill>
              </a:rPr>
              <a:t>decoder</a:t>
            </a:r>
          </a:p>
        </p:txBody>
      </p:sp>
    </p:spTree>
    <p:extLst>
      <p:ext uri="{BB962C8B-B14F-4D97-AF65-F5344CB8AC3E}">
        <p14:creationId xmlns:p14="http://schemas.microsoft.com/office/powerpoint/2010/main" val="363155245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Decoder</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What is the </a:t>
            </a:r>
            <a:r>
              <a:rPr lang="en-US" altLang="zh-CN" sz="2000" dirty="0">
                <a:solidFill>
                  <a:srgbClr val="C00000"/>
                </a:solidFill>
              </a:rPr>
              <a:t>output?</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sp>
        <p:nvSpPr>
          <p:cNvPr id="28" name="文字方塊 17">
            <a:extLst>
              <a:ext uri="{FF2B5EF4-FFF2-40B4-BE49-F238E27FC236}">
                <a16:creationId xmlns:a16="http://schemas.microsoft.com/office/drawing/2014/main" id="{B662A7FD-6654-4D23-A596-304DC928F08C}"/>
              </a:ext>
            </a:extLst>
          </p:cNvPr>
          <p:cNvSpPr txBox="1"/>
          <p:nvPr/>
        </p:nvSpPr>
        <p:spPr>
          <a:xfrm>
            <a:off x="1051238" y="2082728"/>
            <a:ext cx="4572000" cy="400110"/>
          </a:xfrm>
          <a:prstGeom prst="rect">
            <a:avLst/>
          </a:prstGeom>
          <a:noFill/>
        </p:spPr>
        <p:txBody>
          <a:bodyPr wrap="square">
            <a:spAutoFit/>
          </a:bodyPr>
          <a:lstStyle/>
          <a:p>
            <a:pPr marL="285750" indent="-285750">
              <a:buFont typeface="Arial" panose="020B0604020202020204" pitchFamily="34" charset="0"/>
              <a:buChar char="•"/>
            </a:pPr>
            <a:r>
              <a:rPr lang="en-US" altLang="zh-TW" sz="2000" dirty="0"/>
              <a:t>Each vector has a label. </a:t>
            </a:r>
          </a:p>
        </p:txBody>
      </p:sp>
      <p:sp>
        <p:nvSpPr>
          <p:cNvPr id="29" name="文字方塊 20">
            <a:extLst>
              <a:ext uri="{FF2B5EF4-FFF2-40B4-BE49-F238E27FC236}">
                <a16:creationId xmlns:a16="http://schemas.microsoft.com/office/drawing/2014/main" id="{CFB6C077-94E6-4AB8-86FE-15FF4D0EC0BA}"/>
              </a:ext>
            </a:extLst>
          </p:cNvPr>
          <p:cNvSpPr txBox="1"/>
          <p:nvPr/>
        </p:nvSpPr>
        <p:spPr>
          <a:xfrm>
            <a:off x="1075222" y="3443601"/>
            <a:ext cx="6036674" cy="400110"/>
          </a:xfrm>
          <a:prstGeom prst="rect">
            <a:avLst/>
          </a:prstGeom>
          <a:noFill/>
        </p:spPr>
        <p:txBody>
          <a:bodyPr wrap="square">
            <a:spAutoFit/>
          </a:bodyPr>
          <a:lstStyle/>
          <a:p>
            <a:pPr marL="285750" indent="-285750">
              <a:buFont typeface="Arial" panose="020B0604020202020204" pitchFamily="34" charset="0"/>
              <a:buChar char="•"/>
            </a:pPr>
            <a:r>
              <a:rPr lang="en-US" altLang="zh-TW" sz="2000" dirty="0"/>
              <a:t>The whole sequence has a label. </a:t>
            </a:r>
          </a:p>
        </p:txBody>
      </p:sp>
      <p:sp>
        <p:nvSpPr>
          <p:cNvPr id="69" name="文字方塊 80">
            <a:extLst>
              <a:ext uri="{FF2B5EF4-FFF2-40B4-BE49-F238E27FC236}">
                <a16:creationId xmlns:a16="http://schemas.microsoft.com/office/drawing/2014/main" id="{A36DB531-6C67-4042-A6E4-3015A1E90EB1}"/>
              </a:ext>
            </a:extLst>
          </p:cNvPr>
          <p:cNvSpPr txBox="1"/>
          <p:nvPr/>
        </p:nvSpPr>
        <p:spPr>
          <a:xfrm>
            <a:off x="496439" y="4451446"/>
            <a:ext cx="3127943" cy="400110"/>
          </a:xfrm>
          <a:prstGeom prst="rect">
            <a:avLst/>
          </a:prstGeom>
          <a:noFill/>
        </p:spPr>
        <p:txBody>
          <a:bodyPr wrap="square" rtlCol="0">
            <a:spAutoFit/>
          </a:bodyPr>
          <a:lstStyle/>
          <a:p>
            <a:r>
              <a:rPr lang="en-US" altLang="zh-TW" sz="2000" b="1" i="1" u="sng" dirty="0"/>
              <a:t>Example Applications</a:t>
            </a:r>
            <a:endParaRPr lang="zh-TW" altLang="en-US" sz="2000" b="1" i="1" u="sng" dirty="0"/>
          </a:p>
        </p:txBody>
      </p:sp>
      <p:pic>
        <p:nvPicPr>
          <p:cNvPr id="2" name="图片 1">
            <a:extLst>
              <a:ext uri="{FF2B5EF4-FFF2-40B4-BE49-F238E27FC236}">
                <a16:creationId xmlns:a16="http://schemas.microsoft.com/office/drawing/2014/main" id="{1B30BD92-B3DB-4904-B2D0-582881302450}"/>
              </a:ext>
            </a:extLst>
          </p:cNvPr>
          <p:cNvPicPr>
            <a:picLocks noChangeAspect="1"/>
          </p:cNvPicPr>
          <p:nvPr/>
        </p:nvPicPr>
        <p:blipFill>
          <a:blip r:embed="rId3"/>
          <a:stretch>
            <a:fillRect/>
          </a:stretch>
        </p:blipFill>
        <p:spPr>
          <a:xfrm>
            <a:off x="1976621" y="2495040"/>
            <a:ext cx="5207538" cy="1185604"/>
          </a:xfrm>
          <a:prstGeom prst="rect">
            <a:avLst/>
          </a:prstGeom>
        </p:spPr>
      </p:pic>
      <p:pic>
        <p:nvPicPr>
          <p:cNvPr id="3" name="图片 2">
            <a:extLst>
              <a:ext uri="{FF2B5EF4-FFF2-40B4-BE49-F238E27FC236}">
                <a16:creationId xmlns:a16="http://schemas.microsoft.com/office/drawing/2014/main" id="{F2ED08CD-6480-4ACE-A1E7-2262513A5BF4}"/>
              </a:ext>
            </a:extLst>
          </p:cNvPr>
          <p:cNvPicPr>
            <a:picLocks noChangeAspect="1"/>
          </p:cNvPicPr>
          <p:nvPr/>
        </p:nvPicPr>
        <p:blipFill>
          <a:blip r:embed="rId4"/>
          <a:stretch>
            <a:fillRect/>
          </a:stretch>
        </p:blipFill>
        <p:spPr>
          <a:xfrm>
            <a:off x="1982474" y="3867692"/>
            <a:ext cx="4189964" cy="650327"/>
          </a:xfrm>
          <a:prstGeom prst="rect">
            <a:avLst/>
          </a:prstGeom>
        </p:spPr>
      </p:pic>
      <p:pic>
        <p:nvPicPr>
          <p:cNvPr id="6" name="图片 5">
            <a:extLst>
              <a:ext uri="{FF2B5EF4-FFF2-40B4-BE49-F238E27FC236}">
                <a16:creationId xmlns:a16="http://schemas.microsoft.com/office/drawing/2014/main" id="{73FB48D6-A536-4029-88B4-44CA78FCCC9F}"/>
              </a:ext>
            </a:extLst>
          </p:cNvPr>
          <p:cNvPicPr>
            <a:picLocks noChangeAspect="1"/>
          </p:cNvPicPr>
          <p:nvPr/>
        </p:nvPicPr>
        <p:blipFill>
          <a:blip r:embed="rId5"/>
          <a:stretch>
            <a:fillRect/>
          </a:stretch>
        </p:blipFill>
        <p:spPr>
          <a:xfrm>
            <a:off x="1488211" y="4669879"/>
            <a:ext cx="6346254" cy="1659790"/>
          </a:xfrm>
          <a:prstGeom prst="rect">
            <a:avLst/>
          </a:prstGeom>
        </p:spPr>
      </p:pic>
    </p:spTree>
    <p:extLst>
      <p:ext uri="{BB962C8B-B14F-4D97-AF65-F5344CB8AC3E}">
        <p14:creationId xmlns:p14="http://schemas.microsoft.com/office/powerpoint/2010/main" val="354553195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Attention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2416629"/>
            <a:ext cx="8229600" cy="3430512"/>
          </a:xfrm>
        </p:spPr>
        <p:txBody>
          <a:bodyPr/>
          <a:lstStyle/>
          <a:p>
            <a:r>
              <a:rPr lang="en-US" altLang="zh-CN" sz="2000" dirty="0"/>
              <a:t>What is the </a:t>
            </a:r>
            <a:r>
              <a:rPr lang="en-US" altLang="zh-CN" sz="2000" dirty="0">
                <a:solidFill>
                  <a:srgbClr val="C00000"/>
                </a:solidFill>
              </a:rPr>
              <a:t>Attention?</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56FD828-E711-41CC-9CB0-82A425CCD076}"/>
              </a:ext>
            </a:extLst>
          </p:cNvPr>
          <p:cNvSpPr txBox="1"/>
          <p:nvPr/>
        </p:nvSpPr>
        <p:spPr>
          <a:xfrm>
            <a:off x="189320" y="1608782"/>
            <a:ext cx="8762175" cy="738664"/>
          </a:xfrm>
          <a:prstGeom prst="rect">
            <a:avLst/>
          </a:prstGeom>
          <a:noFill/>
        </p:spPr>
        <p:txBody>
          <a:bodyPr wrap="square">
            <a:spAutoFit/>
          </a:bodyPr>
          <a:lstStyle/>
          <a:p>
            <a:pPr algn="just"/>
            <a:r>
              <a:rPr lang="zh-CN" altLang="en-US" sz="1400" dirty="0"/>
              <a:t>注意力函数可以描述为一个</a:t>
            </a:r>
            <a:r>
              <a:rPr lang="zh-CN" altLang="en-US" sz="1400" b="1" dirty="0"/>
              <a:t>将</a:t>
            </a:r>
            <a:r>
              <a:rPr lang="zh-CN" altLang="en-US" sz="1400" b="1" dirty="0">
                <a:solidFill>
                  <a:srgbClr val="C00000"/>
                </a:solidFill>
              </a:rPr>
              <a:t>查询（</a:t>
            </a:r>
            <a:r>
              <a:rPr lang="en-US" altLang="zh-CN" sz="1400" b="1" dirty="0">
                <a:solidFill>
                  <a:srgbClr val="0070C0"/>
                </a:solidFill>
              </a:rPr>
              <a:t>Q</a:t>
            </a:r>
            <a:r>
              <a:rPr lang="en-US" altLang="zh-CN" sz="1400" b="1" dirty="0">
                <a:solidFill>
                  <a:srgbClr val="C00000"/>
                </a:solidFill>
              </a:rPr>
              <a:t>uery</a:t>
            </a:r>
            <a:r>
              <a:rPr lang="zh-CN" altLang="en-US" sz="1400" b="1" dirty="0">
                <a:solidFill>
                  <a:srgbClr val="C00000"/>
                </a:solidFill>
              </a:rPr>
              <a:t>）</a:t>
            </a:r>
            <a:r>
              <a:rPr lang="zh-CN" altLang="en-US" sz="1400" b="1" dirty="0"/>
              <a:t>和</a:t>
            </a:r>
            <a:r>
              <a:rPr lang="zh-CN" altLang="en-US" sz="1400" b="1" dirty="0">
                <a:solidFill>
                  <a:srgbClr val="C00000"/>
                </a:solidFill>
              </a:rPr>
              <a:t>一组键值对（</a:t>
            </a:r>
            <a:r>
              <a:rPr lang="en-US" altLang="zh-CN" sz="1400" b="1" dirty="0">
                <a:solidFill>
                  <a:srgbClr val="0070C0"/>
                </a:solidFill>
              </a:rPr>
              <a:t>K</a:t>
            </a:r>
            <a:r>
              <a:rPr lang="en-US" altLang="zh-CN" sz="1400" b="1" dirty="0">
                <a:solidFill>
                  <a:srgbClr val="C00000"/>
                </a:solidFill>
              </a:rPr>
              <a:t>ey-</a:t>
            </a:r>
            <a:r>
              <a:rPr lang="en-US" altLang="zh-CN" sz="1400" b="1" dirty="0">
                <a:solidFill>
                  <a:srgbClr val="0070C0"/>
                </a:solidFill>
              </a:rPr>
              <a:t>V</a:t>
            </a:r>
            <a:r>
              <a:rPr lang="en-US" altLang="zh-CN" sz="1400" b="1" dirty="0">
                <a:solidFill>
                  <a:srgbClr val="C00000"/>
                </a:solidFill>
              </a:rPr>
              <a:t>alue pairs</a:t>
            </a:r>
            <a:r>
              <a:rPr lang="zh-CN" altLang="en-US" sz="1400" b="1" dirty="0">
                <a:solidFill>
                  <a:srgbClr val="C00000"/>
                </a:solidFill>
              </a:rPr>
              <a:t>）</a:t>
            </a:r>
            <a:r>
              <a:rPr lang="zh-CN" altLang="en-US" sz="1400" b="1" dirty="0"/>
              <a:t>映射到</a:t>
            </a:r>
            <a:r>
              <a:rPr lang="zh-CN" altLang="en-US" sz="1400" b="1" dirty="0">
                <a:solidFill>
                  <a:srgbClr val="C00000"/>
                </a:solidFill>
              </a:rPr>
              <a:t>输出</a:t>
            </a:r>
            <a:r>
              <a:rPr lang="zh-CN" altLang="en-US" sz="1400" b="1" dirty="0"/>
              <a:t>的过程</a:t>
            </a:r>
            <a:r>
              <a:rPr lang="zh-CN" altLang="en-US" sz="1400" dirty="0"/>
              <a:t>，其中查询、键、值和输出都是向量。</a:t>
            </a:r>
            <a:r>
              <a:rPr lang="zh-CN" altLang="en-US" sz="1400" dirty="0">
                <a:solidFill>
                  <a:srgbClr val="0070C0"/>
                </a:solidFill>
              </a:rPr>
              <a:t>输出是通过对值</a:t>
            </a:r>
            <a:r>
              <a:rPr lang="en-US" altLang="zh-CN" sz="1400" dirty="0">
                <a:solidFill>
                  <a:srgbClr val="0070C0"/>
                </a:solidFill>
              </a:rPr>
              <a:t>V</a:t>
            </a:r>
            <a:r>
              <a:rPr lang="zh-CN" altLang="en-US" sz="1400" dirty="0">
                <a:solidFill>
                  <a:srgbClr val="0070C0"/>
                </a:solidFill>
              </a:rPr>
              <a:t>的加权求和计算得出的，每个值</a:t>
            </a:r>
            <a:r>
              <a:rPr lang="en-US" altLang="zh-CN" sz="1400" dirty="0">
                <a:solidFill>
                  <a:srgbClr val="0070C0"/>
                </a:solidFill>
              </a:rPr>
              <a:t>V</a:t>
            </a:r>
            <a:r>
              <a:rPr lang="zh-CN" altLang="en-US" sz="1400" dirty="0">
                <a:solidFill>
                  <a:srgbClr val="0070C0"/>
                </a:solidFill>
              </a:rPr>
              <a:t>所赋予的权重是由查询</a:t>
            </a:r>
            <a:r>
              <a:rPr lang="en-US" altLang="zh-CN" sz="1400" dirty="0">
                <a:solidFill>
                  <a:srgbClr val="0070C0"/>
                </a:solidFill>
              </a:rPr>
              <a:t>Q</a:t>
            </a:r>
            <a:r>
              <a:rPr lang="zh-CN" altLang="en-US" sz="1400" dirty="0">
                <a:solidFill>
                  <a:srgbClr val="0070C0"/>
                </a:solidFill>
              </a:rPr>
              <a:t>与相应键</a:t>
            </a:r>
            <a:r>
              <a:rPr lang="en-US" altLang="zh-CN" sz="1400" dirty="0">
                <a:solidFill>
                  <a:srgbClr val="0070C0"/>
                </a:solidFill>
              </a:rPr>
              <a:t>K</a:t>
            </a:r>
            <a:r>
              <a:rPr lang="zh-CN" altLang="en-US" sz="1400" dirty="0">
                <a:solidFill>
                  <a:srgbClr val="0070C0"/>
                </a:solidFill>
              </a:rPr>
              <a:t>的兼容性函数计算得出的</a:t>
            </a:r>
          </a:p>
        </p:txBody>
      </p:sp>
      <p:pic>
        <p:nvPicPr>
          <p:cNvPr id="7" name="图片 6">
            <a:extLst>
              <a:ext uri="{FF2B5EF4-FFF2-40B4-BE49-F238E27FC236}">
                <a16:creationId xmlns:a16="http://schemas.microsoft.com/office/drawing/2014/main" id="{71189AB6-5B3E-466C-BE43-AAC44C4794A6}"/>
              </a:ext>
            </a:extLst>
          </p:cNvPr>
          <p:cNvPicPr>
            <a:picLocks noChangeAspect="1"/>
          </p:cNvPicPr>
          <p:nvPr/>
        </p:nvPicPr>
        <p:blipFill rotWithShape="1">
          <a:blip r:embed="rId3"/>
          <a:srcRect l="57387" t="10302" r="11786" b="23665"/>
          <a:stretch/>
        </p:blipFill>
        <p:spPr>
          <a:xfrm>
            <a:off x="4570407" y="2291442"/>
            <a:ext cx="3095857" cy="389285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9415BD8D-D0AE-4F26-AC4F-B945403BBAE1}"/>
              </a:ext>
            </a:extLst>
          </p:cNvPr>
          <p:cNvPicPr>
            <a:picLocks noChangeAspect="1"/>
          </p:cNvPicPr>
          <p:nvPr/>
        </p:nvPicPr>
        <p:blipFill rotWithShape="1">
          <a:blip r:embed="rId3"/>
          <a:srcRect l="13571" t="10759" r="58214" b="29852"/>
          <a:stretch/>
        </p:blipFill>
        <p:spPr>
          <a:xfrm>
            <a:off x="969956" y="3021755"/>
            <a:ext cx="2579915" cy="3187941"/>
          </a:xfrm>
          <a:prstGeom prst="rect">
            <a:avLst/>
          </a:prstGeom>
          <a:ln>
            <a:noFill/>
          </a:ln>
          <a:effectLst>
            <a:outerShdw blurRad="292100" dist="139700" dir="2700000" algn="tl" rotWithShape="0">
              <a:srgbClr val="333333">
                <a:alpha val="65000"/>
              </a:srgbClr>
            </a:outerShdw>
          </a:effectLst>
        </p:spPr>
      </p:pic>
      <p:cxnSp>
        <p:nvCxnSpPr>
          <p:cNvPr id="15" name="直線單箭頭接點 6">
            <a:extLst>
              <a:ext uri="{FF2B5EF4-FFF2-40B4-BE49-F238E27FC236}">
                <a16:creationId xmlns:a16="http://schemas.microsoft.com/office/drawing/2014/main" id="{AE28E73D-7E6A-4C96-9FB7-E357B71D1601}"/>
              </a:ext>
            </a:extLst>
          </p:cNvPr>
          <p:cNvCxnSpPr>
            <a:cxnSpLocks/>
            <a:endCxn id="8" idx="3"/>
          </p:cNvCxnSpPr>
          <p:nvPr/>
        </p:nvCxnSpPr>
        <p:spPr>
          <a:xfrm flipH="1">
            <a:off x="3549871" y="4433207"/>
            <a:ext cx="1511986" cy="18251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064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Why Graph</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a:t>
            </a:r>
            <a:r>
              <a:rPr lang="en-US" altLang="zh-CN" dirty="0"/>
              <a:t>Graph is everywhere …</a:t>
            </a:r>
          </a:p>
          <a:p>
            <a:pPr lvl="1">
              <a:lnSpc>
                <a:spcPct val="100000"/>
              </a:lnSpc>
            </a:pPr>
            <a:r>
              <a:rPr lang="en-US" dirty="0">
                <a:latin typeface="Times New Roman" panose="02020603050405020304" pitchFamily="18" charset="0"/>
                <a:cs typeface="Times New Roman" panose="02020603050405020304" pitchFamily="18" charset="0"/>
              </a:rPr>
              <a:t>Graph provides a flexible model to represent datasets with various structure</a:t>
            </a:r>
            <a:endParaRPr lang="en-HK"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05304FB-E830-650F-1DCA-769BFC62056F}"/>
              </a:ext>
            </a:extLst>
          </p:cNvPr>
          <p:cNvSpPr txBox="1"/>
          <p:nvPr/>
        </p:nvSpPr>
        <p:spPr>
          <a:xfrm>
            <a:off x="1330450" y="5232096"/>
            <a:ext cx="3122024" cy="369332"/>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r>
              <a:rPr lang="en-US" altLang="zh-CN" dirty="0">
                <a:latin typeface="Arial" panose="020B0604020202020204" pitchFamily="34" charset="0"/>
                <a:cs typeface="Arial" panose="020B0604020202020204" pitchFamily="34" charset="0"/>
              </a:rPr>
              <a:t>Map for unmanned driving</a:t>
            </a:r>
            <a:endParaRPr lang="zh-CN" altLang="en-US" dirty="0">
              <a:latin typeface="Arial" panose="020B0604020202020204" pitchFamily="34" charset="0"/>
              <a:cs typeface="Arial" panose="020B0604020202020204" pitchFamily="34" charset="0"/>
            </a:endParaRPr>
          </a:p>
        </p:txBody>
      </p:sp>
      <p:sp>
        <p:nvSpPr>
          <p:cNvPr id="7" name="TextBox 8">
            <a:extLst>
              <a:ext uri="{FF2B5EF4-FFF2-40B4-BE49-F238E27FC236}">
                <a16:creationId xmlns:a16="http://schemas.microsoft.com/office/drawing/2014/main" id="{92664F7E-617C-866D-6ED9-C1F74C79B08E}"/>
              </a:ext>
            </a:extLst>
          </p:cNvPr>
          <p:cNvSpPr txBox="1"/>
          <p:nvPr/>
        </p:nvSpPr>
        <p:spPr>
          <a:xfrm>
            <a:off x="5758557" y="5244474"/>
            <a:ext cx="1115145" cy="369332"/>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r>
              <a:rPr lang="en-US" altLang="zh-CN" dirty="0">
                <a:latin typeface="Arial" panose="020B0604020202020204" pitchFamily="34" charset="0"/>
                <a:cs typeface="Arial" panose="020B0604020202020204" pitchFamily="34" charset="0"/>
              </a:rPr>
              <a:t>Heritage</a:t>
            </a:r>
            <a:endParaRPr lang="zh-CN" altLang="en-US" dirty="0">
              <a:latin typeface="Arial" panose="020B0604020202020204" pitchFamily="34" charset="0"/>
              <a:cs typeface="Arial" panose="020B0604020202020204" pitchFamily="34" charset="0"/>
            </a:endParaRPr>
          </a:p>
        </p:txBody>
      </p:sp>
      <p:pic>
        <p:nvPicPr>
          <p:cNvPr id="8" name="Picture 6" descr="Image result for æ äººé©¾é©¶ç¹äºå°å¾">
            <a:extLst>
              <a:ext uri="{FF2B5EF4-FFF2-40B4-BE49-F238E27FC236}">
                <a16:creationId xmlns:a16="http://schemas.microsoft.com/office/drawing/2014/main" id="{B210DA60-06F5-729F-4F69-5AC7F9936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590" y="3135096"/>
            <a:ext cx="3122024" cy="20780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a:extLst>
              <a:ext uri="{FF2B5EF4-FFF2-40B4-BE49-F238E27FC236}">
                <a16:creationId xmlns:a16="http://schemas.microsoft.com/office/drawing/2014/main" id="{158970EF-1A6E-C591-5B21-5F6D82E4CE1C}"/>
              </a:ext>
            </a:extLst>
          </p:cNvPr>
          <p:cNvPicPr>
            <a:picLocks noChangeAspect="1"/>
          </p:cNvPicPr>
          <p:nvPr/>
        </p:nvPicPr>
        <p:blipFill>
          <a:blip r:embed="rId4"/>
          <a:stretch>
            <a:fillRect/>
          </a:stretch>
        </p:blipFill>
        <p:spPr>
          <a:xfrm>
            <a:off x="5158440" y="3152686"/>
            <a:ext cx="2315380" cy="2078097"/>
          </a:xfrm>
          <a:prstGeom prst="rect">
            <a:avLst/>
          </a:prstGeom>
        </p:spPr>
      </p:pic>
    </p:spTree>
    <p:extLst>
      <p:ext uri="{BB962C8B-B14F-4D97-AF65-F5344CB8AC3E}">
        <p14:creationId xmlns:p14="http://schemas.microsoft.com/office/powerpoint/2010/main" val="89885565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Attention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2416629"/>
            <a:ext cx="8229600" cy="3430512"/>
          </a:xfrm>
        </p:spPr>
        <p:txBody>
          <a:bodyPr/>
          <a:lstStyle/>
          <a:p>
            <a:r>
              <a:rPr lang="en-US" altLang="zh-CN" sz="2000" dirty="0"/>
              <a:t>What is the </a:t>
            </a:r>
            <a:r>
              <a:rPr lang="en-US" altLang="zh-CN" sz="2000" dirty="0">
                <a:solidFill>
                  <a:srgbClr val="C00000"/>
                </a:solidFill>
              </a:rPr>
              <a:t>Attention?</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756FD828-E711-41CC-9CB0-82A425CCD076}"/>
              </a:ext>
            </a:extLst>
          </p:cNvPr>
          <p:cNvSpPr txBox="1"/>
          <p:nvPr/>
        </p:nvSpPr>
        <p:spPr>
          <a:xfrm>
            <a:off x="189320" y="1608782"/>
            <a:ext cx="8762175" cy="738664"/>
          </a:xfrm>
          <a:prstGeom prst="rect">
            <a:avLst/>
          </a:prstGeom>
          <a:noFill/>
        </p:spPr>
        <p:txBody>
          <a:bodyPr wrap="square">
            <a:spAutoFit/>
          </a:bodyPr>
          <a:lstStyle/>
          <a:p>
            <a:pPr algn="just"/>
            <a:r>
              <a:rPr lang="zh-CN" altLang="en-US" sz="1400" dirty="0"/>
              <a:t>注意力函数可以描述为一个</a:t>
            </a:r>
            <a:r>
              <a:rPr lang="zh-CN" altLang="en-US" sz="1400" b="1" dirty="0"/>
              <a:t>将</a:t>
            </a:r>
            <a:r>
              <a:rPr lang="zh-CN" altLang="en-US" sz="1400" b="1" dirty="0">
                <a:solidFill>
                  <a:srgbClr val="C00000"/>
                </a:solidFill>
              </a:rPr>
              <a:t>查询（</a:t>
            </a:r>
            <a:r>
              <a:rPr lang="en-US" altLang="zh-CN" sz="1400" b="1" dirty="0">
                <a:solidFill>
                  <a:srgbClr val="0070C0"/>
                </a:solidFill>
              </a:rPr>
              <a:t>Q</a:t>
            </a:r>
            <a:r>
              <a:rPr lang="en-US" altLang="zh-CN" sz="1400" b="1" dirty="0">
                <a:solidFill>
                  <a:srgbClr val="C00000"/>
                </a:solidFill>
              </a:rPr>
              <a:t>uery</a:t>
            </a:r>
            <a:r>
              <a:rPr lang="zh-CN" altLang="en-US" sz="1400" b="1" dirty="0">
                <a:solidFill>
                  <a:srgbClr val="C00000"/>
                </a:solidFill>
              </a:rPr>
              <a:t>）</a:t>
            </a:r>
            <a:r>
              <a:rPr lang="zh-CN" altLang="en-US" sz="1400" b="1" dirty="0"/>
              <a:t>和</a:t>
            </a:r>
            <a:r>
              <a:rPr lang="zh-CN" altLang="en-US" sz="1400" b="1" dirty="0">
                <a:solidFill>
                  <a:srgbClr val="C00000"/>
                </a:solidFill>
              </a:rPr>
              <a:t>一组键值对（</a:t>
            </a:r>
            <a:r>
              <a:rPr lang="en-US" altLang="zh-CN" sz="1400" b="1" dirty="0">
                <a:solidFill>
                  <a:srgbClr val="0070C0"/>
                </a:solidFill>
              </a:rPr>
              <a:t>K</a:t>
            </a:r>
            <a:r>
              <a:rPr lang="en-US" altLang="zh-CN" sz="1400" b="1" dirty="0">
                <a:solidFill>
                  <a:srgbClr val="C00000"/>
                </a:solidFill>
              </a:rPr>
              <a:t>ey-</a:t>
            </a:r>
            <a:r>
              <a:rPr lang="en-US" altLang="zh-CN" sz="1400" b="1" dirty="0">
                <a:solidFill>
                  <a:srgbClr val="0070C0"/>
                </a:solidFill>
              </a:rPr>
              <a:t>V</a:t>
            </a:r>
            <a:r>
              <a:rPr lang="en-US" altLang="zh-CN" sz="1400" b="1" dirty="0">
                <a:solidFill>
                  <a:srgbClr val="C00000"/>
                </a:solidFill>
              </a:rPr>
              <a:t>alue pairs</a:t>
            </a:r>
            <a:r>
              <a:rPr lang="zh-CN" altLang="en-US" sz="1400" b="1" dirty="0">
                <a:solidFill>
                  <a:srgbClr val="C00000"/>
                </a:solidFill>
              </a:rPr>
              <a:t>）</a:t>
            </a:r>
            <a:r>
              <a:rPr lang="zh-CN" altLang="en-US" sz="1400" b="1" dirty="0"/>
              <a:t>映射到</a:t>
            </a:r>
            <a:r>
              <a:rPr lang="zh-CN" altLang="en-US" sz="1400" b="1" dirty="0">
                <a:solidFill>
                  <a:srgbClr val="C00000"/>
                </a:solidFill>
              </a:rPr>
              <a:t>输出</a:t>
            </a:r>
            <a:r>
              <a:rPr lang="zh-CN" altLang="en-US" sz="1400" b="1" dirty="0"/>
              <a:t>的过程</a:t>
            </a:r>
            <a:r>
              <a:rPr lang="zh-CN" altLang="en-US" sz="1400" dirty="0"/>
              <a:t>，其中查询、键、值和输出都是向量。</a:t>
            </a:r>
            <a:r>
              <a:rPr lang="zh-CN" altLang="en-US" sz="1400" dirty="0">
                <a:solidFill>
                  <a:srgbClr val="0070C0"/>
                </a:solidFill>
              </a:rPr>
              <a:t>输出是通过对值</a:t>
            </a:r>
            <a:r>
              <a:rPr lang="en-US" altLang="zh-CN" sz="1400" dirty="0">
                <a:solidFill>
                  <a:srgbClr val="0070C0"/>
                </a:solidFill>
              </a:rPr>
              <a:t>V</a:t>
            </a:r>
            <a:r>
              <a:rPr lang="zh-CN" altLang="en-US" sz="1400" dirty="0">
                <a:solidFill>
                  <a:srgbClr val="0070C0"/>
                </a:solidFill>
              </a:rPr>
              <a:t>的加权求和计算得出的，每个值</a:t>
            </a:r>
            <a:r>
              <a:rPr lang="en-US" altLang="zh-CN" sz="1400" dirty="0">
                <a:solidFill>
                  <a:srgbClr val="0070C0"/>
                </a:solidFill>
              </a:rPr>
              <a:t>V</a:t>
            </a:r>
            <a:r>
              <a:rPr lang="zh-CN" altLang="en-US" sz="1400" dirty="0">
                <a:solidFill>
                  <a:srgbClr val="0070C0"/>
                </a:solidFill>
              </a:rPr>
              <a:t>所赋予的权重是由查询</a:t>
            </a:r>
            <a:r>
              <a:rPr lang="en-US" altLang="zh-CN" sz="1400" dirty="0">
                <a:solidFill>
                  <a:srgbClr val="0070C0"/>
                </a:solidFill>
              </a:rPr>
              <a:t>Q</a:t>
            </a:r>
            <a:r>
              <a:rPr lang="zh-CN" altLang="en-US" sz="1400" dirty="0">
                <a:solidFill>
                  <a:srgbClr val="0070C0"/>
                </a:solidFill>
              </a:rPr>
              <a:t>与相应键</a:t>
            </a:r>
            <a:r>
              <a:rPr lang="en-US" altLang="zh-CN" sz="1400" dirty="0">
                <a:solidFill>
                  <a:srgbClr val="0070C0"/>
                </a:solidFill>
              </a:rPr>
              <a:t>K</a:t>
            </a:r>
            <a:r>
              <a:rPr lang="zh-CN" altLang="en-US" sz="1400" dirty="0">
                <a:solidFill>
                  <a:srgbClr val="0070C0"/>
                </a:solidFill>
              </a:rPr>
              <a:t>的兼容性函数计算得出的</a:t>
            </a:r>
          </a:p>
        </p:txBody>
      </p:sp>
      <p:pic>
        <p:nvPicPr>
          <p:cNvPr id="8" name="图片 7">
            <a:extLst>
              <a:ext uri="{FF2B5EF4-FFF2-40B4-BE49-F238E27FC236}">
                <a16:creationId xmlns:a16="http://schemas.microsoft.com/office/drawing/2014/main" id="{9415BD8D-D0AE-4F26-AC4F-B945403BBAE1}"/>
              </a:ext>
            </a:extLst>
          </p:cNvPr>
          <p:cNvPicPr>
            <a:picLocks noChangeAspect="1"/>
          </p:cNvPicPr>
          <p:nvPr/>
        </p:nvPicPr>
        <p:blipFill rotWithShape="1">
          <a:blip r:embed="rId3"/>
          <a:srcRect l="13571" t="10759" r="58214" b="29852"/>
          <a:stretch/>
        </p:blipFill>
        <p:spPr>
          <a:xfrm>
            <a:off x="284156" y="2991304"/>
            <a:ext cx="2579915" cy="3187941"/>
          </a:xfrm>
          <a:prstGeom prst="rect">
            <a:avLst/>
          </a:prstGeom>
          <a:ln>
            <a:noFill/>
          </a:ln>
          <a:effectLst>
            <a:outerShdw blurRad="292100" dist="139700" dir="2700000" algn="tl" rotWithShape="0">
              <a:srgbClr val="333333">
                <a:alpha val="65000"/>
              </a:srgbClr>
            </a:outerShdw>
          </a:effectLst>
        </p:spPr>
      </p:pic>
      <p:cxnSp>
        <p:nvCxnSpPr>
          <p:cNvPr id="10" name="直線接點 16">
            <a:extLst>
              <a:ext uri="{FF2B5EF4-FFF2-40B4-BE49-F238E27FC236}">
                <a16:creationId xmlns:a16="http://schemas.microsoft.com/office/drawing/2014/main" id="{5FA7D8A5-DAC1-480C-9DE8-CD0EB59695F9}"/>
              </a:ext>
            </a:extLst>
          </p:cNvPr>
          <p:cNvCxnSpPr>
            <a:cxnSpLocks/>
          </p:cNvCxnSpPr>
          <p:nvPr/>
        </p:nvCxnSpPr>
        <p:spPr>
          <a:xfrm>
            <a:off x="1125822" y="5208615"/>
            <a:ext cx="77689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直線單箭頭接點 6">
            <a:extLst>
              <a:ext uri="{FF2B5EF4-FFF2-40B4-BE49-F238E27FC236}">
                <a16:creationId xmlns:a16="http://schemas.microsoft.com/office/drawing/2014/main" id="{F4852389-BB6E-4D22-809C-FB5645CEC29D}"/>
              </a:ext>
            </a:extLst>
          </p:cNvPr>
          <p:cNvCxnSpPr>
            <a:cxnSpLocks/>
          </p:cNvCxnSpPr>
          <p:nvPr/>
        </p:nvCxnSpPr>
        <p:spPr>
          <a:xfrm>
            <a:off x="1590588" y="5219107"/>
            <a:ext cx="1952712" cy="46736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8C9F412-6A22-4B14-AC5F-DDC32034E165}"/>
              </a:ext>
            </a:extLst>
          </p:cNvPr>
          <p:cNvSpPr txBox="1"/>
          <p:nvPr/>
        </p:nvSpPr>
        <p:spPr>
          <a:xfrm>
            <a:off x="2929678" y="5686476"/>
            <a:ext cx="1642322" cy="523220"/>
          </a:xfrm>
          <a:prstGeom prst="rect">
            <a:avLst/>
          </a:prstGeom>
          <a:noFill/>
        </p:spPr>
        <p:txBody>
          <a:bodyPr wrap="square">
            <a:spAutoFit/>
          </a:bodyPr>
          <a:lstStyle/>
          <a:p>
            <a:r>
              <a:rPr lang="zh-CN" altLang="en-US" sz="1400" dirty="0">
                <a:solidFill>
                  <a:srgbClr val="C00000"/>
                </a:solidFill>
              </a:rPr>
              <a:t>缩放因子通常用于防止点积结果过大</a:t>
            </a:r>
            <a:endParaRPr lang="en-US" altLang="zh-CN" sz="1400" dirty="0"/>
          </a:p>
        </p:txBody>
      </p:sp>
      <p:pic>
        <p:nvPicPr>
          <p:cNvPr id="14" name="图片 13">
            <a:extLst>
              <a:ext uri="{FF2B5EF4-FFF2-40B4-BE49-F238E27FC236}">
                <a16:creationId xmlns:a16="http://schemas.microsoft.com/office/drawing/2014/main" id="{85065CDC-50FA-4178-93A4-20322EDD4CCE}"/>
              </a:ext>
            </a:extLst>
          </p:cNvPr>
          <p:cNvPicPr>
            <a:picLocks noChangeAspect="1"/>
          </p:cNvPicPr>
          <p:nvPr/>
        </p:nvPicPr>
        <p:blipFill rotWithShape="1">
          <a:blip r:embed="rId3"/>
          <a:srcRect l="57387" t="10302" r="11786" b="23665"/>
          <a:stretch/>
        </p:blipFill>
        <p:spPr>
          <a:xfrm>
            <a:off x="4822060" y="2291442"/>
            <a:ext cx="3095857" cy="3892854"/>
          </a:xfrm>
          <a:prstGeom prst="rect">
            <a:avLst/>
          </a:prstGeom>
          <a:ln>
            <a:noFill/>
          </a:ln>
          <a:effectLst>
            <a:outerShdw blurRad="292100" dist="139700" dir="2700000" algn="tl" rotWithShape="0">
              <a:srgbClr val="333333">
                <a:alpha val="65000"/>
              </a:srgbClr>
            </a:outerShdw>
          </a:effectLst>
        </p:spPr>
      </p:pic>
      <p:cxnSp>
        <p:nvCxnSpPr>
          <p:cNvPr id="16" name="直線接點 16">
            <a:extLst>
              <a:ext uri="{FF2B5EF4-FFF2-40B4-BE49-F238E27FC236}">
                <a16:creationId xmlns:a16="http://schemas.microsoft.com/office/drawing/2014/main" id="{04BF96E0-3FC7-4FD1-A944-DEED06669E04}"/>
              </a:ext>
            </a:extLst>
          </p:cNvPr>
          <p:cNvCxnSpPr>
            <a:cxnSpLocks/>
          </p:cNvCxnSpPr>
          <p:nvPr/>
        </p:nvCxnSpPr>
        <p:spPr>
          <a:xfrm>
            <a:off x="6845792" y="4535628"/>
            <a:ext cx="107212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單箭頭接點 6">
            <a:extLst>
              <a:ext uri="{FF2B5EF4-FFF2-40B4-BE49-F238E27FC236}">
                <a16:creationId xmlns:a16="http://schemas.microsoft.com/office/drawing/2014/main" id="{2A42F975-3FE4-4F8A-990F-957CC1CD85D3}"/>
              </a:ext>
            </a:extLst>
          </p:cNvPr>
          <p:cNvCxnSpPr>
            <a:cxnSpLocks/>
          </p:cNvCxnSpPr>
          <p:nvPr/>
        </p:nvCxnSpPr>
        <p:spPr>
          <a:xfrm>
            <a:off x="7191288" y="4570762"/>
            <a:ext cx="903598" cy="53122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C5525D6-A679-4BA4-B710-8BE99E2DA61D}"/>
              </a:ext>
            </a:extLst>
          </p:cNvPr>
          <p:cNvSpPr txBox="1"/>
          <p:nvPr/>
        </p:nvSpPr>
        <p:spPr>
          <a:xfrm>
            <a:off x="7854182" y="5123557"/>
            <a:ext cx="1217059" cy="523220"/>
          </a:xfrm>
          <a:prstGeom prst="rect">
            <a:avLst/>
          </a:prstGeom>
          <a:noFill/>
        </p:spPr>
        <p:txBody>
          <a:bodyPr wrap="square">
            <a:spAutoFit/>
          </a:bodyPr>
          <a:lstStyle/>
          <a:p>
            <a:r>
              <a:rPr lang="zh-CN" altLang="en-US" sz="1400" dirty="0">
                <a:solidFill>
                  <a:srgbClr val="C00000"/>
                </a:solidFill>
              </a:rPr>
              <a:t>多个注意力层并行运行</a:t>
            </a:r>
            <a:endParaRPr lang="en-US" altLang="zh-CN" sz="1400" dirty="0"/>
          </a:p>
        </p:txBody>
      </p:sp>
    </p:spTree>
    <p:extLst>
      <p:ext uri="{BB962C8B-B14F-4D97-AF65-F5344CB8AC3E}">
        <p14:creationId xmlns:p14="http://schemas.microsoft.com/office/powerpoint/2010/main" val="136569391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Attention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23613"/>
            <a:ext cx="8229600" cy="3430512"/>
          </a:xfrm>
        </p:spPr>
        <p:txBody>
          <a:bodyPr/>
          <a:lstStyle/>
          <a:p>
            <a:r>
              <a:rPr lang="en-US" altLang="zh-CN" sz="2000" dirty="0"/>
              <a:t>What is the </a:t>
            </a:r>
            <a:r>
              <a:rPr lang="en-US" altLang="zh-CN" sz="2000" dirty="0">
                <a:solidFill>
                  <a:srgbClr val="C00000"/>
                </a:solidFill>
              </a:rPr>
              <a:t>Attention?</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71189AB6-5B3E-466C-BE43-AAC44C4794A6}"/>
              </a:ext>
            </a:extLst>
          </p:cNvPr>
          <p:cNvPicPr>
            <a:picLocks noChangeAspect="1"/>
          </p:cNvPicPr>
          <p:nvPr/>
        </p:nvPicPr>
        <p:blipFill rotWithShape="1">
          <a:blip r:embed="rId3"/>
          <a:srcRect l="57387" t="10302" r="11786" b="23665"/>
          <a:stretch/>
        </p:blipFill>
        <p:spPr>
          <a:xfrm>
            <a:off x="4675604" y="1978785"/>
            <a:ext cx="3095857" cy="389285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9415BD8D-D0AE-4F26-AC4F-B945403BBAE1}"/>
              </a:ext>
            </a:extLst>
          </p:cNvPr>
          <p:cNvPicPr>
            <a:picLocks noChangeAspect="1"/>
          </p:cNvPicPr>
          <p:nvPr/>
        </p:nvPicPr>
        <p:blipFill rotWithShape="1">
          <a:blip r:embed="rId3"/>
          <a:srcRect l="13571" t="10759" r="58214" b="29852"/>
          <a:stretch/>
        </p:blipFill>
        <p:spPr>
          <a:xfrm>
            <a:off x="1075153" y="2709098"/>
            <a:ext cx="2579915" cy="31879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58466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Word embedding</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word </a:t>
            </a:r>
            <a:r>
              <a:rPr lang="en-US" altLang="zh-CN" sz="2000" dirty="0">
                <a:solidFill>
                  <a:srgbClr val="C00000"/>
                </a:solidFill>
              </a:rPr>
              <a:t>is embedded into a vector</a:t>
            </a:r>
          </a:p>
          <a:p>
            <a:endParaRPr lang="en-US" altLang="zh-CN" sz="2200" dirty="0"/>
          </a:p>
          <a:p>
            <a:endParaRPr lang="en-US" altLang="zh-CN" sz="2200" dirty="0"/>
          </a:p>
          <a:p>
            <a:pPr lvl="1">
              <a:lnSpc>
                <a:spcPct val="100000"/>
              </a:lnSpc>
            </a:pPr>
            <a:r>
              <a:rPr lang="en-US" altLang="zh-CN" sz="1800" dirty="0">
                <a:latin typeface="Times New Roman" panose="02020603050405020304" pitchFamily="18" charset="0"/>
                <a:cs typeface="Times New Roman" panose="02020603050405020304" pitchFamily="18" charset="0"/>
              </a:rPr>
              <a:t>https://zh.wikipedia.org/wiki/%E8%AF%8D%E5%B5%8C%E5%85%A5</a:t>
            </a:r>
          </a:p>
        </p:txBody>
      </p:sp>
      <p:pic>
        <p:nvPicPr>
          <p:cNvPr id="6146" name="Picture 2">
            <a:extLst>
              <a:ext uri="{FF2B5EF4-FFF2-40B4-BE49-F238E27FC236}">
                <a16:creationId xmlns:a16="http://schemas.microsoft.com/office/drawing/2014/main" id="{2E43F126-316A-85C5-0FAE-51D7346E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460389"/>
            <a:ext cx="7848600" cy="94297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38DA332-9C1B-4137-9BD0-4D26D4B8A0B3}"/>
              </a:ext>
            </a:extLst>
          </p:cNvPr>
          <p:cNvSpPr txBox="1"/>
          <p:nvPr/>
        </p:nvSpPr>
        <p:spPr>
          <a:xfrm>
            <a:off x="1504950" y="3751793"/>
            <a:ext cx="6591300" cy="2031325"/>
          </a:xfrm>
          <a:prstGeom prst="rect">
            <a:avLst/>
          </a:prstGeom>
          <a:noFill/>
        </p:spPr>
        <p:txBody>
          <a:bodyPr wrap="square">
            <a:spAutoFit/>
          </a:bodyPr>
          <a:lstStyle/>
          <a:p>
            <a:pPr algn="just"/>
            <a:r>
              <a:rPr lang="zh-CN" altLang="en-US" dirty="0">
                <a:solidFill>
                  <a:srgbClr val="C00000"/>
                </a:solidFill>
              </a:rPr>
              <a:t>词嵌入（</a:t>
            </a:r>
            <a:r>
              <a:rPr lang="en-US" altLang="zh-CN" dirty="0">
                <a:solidFill>
                  <a:srgbClr val="C00000"/>
                </a:solidFill>
              </a:rPr>
              <a:t>Word embedding</a:t>
            </a:r>
            <a:r>
              <a:rPr lang="zh-CN" altLang="en-US" dirty="0">
                <a:solidFill>
                  <a:srgbClr val="C00000"/>
                </a:solidFill>
              </a:rPr>
              <a:t>）</a:t>
            </a:r>
            <a:r>
              <a:rPr lang="zh-CN" altLang="en-US" dirty="0"/>
              <a:t>是自然语言处理（</a:t>
            </a:r>
            <a:r>
              <a:rPr lang="en-US" altLang="zh-CN" dirty="0"/>
              <a:t>NLP</a:t>
            </a:r>
            <a:r>
              <a:rPr lang="zh-CN" altLang="en-US" dirty="0"/>
              <a:t>）中语言模型与表征学习技术的统称。概念上而言，它是指把一个维数为所有词的数量的高维空间嵌入到一个维数低得多的连续向量空间中，</a:t>
            </a:r>
            <a:r>
              <a:rPr lang="zh-CN" altLang="en-US" dirty="0">
                <a:solidFill>
                  <a:srgbClr val="0070C0"/>
                </a:solidFill>
              </a:rPr>
              <a:t>每个单词或词组被映射为实数域上的向量</a:t>
            </a:r>
          </a:p>
          <a:p>
            <a:pPr algn="just"/>
            <a:endParaRPr lang="zh-CN" altLang="en-US" dirty="0"/>
          </a:p>
          <a:p>
            <a:pPr algn="just"/>
            <a:r>
              <a:rPr lang="zh-CN" altLang="en-US" dirty="0"/>
              <a:t>词嵌入的方法包括人工神经网络、对词语同现矩阵降维、几率模型以及单词所在上下文的显式表示等</a:t>
            </a:r>
          </a:p>
        </p:txBody>
      </p:sp>
      <p:sp>
        <p:nvSpPr>
          <p:cNvPr id="13" name="文本框 12">
            <a:extLst>
              <a:ext uri="{FF2B5EF4-FFF2-40B4-BE49-F238E27FC236}">
                <a16:creationId xmlns:a16="http://schemas.microsoft.com/office/drawing/2014/main" id="{0E78275B-46C9-4484-A876-B142B2C40848}"/>
              </a:ext>
            </a:extLst>
          </p:cNvPr>
          <p:cNvSpPr txBox="1"/>
          <p:nvPr/>
        </p:nvSpPr>
        <p:spPr>
          <a:xfrm>
            <a:off x="457200" y="6248053"/>
            <a:ext cx="6629327" cy="461665"/>
          </a:xfrm>
          <a:prstGeom prst="rect">
            <a:avLst/>
          </a:prstGeom>
          <a:noFill/>
        </p:spPr>
        <p:txBody>
          <a:bodyPr wrap="square">
            <a:spAutoFit/>
          </a:bodyPr>
          <a:lstStyle/>
          <a:p>
            <a:r>
              <a:rPr lang="en-US" altLang="zh-CN" sz="1200" dirty="0">
                <a:hlinkClick r:id="rId4"/>
              </a:rPr>
              <a:t>https://zhuanlan.zhihu.com/p/341754988</a:t>
            </a:r>
            <a:endParaRPr lang="en-US" altLang="zh-CN" sz="1200" dirty="0"/>
          </a:p>
          <a:p>
            <a:r>
              <a:rPr lang="en-US" altLang="zh-CN" sz="1200" dirty="0"/>
              <a:t>https://blog.csdn.net/qq_40729302/article/details/111499524</a:t>
            </a:r>
            <a:endParaRPr lang="zh-CN" altLang="en-US" sz="1200" dirty="0"/>
          </a:p>
        </p:txBody>
      </p:sp>
      <p:sp>
        <p:nvSpPr>
          <p:cNvPr id="15" name="文本框 14">
            <a:extLst>
              <a:ext uri="{FF2B5EF4-FFF2-40B4-BE49-F238E27FC236}">
                <a16:creationId xmlns:a16="http://schemas.microsoft.com/office/drawing/2014/main" id="{34A0CCD1-46AF-4721-A57D-DD67DC21F36B}"/>
              </a:ext>
            </a:extLst>
          </p:cNvPr>
          <p:cNvSpPr txBox="1"/>
          <p:nvPr/>
        </p:nvSpPr>
        <p:spPr>
          <a:xfrm>
            <a:off x="1885950" y="5878721"/>
            <a:ext cx="6210300" cy="369332"/>
          </a:xfrm>
          <a:prstGeom prst="rect">
            <a:avLst/>
          </a:prstGeom>
          <a:noFill/>
        </p:spPr>
        <p:txBody>
          <a:bodyPr wrap="square">
            <a:spAutoFit/>
          </a:bodyPr>
          <a:lstStyle/>
          <a:p>
            <a:r>
              <a:rPr lang="zh-CN" altLang="en-US" b="1" i="0" dirty="0">
                <a:solidFill>
                  <a:srgbClr val="191B1F"/>
                </a:solidFill>
                <a:effectLst/>
                <a:latin typeface="-apple-system"/>
              </a:rPr>
              <a:t>基于统计（</a:t>
            </a:r>
            <a:r>
              <a:rPr lang="en-US" altLang="zh-CN" b="1" i="0" dirty="0">
                <a:solidFill>
                  <a:srgbClr val="191B1F"/>
                </a:solidFill>
                <a:effectLst/>
                <a:latin typeface="-apple-system"/>
              </a:rPr>
              <a:t>Count based </a:t>
            </a:r>
            <a:r>
              <a:rPr lang="zh-CN" altLang="en-US" b="1" i="0" dirty="0">
                <a:solidFill>
                  <a:srgbClr val="191B1F"/>
                </a:solidFill>
                <a:effectLst/>
                <a:latin typeface="-apple-system"/>
              </a:rPr>
              <a:t>）</a:t>
            </a:r>
            <a:r>
              <a:rPr lang="zh-CN" altLang="en-US" b="0" i="0" dirty="0">
                <a:solidFill>
                  <a:srgbClr val="191B1F"/>
                </a:solidFill>
                <a:effectLst/>
                <a:latin typeface="-apple-system"/>
              </a:rPr>
              <a:t>和</a:t>
            </a:r>
            <a:r>
              <a:rPr lang="zh-CN" altLang="en-US" b="1" i="0" dirty="0">
                <a:solidFill>
                  <a:srgbClr val="191B1F"/>
                </a:solidFill>
                <a:effectLst/>
                <a:latin typeface="-apple-system"/>
              </a:rPr>
              <a:t>基于预测（</a:t>
            </a:r>
            <a:r>
              <a:rPr lang="en-US" altLang="zh-CN" b="1" i="0" dirty="0">
                <a:solidFill>
                  <a:srgbClr val="191B1F"/>
                </a:solidFill>
                <a:effectLst/>
                <a:latin typeface="-apple-system"/>
              </a:rPr>
              <a:t>Perdition based</a:t>
            </a:r>
            <a:r>
              <a:rPr lang="zh-CN" altLang="en-US" b="1" i="0" dirty="0">
                <a:solidFill>
                  <a:srgbClr val="191B1F"/>
                </a:solidFill>
                <a:effectLst/>
                <a:latin typeface="-apple-system"/>
              </a:rPr>
              <a:t>）</a:t>
            </a:r>
            <a:endParaRPr lang="zh-CN" altLang="en-US" dirty="0"/>
          </a:p>
        </p:txBody>
      </p:sp>
      <p:sp>
        <p:nvSpPr>
          <p:cNvPr id="16" name="文本框 15">
            <a:extLst>
              <a:ext uri="{FF2B5EF4-FFF2-40B4-BE49-F238E27FC236}">
                <a16:creationId xmlns:a16="http://schemas.microsoft.com/office/drawing/2014/main" id="{850F5968-B536-4BC6-9F68-139AB1A8A797}"/>
              </a:ext>
            </a:extLst>
          </p:cNvPr>
          <p:cNvSpPr txBox="1"/>
          <p:nvPr/>
        </p:nvSpPr>
        <p:spPr>
          <a:xfrm>
            <a:off x="8033166" y="2576070"/>
            <a:ext cx="1254643" cy="307777"/>
          </a:xfrm>
          <a:prstGeom prst="rect">
            <a:avLst/>
          </a:prstGeom>
          <a:noFill/>
        </p:spPr>
        <p:txBody>
          <a:bodyPr wrap="square">
            <a:spAutoFit/>
          </a:bodyPr>
          <a:lstStyle/>
          <a:p>
            <a:pPr algn="just"/>
            <a:r>
              <a:rPr lang="en-US" altLang="zh-CN" sz="1400" dirty="0">
                <a:solidFill>
                  <a:srgbClr val="C00000"/>
                </a:solidFill>
              </a:rPr>
              <a:t>Embedding</a:t>
            </a:r>
            <a:endParaRPr lang="en-US" altLang="zh-CN" sz="1400" dirty="0"/>
          </a:p>
        </p:txBody>
      </p:sp>
    </p:spTree>
    <p:extLst>
      <p:ext uri="{BB962C8B-B14F-4D97-AF65-F5344CB8AC3E}">
        <p14:creationId xmlns:p14="http://schemas.microsoft.com/office/powerpoint/2010/main" val="4738309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Word embedding</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word </a:t>
            </a:r>
            <a:r>
              <a:rPr lang="en-US" altLang="zh-CN" sz="2000" dirty="0">
                <a:solidFill>
                  <a:srgbClr val="C00000"/>
                </a:solidFill>
              </a:rPr>
              <a:t>is embedded into a vector</a:t>
            </a:r>
          </a:p>
          <a:p>
            <a:endParaRPr lang="en-US" altLang="zh-CN" sz="2200" dirty="0"/>
          </a:p>
          <a:p>
            <a:endParaRPr lang="en-US" altLang="zh-CN" sz="2200" dirty="0"/>
          </a:p>
          <a:p>
            <a:endParaRPr lang="en-US" altLang="zh-CN" sz="2200" dirty="0"/>
          </a:p>
          <a:p>
            <a:endParaRPr lang="en-US" altLang="zh-CN" sz="2200" dirty="0"/>
          </a:p>
          <a:p>
            <a:endParaRPr lang="en-US" altLang="zh-CN" sz="2200" dirty="0"/>
          </a:p>
          <a:p>
            <a:endParaRPr lang="en-US" altLang="zh-CN" sz="2200" dirty="0"/>
          </a:p>
          <a:p>
            <a:r>
              <a:rPr lang="zh-CN" altLang="en-US" sz="2200" dirty="0"/>
              <a:t>词嵌入如何作用</a:t>
            </a:r>
            <a:endParaRPr lang="en-US" altLang="zh-CN" sz="2200" dirty="0"/>
          </a:p>
          <a:p>
            <a:endParaRPr lang="en-US" altLang="zh-CN" sz="2200" dirty="0"/>
          </a:p>
        </p:txBody>
      </p:sp>
      <p:sp>
        <p:nvSpPr>
          <p:cNvPr id="10" name="文本框 9">
            <a:extLst>
              <a:ext uri="{FF2B5EF4-FFF2-40B4-BE49-F238E27FC236}">
                <a16:creationId xmlns:a16="http://schemas.microsoft.com/office/drawing/2014/main" id="{538DA332-9C1B-4137-9BD0-4D26D4B8A0B3}"/>
              </a:ext>
            </a:extLst>
          </p:cNvPr>
          <p:cNvSpPr txBox="1"/>
          <p:nvPr/>
        </p:nvSpPr>
        <p:spPr>
          <a:xfrm>
            <a:off x="106889" y="2743530"/>
            <a:ext cx="2201758" cy="923330"/>
          </a:xfrm>
          <a:prstGeom prst="rect">
            <a:avLst/>
          </a:prstGeom>
          <a:noFill/>
        </p:spPr>
        <p:txBody>
          <a:bodyPr wrap="square">
            <a:spAutoFit/>
          </a:bodyPr>
          <a:lstStyle/>
          <a:p>
            <a:pPr algn="just"/>
            <a:r>
              <a:rPr lang="zh-CN" altLang="en-US" dirty="0">
                <a:solidFill>
                  <a:srgbClr val="0070C0"/>
                </a:solidFill>
              </a:rPr>
              <a:t>基于预测的方法一般只需要一层的 </a:t>
            </a:r>
            <a:r>
              <a:rPr lang="en-US" altLang="zh-CN" dirty="0">
                <a:solidFill>
                  <a:srgbClr val="0070C0"/>
                </a:solidFill>
              </a:rPr>
              <a:t>linear hidden layer</a:t>
            </a:r>
            <a:endParaRPr lang="zh-CN" altLang="en-US" dirty="0">
              <a:solidFill>
                <a:srgbClr val="0070C0"/>
              </a:solidFill>
            </a:endParaRPr>
          </a:p>
        </p:txBody>
      </p:sp>
      <p:sp>
        <p:nvSpPr>
          <p:cNvPr id="13" name="文本框 12">
            <a:extLst>
              <a:ext uri="{FF2B5EF4-FFF2-40B4-BE49-F238E27FC236}">
                <a16:creationId xmlns:a16="http://schemas.microsoft.com/office/drawing/2014/main" id="{0E78275B-46C9-4484-A876-B142B2C40848}"/>
              </a:ext>
            </a:extLst>
          </p:cNvPr>
          <p:cNvSpPr txBox="1"/>
          <p:nvPr/>
        </p:nvSpPr>
        <p:spPr>
          <a:xfrm>
            <a:off x="731922" y="6322861"/>
            <a:ext cx="3653961" cy="276999"/>
          </a:xfrm>
          <a:prstGeom prst="rect">
            <a:avLst/>
          </a:prstGeom>
          <a:noFill/>
        </p:spPr>
        <p:txBody>
          <a:bodyPr wrap="square">
            <a:spAutoFit/>
          </a:bodyPr>
          <a:lstStyle/>
          <a:p>
            <a:r>
              <a:rPr lang="en-US" altLang="zh-CN" sz="1200" dirty="0"/>
              <a:t>https://zhuanlan.zhihu.com/p/341754988</a:t>
            </a:r>
            <a:endParaRPr lang="zh-CN" altLang="en-US" sz="1200" dirty="0"/>
          </a:p>
        </p:txBody>
      </p:sp>
      <p:pic>
        <p:nvPicPr>
          <p:cNvPr id="7" name="图片 6">
            <a:extLst>
              <a:ext uri="{FF2B5EF4-FFF2-40B4-BE49-F238E27FC236}">
                <a16:creationId xmlns:a16="http://schemas.microsoft.com/office/drawing/2014/main" id="{406F57A7-5368-4BAB-ADB2-1B63CCD4E3C1}"/>
              </a:ext>
            </a:extLst>
          </p:cNvPr>
          <p:cNvPicPr>
            <a:picLocks noChangeAspect="1"/>
          </p:cNvPicPr>
          <p:nvPr/>
        </p:nvPicPr>
        <p:blipFill rotWithShape="1">
          <a:blip r:embed="rId3"/>
          <a:srcRect t="9781"/>
          <a:stretch/>
        </p:blipFill>
        <p:spPr>
          <a:xfrm>
            <a:off x="2714094" y="1969570"/>
            <a:ext cx="5411230" cy="2372185"/>
          </a:xfrm>
          <a:prstGeom prst="rect">
            <a:avLst/>
          </a:prstGeom>
        </p:spPr>
      </p:pic>
      <p:cxnSp>
        <p:nvCxnSpPr>
          <p:cNvPr id="15" name="直線單箭頭接點 6">
            <a:extLst>
              <a:ext uri="{FF2B5EF4-FFF2-40B4-BE49-F238E27FC236}">
                <a16:creationId xmlns:a16="http://schemas.microsoft.com/office/drawing/2014/main" id="{ADEDF7E3-DBF4-48AE-86B6-8C190C06C5F8}"/>
              </a:ext>
            </a:extLst>
          </p:cNvPr>
          <p:cNvCxnSpPr>
            <a:cxnSpLocks/>
          </p:cNvCxnSpPr>
          <p:nvPr/>
        </p:nvCxnSpPr>
        <p:spPr>
          <a:xfrm flipH="1">
            <a:off x="1371600" y="2400300"/>
            <a:ext cx="1483434" cy="39370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2532" name="Picture 4" descr="查找词语过程">
            <a:extLst>
              <a:ext uri="{FF2B5EF4-FFF2-40B4-BE49-F238E27FC236}">
                <a16:creationId xmlns:a16="http://schemas.microsoft.com/office/drawing/2014/main" id="{46E268C8-E2F2-4619-8A10-D190603E01C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953710" y="4341755"/>
            <a:ext cx="5270290" cy="189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79754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Transformer: Word embedding</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word is embedded into a vector, each of them </a:t>
            </a:r>
            <a:r>
              <a:rPr lang="en-US" altLang="zh-CN" sz="2000" dirty="0">
                <a:solidFill>
                  <a:srgbClr val="C00000"/>
                </a:solidFill>
              </a:rPr>
              <a:t>flows through each of the two layers of the encoder</a:t>
            </a:r>
          </a:p>
          <a:p>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6148" name="Picture 4">
            <a:extLst>
              <a:ext uri="{FF2B5EF4-FFF2-40B4-BE49-F238E27FC236}">
                <a16:creationId xmlns:a16="http://schemas.microsoft.com/office/drawing/2014/main" id="{0D233112-2FA3-F629-BF0E-E1F098FEC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386" y="2226576"/>
            <a:ext cx="6171214" cy="395772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單箭頭接點 6">
            <a:extLst>
              <a:ext uri="{FF2B5EF4-FFF2-40B4-BE49-F238E27FC236}">
                <a16:creationId xmlns:a16="http://schemas.microsoft.com/office/drawing/2014/main" id="{AA3C8CB4-DA02-47D1-9A70-FEB69351A2E6}"/>
              </a:ext>
            </a:extLst>
          </p:cNvPr>
          <p:cNvCxnSpPr>
            <a:cxnSpLocks/>
          </p:cNvCxnSpPr>
          <p:nvPr/>
        </p:nvCxnSpPr>
        <p:spPr>
          <a:xfrm flipV="1">
            <a:off x="7144161" y="5101990"/>
            <a:ext cx="950725" cy="58176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F822804-5A70-4F82-B61A-B4A4AD47B4EA}"/>
              </a:ext>
            </a:extLst>
          </p:cNvPr>
          <p:cNvSpPr txBox="1"/>
          <p:nvPr/>
        </p:nvSpPr>
        <p:spPr>
          <a:xfrm>
            <a:off x="7677517" y="3927684"/>
            <a:ext cx="1305240" cy="1169551"/>
          </a:xfrm>
          <a:prstGeom prst="rect">
            <a:avLst/>
          </a:prstGeom>
          <a:noFill/>
        </p:spPr>
        <p:txBody>
          <a:bodyPr wrap="square">
            <a:spAutoFit/>
          </a:bodyPr>
          <a:lstStyle/>
          <a:p>
            <a:pPr algn="just"/>
            <a:r>
              <a:rPr lang="zh-CN" altLang="en-US" sz="1400" dirty="0">
                <a:solidFill>
                  <a:srgbClr val="C00000"/>
                </a:solidFill>
              </a:rPr>
              <a:t>每个编码器都会接收到一个</a:t>
            </a:r>
            <a:r>
              <a:rPr lang="en-US" altLang="zh-CN" sz="1400" dirty="0">
                <a:solidFill>
                  <a:srgbClr val="C00000"/>
                </a:solidFill>
              </a:rPr>
              <a:t>list</a:t>
            </a:r>
            <a:r>
              <a:rPr lang="zh-CN" altLang="en-US" sz="1400" dirty="0">
                <a:solidFill>
                  <a:srgbClr val="C00000"/>
                </a:solidFill>
              </a:rPr>
              <a:t>（每个元素都是</a:t>
            </a:r>
            <a:r>
              <a:rPr lang="en-US" altLang="zh-CN" sz="1400" dirty="0">
                <a:solidFill>
                  <a:srgbClr val="C00000"/>
                </a:solidFill>
              </a:rPr>
              <a:t>512</a:t>
            </a:r>
            <a:r>
              <a:rPr lang="zh-CN" altLang="en-US" sz="1400" dirty="0">
                <a:solidFill>
                  <a:srgbClr val="C00000"/>
                </a:solidFill>
              </a:rPr>
              <a:t>维的词向量）</a:t>
            </a:r>
            <a:endParaRPr lang="en-US" altLang="zh-CN" sz="1400" dirty="0"/>
          </a:p>
        </p:txBody>
      </p:sp>
      <p:sp>
        <p:nvSpPr>
          <p:cNvPr id="15" name="文字方塊 13">
            <a:extLst>
              <a:ext uri="{FF2B5EF4-FFF2-40B4-BE49-F238E27FC236}">
                <a16:creationId xmlns:a16="http://schemas.microsoft.com/office/drawing/2014/main" id="{F71276BD-19E3-48E6-83D6-253686C675E2}"/>
              </a:ext>
            </a:extLst>
          </p:cNvPr>
          <p:cNvSpPr txBox="1"/>
          <p:nvPr/>
        </p:nvSpPr>
        <p:spPr>
          <a:xfrm>
            <a:off x="3870452" y="2088700"/>
            <a:ext cx="2241295" cy="400110"/>
          </a:xfrm>
          <a:prstGeom prst="rect">
            <a:avLst/>
          </a:prstGeom>
          <a:noFill/>
        </p:spPr>
        <p:txBody>
          <a:bodyPr wrap="square" rtlCol="0">
            <a:spAutoFit/>
          </a:bodyPr>
          <a:lstStyle/>
          <a:p>
            <a:r>
              <a:rPr lang="zh-TW" altLang="en-US" sz="2000" dirty="0"/>
              <a:t>（</a:t>
            </a:r>
            <a:r>
              <a:rPr lang="en-US" altLang="zh-TW" sz="2000" dirty="0"/>
              <a:t>r1</a:t>
            </a:r>
            <a:r>
              <a:rPr lang="zh-TW" altLang="en-US" sz="2000" dirty="0"/>
              <a:t>，</a:t>
            </a:r>
            <a:r>
              <a:rPr lang="en-US" altLang="zh-TW" sz="2000" dirty="0"/>
              <a:t>...</a:t>
            </a:r>
            <a:r>
              <a:rPr lang="zh-TW" altLang="en-US" sz="2000" dirty="0"/>
              <a:t>，</a:t>
            </a:r>
            <a:r>
              <a:rPr lang="en-US" altLang="zh-TW" sz="2000" dirty="0" err="1"/>
              <a:t>rn</a:t>
            </a:r>
            <a:r>
              <a:rPr lang="zh-CN" altLang="en-US" sz="2000" dirty="0"/>
              <a:t>）</a:t>
            </a:r>
            <a:endParaRPr lang="zh-TW" altLang="en-US" sz="2000" dirty="0"/>
          </a:p>
        </p:txBody>
      </p:sp>
      <p:sp>
        <p:nvSpPr>
          <p:cNvPr id="16" name="文本框 15">
            <a:extLst>
              <a:ext uri="{FF2B5EF4-FFF2-40B4-BE49-F238E27FC236}">
                <a16:creationId xmlns:a16="http://schemas.microsoft.com/office/drawing/2014/main" id="{366678FB-97AB-48BC-B09D-447F2ABE9603}"/>
              </a:ext>
            </a:extLst>
          </p:cNvPr>
          <p:cNvSpPr txBox="1"/>
          <p:nvPr/>
        </p:nvSpPr>
        <p:spPr>
          <a:xfrm>
            <a:off x="7223936" y="5560630"/>
            <a:ext cx="1254643" cy="307777"/>
          </a:xfrm>
          <a:prstGeom prst="rect">
            <a:avLst/>
          </a:prstGeom>
          <a:noFill/>
        </p:spPr>
        <p:txBody>
          <a:bodyPr wrap="square">
            <a:spAutoFit/>
          </a:bodyPr>
          <a:lstStyle/>
          <a:p>
            <a:pPr algn="just"/>
            <a:r>
              <a:rPr lang="en-US" altLang="zh-CN" sz="1400" dirty="0">
                <a:solidFill>
                  <a:srgbClr val="C00000"/>
                </a:solidFill>
              </a:rPr>
              <a:t>Embedding</a:t>
            </a:r>
            <a:endParaRPr lang="en-US" altLang="zh-CN" sz="1400" dirty="0"/>
          </a:p>
        </p:txBody>
      </p:sp>
    </p:spTree>
    <p:extLst>
      <p:ext uri="{BB962C8B-B14F-4D97-AF65-F5344CB8AC3E}">
        <p14:creationId xmlns:p14="http://schemas.microsoft.com/office/powerpoint/2010/main" val="32746912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Self-Attention at a High Level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505556"/>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537306"/>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229600" cy="4246941"/>
          </a:xfrm>
        </p:spPr>
        <p:txBody>
          <a:bodyPr/>
          <a:lstStyle/>
          <a:p>
            <a:r>
              <a:rPr lang="en-US" altLang="zh-CN" sz="2000" dirty="0"/>
              <a:t>The word </a:t>
            </a:r>
            <a:r>
              <a:rPr lang="en-US" altLang="zh-CN" sz="2000" dirty="0">
                <a:solidFill>
                  <a:srgbClr val="C00000"/>
                </a:solidFill>
              </a:rPr>
              <a:t>at each position passes through a self-attention process</a:t>
            </a:r>
            <a:r>
              <a:rPr lang="en-US" altLang="zh-CN" sz="2000" dirty="0"/>
              <a:t>. Then, they each pass through a feed-forward neural network -- the exact same network with each vector flowing through it separately.</a:t>
            </a:r>
            <a:endParaRPr lang="en-US" altLang="zh-CN" sz="2200" dirty="0"/>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385A33B8-3347-D028-8B92-05E64B1932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696"/>
          <a:stretch/>
        </p:blipFill>
        <p:spPr bwMode="auto">
          <a:xfrm>
            <a:off x="1548438" y="2622708"/>
            <a:ext cx="6047123" cy="361421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單箭頭接點 6">
            <a:extLst>
              <a:ext uri="{FF2B5EF4-FFF2-40B4-BE49-F238E27FC236}">
                <a16:creationId xmlns:a16="http://schemas.microsoft.com/office/drawing/2014/main" id="{4B95574E-0D45-461A-A450-7831F298CD5C}"/>
              </a:ext>
            </a:extLst>
          </p:cNvPr>
          <p:cNvCxnSpPr>
            <a:cxnSpLocks/>
          </p:cNvCxnSpPr>
          <p:nvPr/>
        </p:nvCxnSpPr>
        <p:spPr>
          <a:xfrm flipV="1">
            <a:off x="3285365" y="3831595"/>
            <a:ext cx="0" cy="212080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6">
            <a:extLst>
              <a:ext uri="{FF2B5EF4-FFF2-40B4-BE49-F238E27FC236}">
                <a16:creationId xmlns:a16="http://schemas.microsoft.com/office/drawing/2014/main" id="{E603800B-E341-4974-AD58-A667AF45669B}"/>
              </a:ext>
            </a:extLst>
          </p:cNvPr>
          <p:cNvCxnSpPr>
            <a:cxnSpLocks/>
          </p:cNvCxnSpPr>
          <p:nvPr/>
        </p:nvCxnSpPr>
        <p:spPr>
          <a:xfrm flipV="1">
            <a:off x="5161369" y="3831595"/>
            <a:ext cx="0" cy="212080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6">
            <a:extLst>
              <a:ext uri="{FF2B5EF4-FFF2-40B4-BE49-F238E27FC236}">
                <a16:creationId xmlns:a16="http://schemas.microsoft.com/office/drawing/2014/main" id="{B09772AE-4157-4DD5-B732-C3172FF83F11}"/>
              </a:ext>
            </a:extLst>
          </p:cNvPr>
          <p:cNvCxnSpPr>
            <a:cxnSpLocks/>
          </p:cNvCxnSpPr>
          <p:nvPr/>
        </p:nvCxnSpPr>
        <p:spPr>
          <a:xfrm flipH="1">
            <a:off x="3503852" y="5433158"/>
            <a:ext cx="1397224" cy="0"/>
          </a:xfrm>
          <a:prstGeom prst="straightConnector1">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線單箭頭接點 6">
            <a:extLst>
              <a:ext uri="{FF2B5EF4-FFF2-40B4-BE49-F238E27FC236}">
                <a16:creationId xmlns:a16="http://schemas.microsoft.com/office/drawing/2014/main" id="{5271A53C-7DD3-4A89-826B-C89DCEE8A586}"/>
              </a:ext>
            </a:extLst>
          </p:cNvPr>
          <p:cNvCxnSpPr>
            <a:cxnSpLocks/>
            <a:endCxn id="17" idx="1"/>
          </p:cNvCxnSpPr>
          <p:nvPr/>
        </p:nvCxnSpPr>
        <p:spPr>
          <a:xfrm>
            <a:off x="7328357" y="3937912"/>
            <a:ext cx="520243"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B426DEA-8015-469E-9FD2-EDA9F892369F}"/>
              </a:ext>
            </a:extLst>
          </p:cNvPr>
          <p:cNvSpPr txBox="1"/>
          <p:nvPr/>
        </p:nvSpPr>
        <p:spPr>
          <a:xfrm>
            <a:off x="7848600" y="3784023"/>
            <a:ext cx="1217059" cy="307777"/>
          </a:xfrm>
          <a:prstGeom prst="rect">
            <a:avLst/>
          </a:prstGeom>
          <a:noFill/>
        </p:spPr>
        <p:txBody>
          <a:bodyPr wrap="square">
            <a:spAutoFit/>
          </a:bodyPr>
          <a:lstStyle/>
          <a:p>
            <a:r>
              <a:rPr lang="zh-CN" altLang="en-US" sz="1400" dirty="0">
                <a:solidFill>
                  <a:srgbClr val="C00000"/>
                </a:solidFill>
              </a:rPr>
              <a:t>并行执行</a:t>
            </a:r>
            <a:endParaRPr lang="en-US" altLang="zh-CN" sz="1400" dirty="0"/>
          </a:p>
        </p:txBody>
      </p:sp>
    </p:spTree>
    <p:extLst>
      <p:ext uri="{BB962C8B-B14F-4D97-AF65-F5344CB8AC3E}">
        <p14:creationId xmlns:p14="http://schemas.microsoft.com/office/powerpoint/2010/main" val="28700287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Self-Attention at a High Level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3797300" cy="4246941"/>
          </a:xfrm>
        </p:spPr>
        <p:txBody>
          <a:bodyPr/>
          <a:lstStyle/>
          <a:p>
            <a:r>
              <a:rPr lang="en-US" altLang="zh-CN" sz="2000" dirty="0"/>
              <a:t>Sentence we want to translate</a:t>
            </a:r>
          </a:p>
          <a:p>
            <a:pPr lvl="1">
              <a:lnSpc>
                <a:spcPct val="100000"/>
              </a:lnSpc>
            </a:pPr>
            <a:r>
              <a:rPr lang="en-US" altLang="zh-CN" sz="1800" b="1" i="0" dirty="0">
                <a:solidFill>
                  <a:srgbClr val="C7254E"/>
                </a:solidFill>
                <a:effectLst/>
                <a:latin typeface="Times New Roman" panose="02020603050405020304" pitchFamily="18" charset="0"/>
                <a:cs typeface="Times New Roman" panose="02020603050405020304" pitchFamily="18" charset="0"/>
              </a:rPr>
              <a:t>The animal didn't cross the street because it was too tired</a:t>
            </a:r>
            <a:endParaRPr lang="en-US" altLang="zh-CN" sz="1800" b="1" dirty="0">
              <a:latin typeface="Times New Roman" panose="02020603050405020304" pitchFamily="18" charset="0"/>
              <a:cs typeface="Times New Roman" panose="02020603050405020304" pitchFamily="18" charset="0"/>
            </a:endParaRPr>
          </a:p>
          <a:p>
            <a:endParaRPr lang="en-US" altLang="zh-CN" sz="2000" dirty="0"/>
          </a:p>
          <a:p>
            <a:r>
              <a:rPr lang="en-US" altLang="zh-CN" sz="2000" dirty="0"/>
              <a:t>What does “it” in this sentence refer to?</a:t>
            </a:r>
          </a:p>
          <a:p>
            <a:pPr lvl="1">
              <a:lnSpc>
                <a:spcPct val="100000"/>
              </a:lnSpc>
            </a:pPr>
            <a:r>
              <a:rPr lang="en-US" altLang="zh-CN" sz="1800" dirty="0">
                <a:latin typeface="Times New Roman" panose="02020603050405020304" pitchFamily="18" charset="0"/>
                <a:cs typeface="Times New Roman" panose="02020603050405020304" pitchFamily="18" charset="0"/>
              </a:rPr>
              <a:t>self-attention allows it to </a:t>
            </a:r>
            <a:r>
              <a:rPr lang="en-US" altLang="zh-CN" sz="1800" dirty="0">
                <a:solidFill>
                  <a:srgbClr val="0070C0"/>
                </a:solidFill>
                <a:latin typeface="Times New Roman" panose="02020603050405020304" pitchFamily="18" charset="0"/>
                <a:cs typeface="Times New Roman" panose="02020603050405020304" pitchFamily="18" charset="0"/>
              </a:rPr>
              <a:t>associate “it” with “animal”</a:t>
            </a: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3C529D4B-4199-3C8B-FC8D-104150491C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14" r="4258" b="5582"/>
          <a:stretch/>
        </p:blipFill>
        <p:spPr bwMode="auto">
          <a:xfrm>
            <a:off x="4168482" y="1423436"/>
            <a:ext cx="4880959" cy="477416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EE45E83-461F-1551-D40A-8FE18CF17733}"/>
              </a:ext>
            </a:extLst>
          </p:cNvPr>
          <p:cNvSpPr txBox="1"/>
          <p:nvPr/>
        </p:nvSpPr>
        <p:spPr>
          <a:xfrm>
            <a:off x="287337" y="6275000"/>
            <a:ext cx="8369298" cy="276999"/>
          </a:xfrm>
          <a:prstGeom prst="rect">
            <a:avLst/>
          </a:prstGeom>
          <a:noFill/>
        </p:spPr>
        <p:txBody>
          <a:bodyPr wrap="square">
            <a:spAutoFit/>
          </a:bodyPr>
          <a:lstStyle/>
          <a:p>
            <a:r>
              <a:rPr lang="zh-CN" altLang="en-US" sz="1200" dirty="0"/>
              <a:t>https://colab.research.google.com/github/tensorflow/tensor2tensor/blob/master/tensor2tensor/notebooks/hello_t2t.ipynb</a:t>
            </a:r>
          </a:p>
        </p:txBody>
      </p:sp>
      <p:pic>
        <p:nvPicPr>
          <p:cNvPr id="3" name="图片 2">
            <a:extLst>
              <a:ext uri="{FF2B5EF4-FFF2-40B4-BE49-F238E27FC236}">
                <a16:creationId xmlns:a16="http://schemas.microsoft.com/office/drawing/2014/main" id="{400A81FD-303A-445C-8889-45277430BEF9}"/>
              </a:ext>
            </a:extLst>
          </p:cNvPr>
          <p:cNvPicPr>
            <a:picLocks noChangeAspect="1"/>
          </p:cNvPicPr>
          <p:nvPr/>
        </p:nvPicPr>
        <p:blipFill>
          <a:blip r:embed="rId4"/>
          <a:stretch>
            <a:fillRect/>
          </a:stretch>
        </p:blipFill>
        <p:spPr>
          <a:xfrm>
            <a:off x="557884" y="4430316"/>
            <a:ext cx="3180566" cy="1967909"/>
          </a:xfrm>
          <a:prstGeom prst="rect">
            <a:avLst/>
          </a:prstGeom>
        </p:spPr>
      </p:pic>
    </p:spTree>
    <p:extLst>
      <p:ext uri="{BB962C8B-B14F-4D97-AF65-F5344CB8AC3E}">
        <p14:creationId xmlns:p14="http://schemas.microsoft.com/office/powerpoint/2010/main" val="399403518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Positional Encoding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Before Self-Attention in Detail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5708147" y="2380633"/>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5676397" y="2412383"/>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153400" cy="4246941"/>
          </a:xfrm>
        </p:spPr>
        <p:txBody>
          <a:bodyPr/>
          <a:lstStyle/>
          <a:p>
            <a:r>
              <a:rPr lang="en-US" altLang="zh-CN" sz="2000" dirty="0"/>
              <a:t>Self-attention computation</a:t>
            </a:r>
          </a:p>
          <a:p>
            <a:pPr lvl="1">
              <a:lnSpc>
                <a:spcPct val="100000"/>
              </a:lnSpc>
            </a:pPr>
            <a:r>
              <a:rPr lang="en-US" altLang="zh-CN" sz="1800" dirty="0">
                <a:solidFill>
                  <a:srgbClr val="C00000"/>
                </a:solidFill>
                <a:latin typeface="Times New Roman" panose="02020603050405020304" pitchFamily="18" charset="0"/>
                <a:cs typeface="Times New Roman" panose="02020603050405020304" pitchFamily="18" charset="0"/>
              </a:rPr>
              <a:t>Query, Key, Value </a:t>
            </a:r>
            <a:r>
              <a:rPr lang="en-US" altLang="zh-CN" sz="1800" dirty="0">
                <a:latin typeface="Times New Roman" panose="02020603050405020304" pitchFamily="18" charset="0"/>
                <a:cs typeface="Times New Roman" panose="02020603050405020304" pitchFamily="18" charset="0"/>
              </a:rPr>
              <a:t>vectors</a:t>
            </a: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8E332636-085E-2CCF-5AA5-6FBDDDCBA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2"/>
          <a:stretch/>
        </p:blipFill>
        <p:spPr bwMode="auto">
          <a:xfrm>
            <a:off x="2944292" y="2255715"/>
            <a:ext cx="6199708" cy="395509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E7F2D567-B6CD-4E29-A94B-CD34B3118555}"/>
              </a:ext>
            </a:extLst>
          </p:cNvPr>
          <p:cNvSpPr txBox="1"/>
          <p:nvPr/>
        </p:nvSpPr>
        <p:spPr>
          <a:xfrm>
            <a:off x="2765906" y="3065311"/>
            <a:ext cx="1643139" cy="261610"/>
          </a:xfrm>
          <a:prstGeom prst="rect">
            <a:avLst/>
          </a:prstGeom>
          <a:noFill/>
        </p:spPr>
        <p:txBody>
          <a:bodyPr wrap="square">
            <a:spAutoFit/>
          </a:bodyPr>
          <a:lstStyle/>
          <a:p>
            <a:r>
              <a:rPr lang="en-US" altLang="zh-CN" sz="1100" dirty="0"/>
              <a:t> Positional Encoding</a:t>
            </a:r>
            <a:endParaRPr lang="zh-CN" altLang="en-US" sz="1100" dirty="0"/>
          </a:p>
        </p:txBody>
      </p:sp>
      <p:pic>
        <p:nvPicPr>
          <p:cNvPr id="1026" name="Picture 2">
            <a:extLst>
              <a:ext uri="{FF2B5EF4-FFF2-40B4-BE49-F238E27FC236}">
                <a16:creationId xmlns:a16="http://schemas.microsoft.com/office/drawing/2014/main" id="{69F56586-FDC4-49AF-8369-B5201BC15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85" t="70265" r="72124" b="25134"/>
          <a:stretch/>
        </p:blipFill>
        <p:spPr bwMode="auto">
          <a:xfrm>
            <a:off x="4316017" y="3108096"/>
            <a:ext cx="1308527" cy="2292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CADEB251-D3FD-4FEE-9430-94A6F18EFB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20" t="70262" r="51941" b="25464"/>
          <a:stretch/>
        </p:blipFill>
        <p:spPr bwMode="auto">
          <a:xfrm>
            <a:off x="6065832" y="3108096"/>
            <a:ext cx="1105174" cy="21304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線單箭頭接點 6">
            <a:extLst>
              <a:ext uri="{FF2B5EF4-FFF2-40B4-BE49-F238E27FC236}">
                <a16:creationId xmlns:a16="http://schemas.microsoft.com/office/drawing/2014/main" id="{E1219DCE-3F72-46CA-819B-5E92E6F40DDF}"/>
              </a:ext>
            </a:extLst>
          </p:cNvPr>
          <p:cNvCxnSpPr>
            <a:cxnSpLocks/>
          </p:cNvCxnSpPr>
          <p:nvPr/>
        </p:nvCxnSpPr>
        <p:spPr>
          <a:xfrm flipV="1">
            <a:off x="7018570" y="2570136"/>
            <a:ext cx="793618" cy="43935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58894BB-2385-405D-AEB3-1693BC8FA0C3}"/>
              </a:ext>
            </a:extLst>
          </p:cNvPr>
          <p:cNvSpPr txBox="1"/>
          <p:nvPr/>
        </p:nvSpPr>
        <p:spPr>
          <a:xfrm>
            <a:off x="7197653" y="2271517"/>
            <a:ext cx="2132452" cy="307777"/>
          </a:xfrm>
          <a:prstGeom prst="rect">
            <a:avLst/>
          </a:prstGeom>
          <a:noFill/>
        </p:spPr>
        <p:txBody>
          <a:bodyPr wrap="square">
            <a:spAutoFit/>
          </a:bodyPr>
          <a:lstStyle/>
          <a:p>
            <a:pPr algn="just"/>
            <a:r>
              <a:rPr lang="en-US" altLang="zh-CN" sz="1400" dirty="0">
                <a:solidFill>
                  <a:srgbClr val="C00000"/>
                </a:solidFill>
              </a:rPr>
              <a:t>512</a:t>
            </a:r>
            <a:r>
              <a:rPr lang="zh-CN" altLang="en-US" sz="1400" dirty="0">
                <a:solidFill>
                  <a:srgbClr val="C00000"/>
                </a:solidFill>
              </a:rPr>
              <a:t>维的词向量，</a:t>
            </a:r>
            <a:r>
              <a:rPr lang="en-US" altLang="zh-CN" sz="1400" b="1" dirty="0">
                <a:solidFill>
                  <a:srgbClr val="C00000"/>
                </a:solidFill>
              </a:rPr>
              <a:t>token</a:t>
            </a:r>
            <a:endParaRPr lang="en-US" altLang="zh-CN" sz="1400" b="1" dirty="0"/>
          </a:p>
        </p:txBody>
      </p:sp>
      <p:sp>
        <p:nvSpPr>
          <p:cNvPr id="26" name="矩形 25">
            <a:extLst>
              <a:ext uri="{FF2B5EF4-FFF2-40B4-BE49-F238E27FC236}">
                <a16:creationId xmlns:a16="http://schemas.microsoft.com/office/drawing/2014/main" id="{10731864-FB05-4393-B389-1D4E67F8BCAD}"/>
              </a:ext>
            </a:extLst>
          </p:cNvPr>
          <p:cNvSpPr/>
          <p:nvPr/>
        </p:nvSpPr>
        <p:spPr bwMode="auto">
          <a:xfrm>
            <a:off x="2559004" y="3435474"/>
            <a:ext cx="4986440" cy="268297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endParaRPr>
          </a:p>
        </p:txBody>
      </p:sp>
      <p:sp>
        <p:nvSpPr>
          <p:cNvPr id="34" name="矩形 33">
            <a:extLst>
              <a:ext uri="{FF2B5EF4-FFF2-40B4-BE49-F238E27FC236}">
                <a16:creationId xmlns:a16="http://schemas.microsoft.com/office/drawing/2014/main" id="{7859DD7B-5D36-4B21-872E-0B9A92866063}"/>
              </a:ext>
            </a:extLst>
          </p:cNvPr>
          <p:cNvSpPr/>
          <p:nvPr/>
        </p:nvSpPr>
        <p:spPr bwMode="auto">
          <a:xfrm flipH="1">
            <a:off x="7697844" y="2982900"/>
            <a:ext cx="1446156" cy="3117556"/>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35" name="图片 34">
            <a:extLst>
              <a:ext uri="{FF2B5EF4-FFF2-40B4-BE49-F238E27FC236}">
                <a16:creationId xmlns:a16="http://schemas.microsoft.com/office/drawing/2014/main" id="{A7F89E7F-0D25-4A60-BA14-58CA5492599C}"/>
              </a:ext>
            </a:extLst>
          </p:cNvPr>
          <p:cNvPicPr>
            <a:picLocks noChangeAspect="1"/>
          </p:cNvPicPr>
          <p:nvPr/>
        </p:nvPicPr>
        <p:blipFill rotWithShape="1">
          <a:blip r:embed="rId5"/>
          <a:srcRect l="18495" t="6165" r="19026" b="5579"/>
          <a:stretch/>
        </p:blipFill>
        <p:spPr>
          <a:xfrm>
            <a:off x="170528" y="2757111"/>
            <a:ext cx="2477249" cy="3227906"/>
          </a:xfrm>
          <a:prstGeom prst="rect">
            <a:avLst/>
          </a:prstGeom>
          <a:ln>
            <a:noFill/>
          </a:ln>
          <a:effectLst>
            <a:outerShdw blurRad="292100" dist="139700" dir="2700000" algn="tl" rotWithShape="0">
              <a:srgbClr val="333333">
                <a:alpha val="65000"/>
              </a:srgbClr>
            </a:outerShdw>
          </a:effectLst>
        </p:spPr>
      </p:pic>
      <p:cxnSp>
        <p:nvCxnSpPr>
          <p:cNvPr id="29" name="直線接點 16">
            <a:extLst>
              <a:ext uri="{FF2B5EF4-FFF2-40B4-BE49-F238E27FC236}">
                <a16:creationId xmlns:a16="http://schemas.microsoft.com/office/drawing/2014/main" id="{E7CBDD17-070D-4ED5-AED7-875E158D9DDC}"/>
              </a:ext>
            </a:extLst>
          </p:cNvPr>
          <p:cNvCxnSpPr>
            <a:cxnSpLocks/>
          </p:cNvCxnSpPr>
          <p:nvPr/>
        </p:nvCxnSpPr>
        <p:spPr>
          <a:xfrm>
            <a:off x="6098881" y="3022361"/>
            <a:ext cx="107212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6" name="直線單箭頭接點 6">
            <a:extLst>
              <a:ext uri="{FF2B5EF4-FFF2-40B4-BE49-F238E27FC236}">
                <a16:creationId xmlns:a16="http://schemas.microsoft.com/office/drawing/2014/main" id="{9FEB3040-1107-4150-8B78-8E308A73A1B9}"/>
              </a:ext>
            </a:extLst>
          </p:cNvPr>
          <p:cNvCxnSpPr>
            <a:cxnSpLocks/>
          </p:cNvCxnSpPr>
          <p:nvPr/>
        </p:nvCxnSpPr>
        <p:spPr>
          <a:xfrm flipV="1">
            <a:off x="2717461" y="3321136"/>
            <a:ext cx="609590" cy="206080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接點 16">
            <a:extLst>
              <a:ext uri="{FF2B5EF4-FFF2-40B4-BE49-F238E27FC236}">
                <a16:creationId xmlns:a16="http://schemas.microsoft.com/office/drawing/2014/main" id="{EC73BDB5-C71B-4B0E-B198-CBA625337913}"/>
              </a:ext>
            </a:extLst>
          </p:cNvPr>
          <p:cNvCxnSpPr>
            <a:cxnSpLocks/>
          </p:cNvCxnSpPr>
          <p:nvPr/>
        </p:nvCxnSpPr>
        <p:spPr>
          <a:xfrm>
            <a:off x="2024603" y="5394743"/>
            <a:ext cx="75913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2167E4DF-77FA-42C2-8B19-1ABC2A088FEA}"/>
              </a:ext>
            </a:extLst>
          </p:cNvPr>
          <p:cNvPicPr>
            <a:picLocks noChangeAspect="1"/>
          </p:cNvPicPr>
          <p:nvPr/>
        </p:nvPicPr>
        <p:blipFill rotWithShape="1">
          <a:blip r:embed="rId6"/>
          <a:srcRect l="27985" t="16702" r="30001" b="4015"/>
          <a:stretch/>
        </p:blipFill>
        <p:spPr>
          <a:xfrm>
            <a:off x="4316017" y="4483116"/>
            <a:ext cx="3841796" cy="865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746" name="Picture 2">
            <a:extLst>
              <a:ext uri="{FF2B5EF4-FFF2-40B4-BE49-F238E27FC236}">
                <a16:creationId xmlns:a16="http://schemas.microsoft.com/office/drawing/2014/main" id="{721E101B-233D-4185-A210-71FC29140B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3065" y="5685684"/>
            <a:ext cx="6117833" cy="2846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62FA7BDD-217A-432E-AEFF-53A94C075FE3}"/>
              </a:ext>
            </a:extLst>
          </p:cNvPr>
          <p:cNvSpPr/>
          <p:nvPr/>
        </p:nvSpPr>
        <p:spPr bwMode="auto">
          <a:xfrm>
            <a:off x="7354671" y="5585076"/>
            <a:ext cx="1482760" cy="464759"/>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4" name="文本框 23">
            <a:extLst>
              <a:ext uri="{FF2B5EF4-FFF2-40B4-BE49-F238E27FC236}">
                <a16:creationId xmlns:a16="http://schemas.microsoft.com/office/drawing/2014/main" id="{372DE91A-3B64-4F58-AB36-0404F1E42338}"/>
              </a:ext>
            </a:extLst>
          </p:cNvPr>
          <p:cNvSpPr txBox="1"/>
          <p:nvPr/>
        </p:nvSpPr>
        <p:spPr>
          <a:xfrm>
            <a:off x="309149" y="6295661"/>
            <a:ext cx="5398997" cy="276999"/>
          </a:xfrm>
          <a:prstGeom prst="rect">
            <a:avLst/>
          </a:prstGeom>
          <a:noFill/>
        </p:spPr>
        <p:txBody>
          <a:bodyPr wrap="square">
            <a:spAutoFit/>
          </a:bodyPr>
          <a:lstStyle/>
          <a:p>
            <a:r>
              <a:rPr lang="zh-CN" altLang="en-US" sz="1200" dirty="0"/>
              <a:t>http://www.bimant.com/blog/transformer-positional-encoding-illustration/</a:t>
            </a:r>
          </a:p>
        </p:txBody>
      </p:sp>
    </p:spTree>
    <p:extLst>
      <p:ext uri="{BB962C8B-B14F-4D97-AF65-F5344CB8AC3E}">
        <p14:creationId xmlns:p14="http://schemas.microsoft.com/office/powerpoint/2010/main" val="177915800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5708147" y="2380633"/>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5676397" y="2412383"/>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153400" cy="4246941"/>
          </a:xfrm>
        </p:spPr>
        <p:txBody>
          <a:bodyPr/>
          <a:lstStyle/>
          <a:p>
            <a:r>
              <a:rPr lang="en-US" altLang="zh-CN" sz="2000" dirty="0"/>
              <a:t>Self-attention computation</a:t>
            </a:r>
          </a:p>
          <a:p>
            <a:pPr lvl="1">
              <a:lnSpc>
                <a:spcPct val="100000"/>
              </a:lnSpc>
            </a:pPr>
            <a:r>
              <a:rPr lang="en-US" altLang="zh-CN" sz="1800" dirty="0">
                <a:solidFill>
                  <a:srgbClr val="C00000"/>
                </a:solidFill>
                <a:latin typeface="Times New Roman" panose="02020603050405020304" pitchFamily="18" charset="0"/>
                <a:cs typeface="Times New Roman" panose="02020603050405020304" pitchFamily="18" charset="0"/>
              </a:rPr>
              <a:t>Query, Key, Value </a:t>
            </a:r>
            <a:r>
              <a:rPr lang="en-US" altLang="zh-CN" sz="1800" dirty="0">
                <a:latin typeface="Times New Roman" panose="02020603050405020304" pitchFamily="18" charset="0"/>
                <a:cs typeface="Times New Roman" panose="02020603050405020304" pitchFamily="18" charset="0"/>
              </a:rPr>
              <a:t>vectors</a:t>
            </a: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8E332636-085E-2CCF-5AA5-6FBDDDCBA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2"/>
          <a:stretch/>
        </p:blipFill>
        <p:spPr bwMode="auto">
          <a:xfrm>
            <a:off x="2944292" y="2255715"/>
            <a:ext cx="6199708" cy="395509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E7F2D567-B6CD-4E29-A94B-CD34B3118555}"/>
              </a:ext>
            </a:extLst>
          </p:cNvPr>
          <p:cNvSpPr txBox="1"/>
          <p:nvPr/>
        </p:nvSpPr>
        <p:spPr>
          <a:xfrm>
            <a:off x="2765906" y="3065311"/>
            <a:ext cx="1643139" cy="261610"/>
          </a:xfrm>
          <a:prstGeom prst="rect">
            <a:avLst/>
          </a:prstGeom>
          <a:noFill/>
        </p:spPr>
        <p:txBody>
          <a:bodyPr wrap="square">
            <a:spAutoFit/>
          </a:bodyPr>
          <a:lstStyle/>
          <a:p>
            <a:r>
              <a:rPr lang="en-US" altLang="zh-CN" sz="1100" dirty="0"/>
              <a:t> Positional Encoding</a:t>
            </a:r>
            <a:endParaRPr lang="zh-CN" altLang="en-US" sz="1100" dirty="0"/>
          </a:p>
        </p:txBody>
      </p:sp>
      <p:pic>
        <p:nvPicPr>
          <p:cNvPr id="1026" name="Picture 2">
            <a:extLst>
              <a:ext uri="{FF2B5EF4-FFF2-40B4-BE49-F238E27FC236}">
                <a16:creationId xmlns:a16="http://schemas.microsoft.com/office/drawing/2014/main" id="{69F56586-FDC4-49AF-8369-B5201BC15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85" t="70265" r="72124" b="25134"/>
          <a:stretch/>
        </p:blipFill>
        <p:spPr bwMode="auto">
          <a:xfrm>
            <a:off x="4316017" y="3108096"/>
            <a:ext cx="1308527" cy="2292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CADEB251-D3FD-4FEE-9430-94A6F18EFB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20" t="70262" r="51941" b="25464"/>
          <a:stretch/>
        </p:blipFill>
        <p:spPr bwMode="auto">
          <a:xfrm>
            <a:off x="6065832" y="3108096"/>
            <a:ext cx="1105174" cy="21304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線單箭頭接點 6">
            <a:extLst>
              <a:ext uri="{FF2B5EF4-FFF2-40B4-BE49-F238E27FC236}">
                <a16:creationId xmlns:a16="http://schemas.microsoft.com/office/drawing/2014/main" id="{E1219DCE-3F72-46CA-819B-5E92E6F40DDF}"/>
              </a:ext>
            </a:extLst>
          </p:cNvPr>
          <p:cNvCxnSpPr>
            <a:cxnSpLocks/>
          </p:cNvCxnSpPr>
          <p:nvPr/>
        </p:nvCxnSpPr>
        <p:spPr>
          <a:xfrm flipV="1">
            <a:off x="7018570" y="2570136"/>
            <a:ext cx="793618" cy="43935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58894BB-2385-405D-AEB3-1693BC8FA0C3}"/>
              </a:ext>
            </a:extLst>
          </p:cNvPr>
          <p:cNvSpPr txBox="1"/>
          <p:nvPr/>
        </p:nvSpPr>
        <p:spPr>
          <a:xfrm>
            <a:off x="7197653" y="2271517"/>
            <a:ext cx="2132452" cy="307777"/>
          </a:xfrm>
          <a:prstGeom prst="rect">
            <a:avLst/>
          </a:prstGeom>
          <a:noFill/>
        </p:spPr>
        <p:txBody>
          <a:bodyPr wrap="square">
            <a:spAutoFit/>
          </a:bodyPr>
          <a:lstStyle/>
          <a:p>
            <a:pPr algn="just"/>
            <a:r>
              <a:rPr lang="en-US" altLang="zh-CN" sz="1400" dirty="0">
                <a:solidFill>
                  <a:srgbClr val="C00000"/>
                </a:solidFill>
              </a:rPr>
              <a:t>512</a:t>
            </a:r>
            <a:r>
              <a:rPr lang="zh-CN" altLang="en-US" sz="1400" dirty="0">
                <a:solidFill>
                  <a:srgbClr val="C00000"/>
                </a:solidFill>
              </a:rPr>
              <a:t>维的词向量，</a:t>
            </a:r>
            <a:r>
              <a:rPr lang="en-US" altLang="zh-CN" sz="1400" b="1" dirty="0">
                <a:solidFill>
                  <a:srgbClr val="C00000"/>
                </a:solidFill>
              </a:rPr>
              <a:t>token</a:t>
            </a:r>
            <a:endParaRPr lang="en-US" altLang="zh-CN" sz="1400" b="1" dirty="0"/>
          </a:p>
        </p:txBody>
      </p:sp>
      <p:sp>
        <p:nvSpPr>
          <p:cNvPr id="26" name="矩形 25">
            <a:extLst>
              <a:ext uri="{FF2B5EF4-FFF2-40B4-BE49-F238E27FC236}">
                <a16:creationId xmlns:a16="http://schemas.microsoft.com/office/drawing/2014/main" id="{10731864-FB05-4393-B389-1D4E67F8BCAD}"/>
              </a:ext>
            </a:extLst>
          </p:cNvPr>
          <p:cNvSpPr/>
          <p:nvPr/>
        </p:nvSpPr>
        <p:spPr bwMode="auto">
          <a:xfrm>
            <a:off x="2559004" y="3435474"/>
            <a:ext cx="4986440" cy="268297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4" name="矩形 33">
            <a:extLst>
              <a:ext uri="{FF2B5EF4-FFF2-40B4-BE49-F238E27FC236}">
                <a16:creationId xmlns:a16="http://schemas.microsoft.com/office/drawing/2014/main" id="{7859DD7B-5D36-4B21-872E-0B9A92866063}"/>
              </a:ext>
            </a:extLst>
          </p:cNvPr>
          <p:cNvSpPr/>
          <p:nvPr/>
        </p:nvSpPr>
        <p:spPr bwMode="auto">
          <a:xfrm flipH="1">
            <a:off x="7697844" y="2982900"/>
            <a:ext cx="1446156" cy="3117556"/>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35" name="图片 34">
            <a:extLst>
              <a:ext uri="{FF2B5EF4-FFF2-40B4-BE49-F238E27FC236}">
                <a16:creationId xmlns:a16="http://schemas.microsoft.com/office/drawing/2014/main" id="{A7F89E7F-0D25-4A60-BA14-58CA5492599C}"/>
              </a:ext>
            </a:extLst>
          </p:cNvPr>
          <p:cNvPicPr>
            <a:picLocks noChangeAspect="1"/>
          </p:cNvPicPr>
          <p:nvPr/>
        </p:nvPicPr>
        <p:blipFill rotWithShape="1">
          <a:blip r:embed="rId5"/>
          <a:srcRect l="18495" t="6165" r="19026" b="5579"/>
          <a:stretch/>
        </p:blipFill>
        <p:spPr>
          <a:xfrm>
            <a:off x="170528" y="2757111"/>
            <a:ext cx="2477249" cy="3227906"/>
          </a:xfrm>
          <a:prstGeom prst="rect">
            <a:avLst/>
          </a:prstGeom>
          <a:ln>
            <a:noFill/>
          </a:ln>
          <a:effectLst>
            <a:outerShdw blurRad="292100" dist="139700" dir="2700000" algn="tl" rotWithShape="0">
              <a:srgbClr val="333333">
                <a:alpha val="65000"/>
              </a:srgbClr>
            </a:outerShdw>
          </a:effectLst>
        </p:spPr>
      </p:pic>
      <p:cxnSp>
        <p:nvCxnSpPr>
          <p:cNvPr id="29" name="直線接點 16">
            <a:extLst>
              <a:ext uri="{FF2B5EF4-FFF2-40B4-BE49-F238E27FC236}">
                <a16:creationId xmlns:a16="http://schemas.microsoft.com/office/drawing/2014/main" id="{E7CBDD17-070D-4ED5-AED7-875E158D9DDC}"/>
              </a:ext>
            </a:extLst>
          </p:cNvPr>
          <p:cNvCxnSpPr>
            <a:cxnSpLocks/>
          </p:cNvCxnSpPr>
          <p:nvPr/>
        </p:nvCxnSpPr>
        <p:spPr>
          <a:xfrm>
            <a:off x="6098881" y="3022361"/>
            <a:ext cx="107212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6" name="直線單箭頭接點 6">
            <a:extLst>
              <a:ext uri="{FF2B5EF4-FFF2-40B4-BE49-F238E27FC236}">
                <a16:creationId xmlns:a16="http://schemas.microsoft.com/office/drawing/2014/main" id="{9FEB3040-1107-4150-8B78-8E308A73A1B9}"/>
              </a:ext>
            </a:extLst>
          </p:cNvPr>
          <p:cNvCxnSpPr>
            <a:cxnSpLocks/>
          </p:cNvCxnSpPr>
          <p:nvPr/>
        </p:nvCxnSpPr>
        <p:spPr>
          <a:xfrm flipV="1">
            <a:off x="2717461" y="3321136"/>
            <a:ext cx="609590" cy="206080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接點 16">
            <a:extLst>
              <a:ext uri="{FF2B5EF4-FFF2-40B4-BE49-F238E27FC236}">
                <a16:creationId xmlns:a16="http://schemas.microsoft.com/office/drawing/2014/main" id="{EC73BDB5-C71B-4B0E-B198-CBA625337913}"/>
              </a:ext>
            </a:extLst>
          </p:cNvPr>
          <p:cNvCxnSpPr>
            <a:cxnSpLocks/>
          </p:cNvCxnSpPr>
          <p:nvPr/>
        </p:nvCxnSpPr>
        <p:spPr>
          <a:xfrm>
            <a:off x="2024603" y="5394743"/>
            <a:ext cx="75913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2167E4DF-77FA-42C2-8B19-1ABC2A088FEA}"/>
              </a:ext>
            </a:extLst>
          </p:cNvPr>
          <p:cNvPicPr>
            <a:picLocks noChangeAspect="1"/>
          </p:cNvPicPr>
          <p:nvPr/>
        </p:nvPicPr>
        <p:blipFill rotWithShape="1">
          <a:blip r:embed="rId6"/>
          <a:srcRect l="27985" t="16702" r="30001" b="4015"/>
          <a:stretch/>
        </p:blipFill>
        <p:spPr>
          <a:xfrm>
            <a:off x="5758159" y="66009"/>
            <a:ext cx="3149018" cy="709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9" name="图片 38">
            <a:extLst>
              <a:ext uri="{FF2B5EF4-FFF2-40B4-BE49-F238E27FC236}">
                <a16:creationId xmlns:a16="http://schemas.microsoft.com/office/drawing/2014/main" id="{512CA0B5-4E8D-4499-BE9A-6AA455E45332}"/>
              </a:ext>
            </a:extLst>
          </p:cNvPr>
          <p:cNvPicPr>
            <a:picLocks noChangeAspect="1"/>
          </p:cNvPicPr>
          <p:nvPr/>
        </p:nvPicPr>
        <p:blipFill rotWithShape="1">
          <a:blip r:embed="rId7"/>
          <a:srcRect l="4012" r="787"/>
          <a:stretch/>
        </p:blipFill>
        <p:spPr>
          <a:xfrm>
            <a:off x="3853890" y="3540086"/>
            <a:ext cx="4653536" cy="2603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3" name="直線單箭頭接點 6">
            <a:extLst>
              <a:ext uri="{FF2B5EF4-FFF2-40B4-BE49-F238E27FC236}">
                <a16:creationId xmlns:a16="http://schemas.microsoft.com/office/drawing/2014/main" id="{3E6068F9-61C1-4606-9933-41D063568E74}"/>
              </a:ext>
            </a:extLst>
          </p:cNvPr>
          <p:cNvCxnSpPr>
            <a:cxnSpLocks/>
          </p:cNvCxnSpPr>
          <p:nvPr/>
        </p:nvCxnSpPr>
        <p:spPr>
          <a:xfrm flipV="1">
            <a:off x="2717461" y="4723304"/>
            <a:ext cx="1136429" cy="65863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8" name="标题 1">
            <a:extLst>
              <a:ext uri="{FF2B5EF4-FFF2-40B4-BE49-F238E27FC236}">
                <a16:creationId xmlns:a16="http://schemas.microsoft.com/office/drawing/2014/main" id="{ED30E3AD-D5A3-4A05-A251-69AD35D7E121}"/>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Positional Encoding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Before Self-Attention in Detail</a:t>
            </a:r>
          </a:p>
        </p:txBody>
      </p:sp>
    </p:spTree>
    <p:extLst>
      <p:ext uri="{BB962C8B-B14F-4D97-AF65-F5344CB8AC3E}">
        <p14:creationId xmlns:p14="http://schemas.microsoft.com/office/powerpoint/2010/main" val="37948394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5708147" y="2380633"/>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5676397" y="2412383"/>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153400" cy="4246941"/>
          </a:xfrm>
        </p:spPr>
        <p:txBody>
          <a:bodyPr/>
          <a:lstStyle/>
          <a:p>
            <a:r>
              <a:rPr lang="en-US" altLang="zh-CN" sz="2000" dirty="0"/>
              <a:t>Self-attention computation</a:t>
            </a:r>
          </a:p>
          <a:p>
            <a:pPr lvl="1">
              <a:lnSpc>
                <a:spcPct val="100000"/>
              </a:lnSpc>
            </a:pPr>
            <a:r>
              <a:rPr lang="en-US" altLang="zh-CN" sz="1800" dirty="0">
                <a:solidFill>
                  <a:srgbClr val="C00000"/>
                </a:solidFill>
                <a:latin typeface="Times New Roman" panose="02020603050405020304" pitchFamily="18" charset="0"/>
                <a:cs typeface="Times New Roman" panose="02020603050405020304" pitchFamily="18" charset="0"/>
              </a:rPr>
              <a:t>Query, Key, Value </a:t>
            </a:r>
            <a:r>
              <a:rPr lang="en-US" altLang="zh-CN" sz="1800" dirty="0">
                <a:latin typeface="Times New Roman" panose="02020603050405020304" pitchFamily="18" charset="0"/>
                <a:cs typeface="Times New Roman" panose="02020603050405020304" pitchFamily="18" charset="0"/>
              </a:rPr>
              <a:t>vectors</a:t>
            </a: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8E332636-085E-2CCF-5AA5-6FBDDDCBA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2"/>
          <a:stretch/>
        </p:blipFill>
        <p:spPr bwMode="auto">
          <a:xfrm>
            <a:off x="2944292" y="2255715"/>
            <a:ext cx="6199708" cy="395509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E7F2D567-B6CD-4E29-A94B-CD34B3118555}"/>
              </a:ext>
            </a:extLst>
          </p:cNvPr>
          <p:cNvSpPr txBox="1"/>
          <p:nvPr/>
        </p:nvSpPr>
        <p:spPr>
          <a:xfrm>
            <a:off x="2765906" y="3065311"/>
            <a:ext cx="1643139" cy="261610"/>
          </a:xfrm>
          <a:prstGeom prst="rect">
            <a:avLst/>
          </a:prstGeom>
          <a:noFill/>
        </p:spPr>
        <p:txBody>
          <a:bodyPr wrap="square">
            <a:spAutoFit/>
          </a:bodyPr>
          <a:lstStyle/>
          <a:p>
            <a:r>
              <a:rPr lang="en-US" altLang="zh-CN" sz="1100" dirty="0"/>
              <a:t> Positional Encoding</a:t>
            </a:r>
            <a:endParaRPr lang="zh-CN" altLang="en-US" sz="1100" dirty="0"/>
          </a:p>
        </p:txBody>
      </p:sp>
      <p:pic>
        <p:nvPicPr>
          <p:cNvPr id="1026" name="Picture 2">
            <a:extLst>
              <a:ext uri="{FF2B5EF4-FFF2-40B4-BE49-F238E27FC236}">
                <a16:creationId xmlns:a16="http://schemas.microsoft.com/office/drawing/2014/main" id="{69F56586-FDC4-49AF-8369-B5201BC15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85" t="70265" r="72124" b="25134"/>
          <a:stretch/>
        </p:blipFill>
        <p:spPr bwMode="auto">
          <a:xfrm>
            <a:off x="4316017" y="3108096"/>
            <a:ext cx="1308527" cy="2292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CADEB251-D3FD-4FEE-9430-94A6F18EFB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20" t="70262" r="51941" b="25464"/>
          <a:stretch/>
        </p:blipFill>
        <p:spPr bwMode="auto">
          <a:xfrm>
            <a:off x="6065832" y="3108096"/>
            <a:ext cx="1105174" cy="21304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線單箭頭接點 6">
            <a:extLst>
              <a:ext uri="{FF2B5EF4-FFF2-40B4-BE49-F238E27FC236}">
                <a16:creationId xmlns:a16="http://schemas.microsoft.com/office/drawing/2014/main" id="{E1219DCE-3F72-46CA-819B-5E92E6F40DDF}"/>
              </a:ext>
            </a:extLst>
          </p:cNvPr>
          <p:cNvCxnSpPr>
            <a:cxnSpLocks/>
          </p:cNvCxnSpPr>
          <p:nvPr/>
        </p:nvCxnSpPr>
        <p:spPr>
          <a:xfrm flipV="1">
            <a:off x="7018570" y="2570136"/>
            <a:ext cx="793618" cy="43935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58894BB-2385-405D-AEB3-1693BC8FA0C3}"/>
              </a:ext>
            </a:extLst>
          </p:cNvPr>
          <p:cNvSpPr txBox="1"/>
          <p:nvPr/>
        </p:nvSpPr>
        <p:spPr>
          <a:xfrm>
            <a:off x="7197653" y="2271517"/>
            <a:ext cx="2132452" cy="307777"/>
          </a:xfrm>
          <a:prstGeom prst="rect">
            <a:avLst/>
          </a:prstGeom>
          <a:noFill/>
        </p:spPr>
        <p:txBody>
          <a:bodyPr wrap="square">
            <a:spAutoFit/>
          </a:bodyPr>
          <a:lstStyle/>
          <a:p>
            <a:pPr algn="just"/>
            <a:r>
              <a:rPr lang="en-US" altLang="zh-CN" sz="1400" dirty="0">
                <a:solidFill>
                  <a:srgbClr val="C00000"/>
                </a:solidFill>
              </a:rPr>
              <a:t>512</a:t>
            </a:r>
            <a:r>
              <a:rPr lang="zh-CN" altLang="en-US" sz="1400" dirty="0">
                <a:solidFill>
                  <a:srgbClr val="C00000"/>
                </a:solidFill>
              </a:rPr>
              <a:t>维的词向量，</a:t>
            </a:r>
            <a:r>
              <a:rPr lang="en-US" altLang="zh-CN" sz="1400" b="1" dirty="0">
                <a:solidFill>
                  <a:srgbClr val="C00000"/>
                </a:solidFill>
              </a:rPr>
              <a:t>token</a:t>
            </a:r>
            <a:endParaRPr lang="en-US" altLang="zh-CN" sz="1400" b="1" dirty="0"/>
          </a:p>
        </p:txBody>
      </p:sp>
      <p:sp>
        <p:nvSpPr>
          <p:cNvPr id="26" name="矩形 25">
            <a:extLst>
              <a:ext uri="{FF2B5EF4-FFF2-40B4-BE49-F238E27FC236}">
                <a16:creationId xmlns:a16="http://schemas.microsoft.com/office/drawing/2014/main" id="{10731864-FB05-4393-B389-1D4E67F8BCAD}"/>
              </a:ext>
            </a:extLst>
          </p:cNvPr>
          <p:cNvSpPr/>
          <p:nvPr/>
        </p:nvSpPr>
        <p:spPr bwMode="auto">
          <a:xfrm>
            <a:off x="2559004" y="3435474"/>
            <a:ext cx="4986440" cy="268297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4" name="矩形 33">
            <a:extLst>
              <a:ext uri="{FF2B5EF4-FFF2-40B4-BE49-F238E27FC236}">
                <a16:creationId xmlns:a16="http://schemas.microsoft.com/office/drawing/2014/main" id="{7859DD7B-5D36-4B21-872E-0B9A92866063}"/>
              </a:ext>
            </a:extLst>
          </p:cNvPr>
          <p:cNvSpPr/>
          <p:nvPr/>
        </p:nvSpPr>
        <p:spPr bwMode="auto">
          <a:xfrm flipH="1">
            <a:off x="7697844" y="2982900"/>
            <a:ext cx="1446156" cy="3117556"/>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35" name="图片 34">
            <a:extLst>
              <a:ext uri="{FF2B5EF4-FFF2-40B4-BE49-F238E27FC236}">
                <a16:creationId xmlns:a16="http://schemas.microsoft.com/office/drawing/2014/main" id="{A7F89E7F-0D25-4A60-BA14-58CA5492599C}"/>
              </a:ext>
            </a:extLst>
          </p:cNvPr>
          <p:cNvPicPr>
            <a:picLocks noChangeAspect="1"/>
          </p:cNvPicPr>
          <p:nvPr/>
        </p:nvPicPr>
        <p:blipFill rotWithShape="1">
          <a:blip r:embed="rId5"/>
          <a:srcRect l="18495" t="6165" r="19026" b="5579"/>
          <a:stretch/>
        </p:blipFill>
        <p:spPr>
          <a:xfrm>
            <a:off x="170528" y="2757111"/>
            <a:ext cx="2477249" cy="3227906"/>
          </a:xfrm>
          <a:prstGeom prst="rect">
            <a:avLst/>
          </a:prstGeom>
          <a:ln>
            <a:noFill/>
          </a:ln>
          <a:effectLst>
            <a:outerShdw blurRad="292100" dist="139700" dir="2700000" algn="tl" rotWithShape="0">
              <a:srgbClr val="333333">
                <a:alpha val="65000"/>
              </a:srgbClr>
            </a:outerShdw>
          </a:effectLst>
        </p:spPr>
      </p:pic>
      <p:cxnSp>
        <p:nvCxnSpPr>
          <p:cNvPr id="29" name="直線接點 16">
            <a:extLst>
              <a:ext uri="{FF2B5EF4-FFF2-40B4-BE49-F238E27FC236}">
                <a16:creationId xmlns:a16="http://schemas.microsoft.com/office/drawing/2014/main" id="{E7CBDD17-070D-4ED5-AED7-875E158D9DDC}"/>
              </a:ext>
            </a:extLst>
          </p:cNvPr>
          <p:cNvCxnSpPr>
            <a:cxnSpLocks/>
          </p:cNvCxnSpPr>
          <p:nvPr/>
        </p:nvCxnSpPr>
        <p:spPr>
          <a:xfrm>
            <a:off x="6098881" y="3022361"/>
            <a:ext cx="107212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6" name="直線單箭頭接點 6">
            <a:extLst>
              <a:ext uri="{FF2B5EF4-FFF2-40B4-BE49-F238E27FC236}">
                <a16:creationId xmlns:a16="http://schemas.microsoft.com/office/drawing/2014/main" id="{9FEB3040-1107-4150-8B78-8E308A73A1B9}"/>
              </a:ext>
            </a:extLst>
          </p:cNvPr>
          <p:cNvCxnSpPr>
            <a:cxnSpLocks/>
          </p:cNvCxnSpPr>
          <p:nvPr/>
        </p:nvCxnSpPr>
        <p:spPr>
          <a:xfrm flipV="1">
            <a:off x="2717461" y="3321136"/>
            <a:ext cx="609590" cy="206080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接點 16">
            <a:extLst>
              <a:ext uri="{FF2B5EF4-FFF2-40B4-BE49-F238E27FC236}">
                <a16:creationId xmlns:a16="http://schemas.microsoft.com/office/drawing/2014/main" id="{EC73BDB5-C71B-4B0E-B198-CBA625337913}"/>
              </a:ext>
            </a:extLst>
          </p:cNvPr>
          <p:cNvCxnSpPr>
            <a:cxnSpLocks/>
          </p:cNvCxnSpPr>
          <p:nvPr/>
        </p:nvCxnSpPr>
        <p:spPr>
          <a:xfrm>
            <a:off x="2024603" y="5394743"/>
            <a:ext cx="75913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D7E92312-3051-4DDF-8BF4-1F8C54CFAC63}"/>
              </a:ext>
            </a:extLst>
          </p:cNvPr>
          <p:cNvPicPr>
            <a:picLocks noChangeAspect="1"/>
          </p:cNvPicPr>
          <p:nvPr/>
        </p:nvPicPr>
        <p:blipFill>
          <a:blip r:embed="rId6"/>
          <a:stretch>
            <a:fillRect/>
          </a:stretch>
        </p:blipFill>
        <p:spPr>
          <a:xfrm>
            <a:off x="3966852" y="3447678"/>
            <a:ext cx="4582555" cy="2713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6">
            <a:extLst>
              <a:ext uri="{FF2B5EF4-FFF2-40B4-BE49-F238E27FC236}">
                <a16:creationId xmlns:a16="http://schemas.microsoft.com/office/drawing/2014/main" id="{57143A0C-DDAB-4018-818D-45C2E5B6C42C}"/>
              </a:ext>
            </a:extLst>
          </p:cNvPr>
          <p:cNvCxnSpPr>
            <a:cxnSpLocks/>
          </p:cNvCxnSpPr>
          <p:nvPr/>
        </p:nvCxnSpPr>
        <p:spPr>
          <a:xfrm flipV="1">
            <a:off x="2717461" y="4723304"/>
            <a:ext cx="1136429" cy="65863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1489E67A-81E7-4C7E-833C-E3951124800F}"/>
              </a:ext>
            </a:extLst>
          </p:cNvPr>
          <p:cNvPicPr>
            <a:picLocks noChangeAspect="1"/>
          </p:cNvPicPr>
          <p:nvPr/>
        </p:nvPicPr>
        <p:blipFill rotWithShape="1">
          <a:blip r:embed="rId7"/>
          <a:srcRect l="27985" t="16702" r="30001" b="4015"/>
          <a:stretch/>
        </p:blipFill>
        <p:spPr>
          <a:xfrm>
            <a:off x="5758159" y="66009"/>
            <a:ext cx="3149018" cy="709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标题 1">
            <a:extLst>
              <a:ext uri="{FF2B5EF4-FFF2-40B4-BE49-F238E27FC236}">
                <a16:creationId xmlns:a16="http://schemas.microsoft.com/office/drawing/2014/main" id="{2ED8CF72-DC85-45AF-A4A3-30A816DB2D7C}"/>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Positional Encoding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Before Self-Attention in Detail</a:t>
            </a:r>
          </a:p>
        </p:txBody>
      </p:sp>
    </p:spTree>
    <p:extLst>
      <p:ext uri="{BB962C8B-B14F-4D97-AF65-F5344CB8AC3E}">
        <p14:creationId xmlns:p14="http://schemas.microsoft.com/office/powerpoint/2010/main" val="11014542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Why Graph</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a:t>
            </a:r>
            <a:r>
              <a:rPr lang="en-US" altLang="zh-CN" dirty="0"/>
              <a:t>Graph is everywhere …</a:t>
            </a:r>
          </a:p>
          <a:p>
            <a:pPr lvl="1">
              <a:lnSpc>
                <a:spcPct val="100000"/>
              </a:lnSpc>
            </a:pPr>
            <a:r>
              <a:rPr lang="en-US" dirty="0">
                <a:latin typeface="Times New Roman" panose="02020603050405020304" pitchFamily="18" charset="0"/>
                <a:cs typeface="Times New Roman" panose="02020603050405020304" pitchFamily="18" charset="0"/>
              </a:rPr>
              <a:t>Graph provides a flexible model to represent datasets with various structure</a:t>
            </a:r>
            <a:endParaRPr lang="en-HK" dirty="0">
              <a:latin typeface="Times New Roman" panose="02020603050405020304" pitchFamily="18" charset="0"/>
              <a:cs typeface="Times New Roman" panose="02020603050405020304" pitchFamily="18" charset="0"/>
            </a:endParaRPr>
          </a:p>
        </p:txBody>
      </p:sp>
      <p:sp>
        <p:nvSpPr>
          <p:cNvPr id="2" name="TextBox 5">
            <a:extLst>
              <a:ext uri="{FF2B5EF4-FFF2-40B4-BE49-F238E27FC236}">
                <a16:creationId xmlns:a16="http://schemas.microsoft.com/office/drawing/2014/main" id="{B89CD73B-21E2-FF06-98C4-34F033114EA4}"/>
              </a:ext>
            </a:extLst>
          </p:cNvPr>
          <p:cNvSpPr txBox="1"/>
          <p:nvPr/>
        </p:nvSpPr>
        <p:spPr>
          <a:xfrm>
            <a:off x="1426654" y="5617708"/>
            <a:ext cx="3301467" cy="646331"/>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r>
              <a:rPr lang="en-US" altLang="zh-CN" dirty="0">
                <a:latin typeface="Arial" panose="020B0604020202020204" pitchFamily="34" charset="0"/>
                <a:cs typeface="Arial" panose="020B0604020202020204" pitchFamily="34" charset="0"/>
              </a:rPr>
              <a:t>Relationship among objects </a:t>
            </a:r>
          </a:p>
          <a:p>
            <a:pPr algn="ctr"/>
            <a:r>
              <a:rPr lang="en-US" altLang="zh-CN" dirty="0">
                <a:latin typeface="Arial" panose="020B0604020202020204" pitchFamily="34" charset="0"/>
                <a:cs typeface="Arial" panose="020B0604020202020204" pitchFamily="34" charset="0"/>
              </a:rPr>
              <a:t>in an image (</a:t>
            </a:r>
            <a:r>
              <a:rPr lang="en-US" altLang="zh-CN" dirty="0">
                <a:solidFill>
                  <a:srgbClr val="C00000"/>
                </a:solidFill>
                <a:latin typeface="Arial" panose="020B0604020202020204" pitchFamily="34" charset="0"/>
                <a:cs typeface="Arial" panose="020B0604020202020204" pitchFamily="34" charset="0"/>
              </a:rPr>
              <a:t>directed graph</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sp>
        <p:nvSpPr>
          <p:cNvPr id="10" name="TextBox 8">
            <a:extLst>
              <a:ext uri="{FF2B5EF4-FFF2-40B4-BE49-F238E27FC236}">
                <a16:creationId xmlns:a16="http://schemas.microsoft.com/office/drawing/2014/main" id="{5E4ED72F-AB84-D5F6-7E8A-25539D67E561}"/>
              </a:ext>
            </a:extLst>
          </p:cNvPr>
          <p:cNvSpPr txBox="1"/>
          <p:nvPr/>
        </p:nvSpPr>
        <p:spPr>
          <a:xfrm>
            <a:off x="5183796" y="5617708"/>
            <a:ext cx="2142832" cy="646331"/>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r>
              <a:rPr lang="en-US" altLang="zh-CN" dirty="0">
                <a:latin typeface="Arial" panose="020B0604020202020204" pitchFamily="34" charset="0"/>
                <a:cs typeface="Arial" panose="020B0604020202020204" pitchFamily="34" charset="0"/>
              </a:rPr>
              <a:t>Knowledge Graph</a:t>
            </a:r>
          </a:p>
          <a:p>
            <a:pPr algn="ctr"/>
            <a:r>
              <a:rPr lang="en-US" altLang="zh-CN" dirty="0">
                <a:cs typeface="Arial" panose="020B0604020202020204" pitchFamily="34" charset="0"/>
              </a:rPr>
              <a:t>(</a:t>
            </a:r>
            <a:r>
              <a:rPr lang="en-US" altLang="zh-CN" dirty="0">
                <a:solidFill>
                  <a:srgbClr val="C00000"/>
                </a:solidFill>
                <a:cs typeface="Arial" panose="020B0604020202020204" pitchFamily="34" charset="0"/>
              </a:rPr>
              <a:t>directed graph</a:t>
            </a:r>
            <a:r>
              <a:rPr lang="en-US" altLang="zh-CN" dirty="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grpSp>
        <p:nvGrpSpPr>
          <p:cNvPr id="11" name="Group 4">
            <a:extLst>
              <a:ext uri="{FF2B5EF4-FFF2-40B4-BE49-F238E27FC236}">
                <a16:creationId xmlns:a16="http://schemas.microsoft.com/office/drawing/2014/main" id="{65C23936-5492-EC0D-62AD-9E61C3FE8A37}"/>
              </a:ext>
            </a:extLst>
          </p:cNvPr>
          <p:cNvGrpSpPr>
            <a:grpSpLocks noChangeAspect="1"/>
          </p:cNvGrpSpPr>
          <p:nvPr/>
        </p:nvGrpSpPr>
        <p:grpSpPr bwMode="auto">
          <a:xfrm>
            <a:off x="1810293" y="2982717"/>
            <a:ext cx="2147807" cy="2585661"/>
            <a:chOff x="624" y="1008"/>
            <a:chExt cx="1295" cy="1559"/>
          </a:xfrm>
        </p:grpSpPr>
        <p:sp>
          <p:nvSpPr>
            <p:cNvPr id="12" name="AutoShape 3">
              <a:extLst>
                <a:ext uri="{FF2B5EF4-FFF2-40B4-BE49-F238E27FC236}">
                  <a16:creationId xmlns:a16="http://schemas.microsoft.com/office/drawing/2014/main" id="{12C55617-823C-308C-EE62-6CCD1B8CE9A7}"/>
                </a:ext>
              </a:extLst>
            </p:cNvPr>
            <p:cNvSpPr>
              <a:spLocks noChangeAspect="1" noChangeArrowheads="1" noTextEdit="1"/>
            </p:cNvSpPr>
            <p:nvPr/>
          </p:nvSpPr>
          <p:spPr bwMode="auto">
            <a:xfrm>
              <a:off x="624" y="1008"/>
              <a:ext cx="1292"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endParaRPr lang="zh-CN" altLang="en-US"/>
            </a:p>
          </p:txBody>
        </p:sp>
        <p:pic>
          <p:nvPicPr>
            <p:cNvPr id="13" name="Picture 5">
              <a:extLst>
                <a:ext uri="{FF2B5EF4-FFF2-40B4-BE49-F238E27FC236}">
                  <a16:creationId xmlns:a16="http://schemas.microsoft.com/office/drawing/2014/main" id="{6211B126-3626-133D-A131-B192422E8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1008"/>
              <a:ext cx="1295" cy="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7" descr="Image result for knowledge graph">
            <a:extLst>
              <a:ext uri="{FF2B5EF4-FFF2-40B4-BE49-F238E27FC236}">
                <a16:creationId xmlns:a16="http://schemas.microsoft.com/office/drawing/2014/main" id="{ECCB32AB-F937-639A-FBFE-CA57F59E4E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860"/>
          <a:stretch>
            <a:fillRect/>
          </a:stretch>
        </p:blipFill>
        <p:spPr bwMode="auto">
          <a:xfrm>
            <a:off x="4661825" y="3137193"/>
            <a:ext cx="3186775" cy="227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17674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5708147" y="2380633"/>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5676397" y="2412383"/>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153400" cy="4246941"/>
          </a:xfrm>
        </p:spPr>
        <p:txBody>
          <a:bodyPr/>
          <a:lstStyle/>
          <a:p>
            <a:r>
              <a:rPr lang="en-US" altLang="zh-CN" sz="2000" dirty="0"/>
              <a:t>Self-attention computation</a:t>
            </a:r>
          </a:p>
          <a:p>
            <a:pPr lvl="1">
              <a:lnSpc>
                <a:spcPct val="100000"/>
              </a:lnSpc>
            </a:pPr>
            <a:r>
              <a:rPr lang="en-US" altLang="zh-CN" sz="1800" dirty="0">
                <a:solidFill>
                  <a:srgbClr val="C00000"/>
                </a:solidFill>
                <a:latin typeface="Times New Roman" panose="02020603050405020304" pitchFamily="18" charset="0"/>
                <a:cs typeface="Times New Roman" panose="02020603050405020304" pitchFamily="18" charset="0"/>
              </a:rPr>
              <a:t>Query, Key, Value </a:t>
            </a:r>
            <a:r>
              <a:rPr lang="en-US" altLang="zh-CN" sz="1800" dirty="0">
                <a:latin typeface="Times New Roman" panose="02020603050405020304" pitchFamily="18" charset="0"/>
                <a:cs typeface="Times New Roman" panose="02020603050405020304" pitchFamily="18" charset="0"/>
              </a:rPr>
              <a:t>vectors</a:t>
            </a: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8E332636-085E-2CCF-5AA5-6FBDDDCBA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2"/>
          <a:stretch/>
        </p:blipFill>
        <p:spPr bwMode="auto">
          <a:xfrm>
            <a:off x="2944292" y="2255715"/>
            <a:ext cx="6199708" cy="395509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E7F2D567-B6CD-4E29-A94B-CD34B3118555}"/>
              </a:ext>
            </a:extLst>
          </p:cNvPr>
          <p:cNvSpPr txBox="1"/>
          <p:nvPr/>
        </p:nvSpPr>
        <p:spPr>
          <a:xfrm>
            <a:off x="2765906" y="3065311"/>
            <a:ext cx="1643139" cy="261610"/>
          </a:xfrm>
          <a:prstGeom prst="rect">
            <a:avLst/>
          </a:prstGeom>
          <a:noFill/>
        </p:spPr>
        <p:txBody>
          <a:bodyPr wrap="square">
            <a:spAutoFit/>
          </a:bodyPr>
          <a:lstStyle/>
          <a:p>
            <a:r>
              <a:rPr lang="en-US" altLang="zh-CN" sz="1100" dirty="0"/>
              <a:t> Positional Encoding</a:t>
            </a:r>
            <a:endParaRPr lang="zh-CN" altLang="en-US" sz="1100" dirty="0"/>
          </a:p>
        </p:txBody>
      </p:sp>
      <p:pic>
        <p:nvPicPr>
          <p:cNvPr id="1026" name="Picture 2">
            <a:extLst>
              <a:ext uri="{FF2B5EF4-FFF2-40B4-BE49-F238E27FC236}">
                <a16:creationId xmlns:a16="http://schemas.microsoft.com/office/drawing/2014/main" id="{69F56586-FDC4-49AF-8369-B5201BC15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85" t="70265" r="72124" b="25134"/>
          <a:stretch/>
        </p:blipFill>
        <p:spPr bwMode="auto">
          <a:xfrm>
            <a:off x="4316017" y="3108096"/>
            <a:ext cx="1308527" cy="2292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CADEB251-D3FD-4FEE-9430-94A6F18EFB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20" t="70262" r="51941" b="25464"/>
          <a:stretch/>
        </p:blipFill>
        <p:spPr bwMode="auto">
          <a:xfrm>
            <a:off x="6065832" y="3108096"/>
            <a:ext cx="1105174" cy="21304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線單箭頭接點 6">
            <a:extLst>
              <a:ext uri="{FF2B5EF4-FFF2-40B4-BE49-F238E27FC236}">
                <a16:creationId xmlns:a16="http://schemas.microsoft.com/office/drawing/2014/main" id="{E1219DCE-3F72-46CA-819B-5E92E6F40DDF}"/>
              </a:ext>
            </a:extLst>
          </p:cNvPr>
          <p:cNvCxnSpPr>
            <a:cxnSpLocks/>
          </p:cNvCxnSpPr>
          <p:nvPr/>
        </p:nvCxnSpPr>
        <p:spPr>
          <a:xfrm flipV="1">
            <a:off x="7018570" y="2570136"/>
            <a:ext cx="793618" cy="43935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58894BB-2385-405D-AEB3-1693BC8FA0C3}"/>
              </a:ext>
            </a:extLst>
          </p:cNvPr>
          <p:cNvSpPr txBox="1"/>
          <p:nvPr/>
        </p:nvSpPr>
        <p:spPr>
          <a:xfrm>
            <a:off x="7197653" y="2271517"/>
            <a:ext cx="2132452" cy="307777"/>
          </a:xfrm>
          <a:prstGeom prst="rect">
            <a:avLst/>
          </a:prstGeom>
          <a:noFill/>
        </p:spPr>
        <p:txBody>
          <a:bodyPr wrap="square">
            <a:spAutoFit/>
          </a:bodyPr>
          <a:lstStyle/>
          <a:p>
            <a:pPr algn="just"/>
            <a:r>
              <a:rPr lang="en-US" altLang="zh-CN" sz="1400" dirty="0">
                <a:solidFill>
                  <a:srgbClr val="C00000"/>
                </a:solidFill>
              </a:rPr>
              <a:t>512</a:t>
            </a:r>
            <a:r>
              <a:rPr lang="zh-CN" altLang="en-US" sz="1400" dirty="0">
                <a:solidFill>
                  <a:srgbClr val="C00000"/>
                </a:solidFill>
              </a:rPr>
              <a:t>维的词向量，</a:t>
            </a:r>
            <a:r>
              <a:rPr lang="en-US" altLang="zh-CN" sz="1400" b="1" dirty="0">
                <a:solidFill>
                  <a:srgbClr val="C00000"/>
                </a:solidFill>
              </a:rPr>
              <a:t>token</a:t>
            </a:r>
            <a:endParaRPr lang="en-US" altLang="zh-CN" sz="1400" b="1" dirty="0"/>
          </a:p>
        </p:txBody>
      </p:sp>
      <p:sp>
        <p:nvSpPr>
          <p:cNvPr id="26" name="矩形 25">
            <a:extLst>
              <a:ext uri="{FF2B5EF4-FFF2-40B4-BE49-F238E27FC236}">
                <a16:creationId xmlns:a16="http://schemas.microsoft.com/office/drawing/2014/main" id="{10731864-FB05-4393-B389-1D4E67F8BCAD}"/>
              </a:ext>
            </a:extLst>
          </p:cNvPr>
          <p:cNvSpPr/>
          <p:nvPr/>
        </p:nvSpPr>
        <p:spPr bwMode="auto">
          <a:xfrm>
            <a:off x="2559004" y="3435474"/>
            <a:ext cx="4986440" cy="268297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4" name="矩形 33">
            <a:extLst>
              <a:ext uri="{FF2B5EF4-FFF2-40B4-BE49-F238E27FC236}">
                <a16:creationId xmlns:a16="http://schemas.microsoft.com/office/drawing/2014/main" id="{7859DD7B-5D36-4B21-872E-0B9A92866063}"/>
              </a:ext>
            </a:extLst>
          </p:cNvPr>
          <p:cNvSpPr/>
          <p:nvPr/>
        </p:nvSpPr>
        <p:spPr bwMode="auto">
          <a:xfrm flipH="1">
            <a:off x="7697844" y="2982900"/>
            <a:ext cx="1446156" cy="3117556"/>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35" name="图片 34">
            <a:extLst>
              <a:ext uri="{FF2B5EF4-FFF2-40B4-BE49-F238E27FC236}">
                <a16:creationId xmlns:a16="http://schemas.microsoft.com/office/drawing/2014/main" id="{A7F89E7F-0D25-4A60-BA14-58CA5492599C}"/>
              </a:ext>
            </a:extLst>
          </p:cNvPr>
          <p:cNvPicPr>
            <a:picLocks noChangeAspect="1"/>
          </p:cNvPicPr>
          <p:nvPr/>
        </p:nvPicPr>
        <p:blipFill rotWithShape="1">
          <a:blip r:embed="rId5"/>
          <a:srcRect l="18495" t="6165" r="19026" b="5579"/>
          <a:stretch/>
        </p:blipFill>
        <p:spPr>
          <a:xfrm>
            <a:off x="170528" y="2757111"/>
            <a:ext cx="2477249" cy="3227906"/>
          </a:xfrm>
          <a:prstGeom prst="rect">
            <a:avLst/>
          </a:prstGeom>
          <a:ln>
            <a:noFill/>
          </a:ln>
          <a:effectLst>
            <a:outerShdw blurRad="292100" dist="139700" dir="2700000" algn="tl" rotWithShape="0">
              <a:srgbClr val="333333">
                <a:alpha val="65000"/>
              </a:srgbClr>
            </a:outerShdw>
          </a:effectLst>
        </p:spPr>
      </p:pic>
      <p:cxnSp>
        <p:nvCxnSpPr>
          <p:cNvPr id="29" name="直線接點 16">
            <a:extLst>
              <a:ext uri="{FF2B5EF4-FFF2-40B4-BE49-F238E27FC236}">
                <a16:creationId xmlns:a16="http://schemas.microsoft.com/office/drawing/2014/main" id="{E7CBDD17-070D-4ED5-AED7-875E158D9DDC}"/>
              </a:ext>
            </a:extLst>
          </p:cNvPr>
          <p:cNvCxnSpPr>
            <a:cxnSpLocks/>
          </p:cNvCxnSpPr>
          <p:nvPr/>
        </p:nvCxnSpPr>
        <p:spPr>
          <a:xfrm>
            <a:off x="6098881" y="3022361"/>
            <a:ext cx="107212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6" name="直線單箭頭接點 6">
            <a:extLst>
              <a:ext uri="{FF2B5EF4-FFF2-40B4-BE49-F238E27FC236}">
                <a16:creationId xmlns:a16="http://schemas.microsoft.com/office/drawing/2014/main" id="{9FEB3040-1107-4150-8B78-8E308A73A1B9}"/>
              </a:ext>
            </a:extLst>
          </p:cNvPr>
          <p:cNvCxnSpPr>
            <a:cxnSpLocks/>
            <a:stCxn id="6" idx="3"/>
          </p:cNvCxnSpPr>
          <p:nvPr/>
        </p:nvCxnSpPr>
        <p:spPr>
          <a:xfrm flipV="1">
            <a:off x="2830876" y="4821976"/>
            <a:ext cx="909485" cy="78638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047256F-9BBF-453A-B211-DBD195782935}"/>
              </a:ext>
            </a:extLst>
          </p:cNvPr>
          <p:cNvPicPr>
            <a:picLocks noChangeAspect="1"/>
          </p:cNvPicPr>
          <p:nvPr/>
        </p:nvPicPr>
        <p:blipFill rotWithShape="1">
          <a:blip r:embed="rId6"/>
          <a:srcRect t="3381"/>
          <a:stretch/>
        </p:blipFill>
        <p:spPr>
          <a:xfrm>
            <a:off x="3740361" y="3388487"/>
            <a:ext cx="4650941" cy="3163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5">
            <a:extLst>
              <a:ext uri="{FF2B5EF4-FFF2-40B4-BE49-F238E27FC236}">
                <a16:creationId xmlns:a16="http://schemas.microsoft.com/office/drawing/2014/main" id="{712502A9-B91A-4257-BF4F-B7FF1BD41CA6}"/>
              </a:ext>
            </a:extLst>
          </p:cNvPr>
          <p:cNvSpPr/>
          <p:nvPr/>
        </p:nvSpPr>
        <p:spPr bwMode="auto">
          <a:xfrm>
            <a:off x="35049" y="5098273"/>
            <a:ext cx="2795827" cy="1020178"/>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27" name="图片 26">
            <a:extLst>
              <a:ext uri="{FF2B5EF4-FFF2-40B4-BE49-F238E27FC236}">
                <a16:creationId xmlns:a16="http://schemas.microsoft.com/office/drawing/2014/main" id="{3A511EED-2FCC-4041-86CA-FD56FC317AB9}"/>
              </a:ext>
            </a:extLst>
          </p:cNvPr>
          <p:cNvPicPr>
            <a:picLocks noChangeAspect="1"/>
          </p:cNvPicPr>
          <p:nvPr/>
        </p:nvPicPr>
        <p:blipFill rotWithShape="1">
          <a:blip r:embed="rId7"/>
          <a:srcRect l="27985" t="16702" r="30001" b="4015"/>
          <a:stretch/>
        </p:blipFill>
        <p:spPr>
          <a:xfrm>
            <a:off x="5758159" y="66009"/>
            <a:ext cx="3149018" cy="709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标题 1">
            <a:extLst>
              <a:ext uri="{FF2B5EF4-FFF2-40B4-BE49-F238E27FC236}">
                <a16:creationId xmlns:a16="http://schemas.microsoft.com/office/drawing/2014/main" id="{4147F5D6-9539-4F4C-BFBC-24C1A4BD1642}"/>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Positional Encoding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Before Self-Attention in Detail</a:t>
            </a:r>
          </a:p>
        </p:txBody>
      </p:sp>
    </p:spTree>
    <p:extLst>
      <p:ext uri="{BB962C8B-B14F-4D97-AF65-F5344CB8AC3E}">
        <p14:creationId xmlns:p14="http://schemas.microsoft.com/office/powerpoint/2010/main" val="121360130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5708147" y="2380633"/>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5676397" y="2412383"/>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153400" cy="4246941"/>
          </a:xfrm>
        </p:spPr>
        <p:txBody>
          <a:bodyPr/>
          <a:lstStyle/>
          <a:p>
            <a:r>
              <a:rPr lang="en-US" altLang="zh-CN" sz="2000" dirty="0"/>
              <a:t>Self-attention computation</a:t>
            </a:r>
          </a:p>
          <a:p>
            <a:pPr lvl="1">
              <a:lnSpc>
                <a:spcPct val="100000"/>
              </a:lnSpc>
            </a:pPr>
            <a:r>
              <a:rPr lang="en-US" altLang="zh-CN" sz="1800" dirty="0">
                <a:solidFill>
                  <a:srgbClr val="C00000"/>
                </a:solidFill>
                <a:latin typeface="Times New Roman" panose="02020603050405020304" pitchFamily="18" charset="0"/>
                <a:cs typeface="Times New Roman" panose="02020603050405020304" pitchFamily="18" charset="0"/>
              </a:rPr>
              <a:t>Query, Key, Value </a:t>
            </a:r>
            <a:r>
              <a:rPr lang="en-US" altLang="zh-CN" sz="1800" dirty="0">
                <a:latin typeface="Times New Roman" panose="02020603050405020304" pitchFamily="18" charset="0"/>
                <a:cs typeface="Times New Roman" panose="02020603050405020304" pitchFamily="18" charset="0"/>
              </a:rPr>
              <a:t>vectors</a:t>
            </a: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8E332636-085E-2CCF-5AA5-6FBDDDCBA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2"/>
          <a:stretch/>
        </p:blipFill>
        <p:spPr bwMode="auto">
          <a:xfrm>
            <a:off x="2944292" y="2255715"/>
            <a:ext cx="6199708" cy="395509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E7F2D567-B6CD-4E29-A94B-CD34B3118555}"/>
              </a:ext>
            </a:extLst>
          </p:cNvPr>
          <p:cNvSpPr txBox="1"/>
          <p:nvPr/>
        </p:nvSpPr>
        <p:spPr>
          <a:xfrm>
            <a:off x="2765906" y="3065311"/>
            <a:ext cx="1643139" cy="261610"/>
          </a:xfrm>
          <a:prstGeom prst="rect">
            <a:avLst/>
          </a:prstGeom>
          <a:noFill/>
        </p:spPr>
        <p:txBody>
          <a:bodyPr wrap="square">
            <a:spAutoFit/>
          </a:bodyPr>
          <a:lstStyle/>
          <a:p>
            <a:r>
              <a:rPr lang="en-US" altLang="zh-CN" sz="1100" dirty="0"/>
              <a:t> Positional Encoding</a:t>
            </a:r>
            <a:endParaRPr lang="zh-CN" altLang="en-US" sz="1100" dirty="0"/>
          </a:p>
        </p:txBody>
      </p:sp>
      <p:pic>
        <p:nvPicPr>
          <p:cNvPr id="1026" name="Picture 2">
            <a:extLst>
              <a:ext uri="{FF2B5EF4-FFF2-40B4-BE49-F238E27FC236}">
                <a16:creationId xmlns:a16="http://schemas.microsoft.com/office/drawing/2014/main" id="{69F56586-FDC4-49AF-8369-B5201BC15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85" t="70265" r="72124" b="25134"/>
          <a:stretch/>
        </p:blipFill>
        <p:spPr bwMode="auto">
          <a:xfrm>
            <a:off x="4316017" y="3108096"/>
            <a:ext cx="1308527" cy="2292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CADEB251-D3FD-4FEE-9430-94A6F18EFB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20" t="70262" r="51941" b="25464"/>
          <a:stretch/>
        </p:blipFill>
        <p:spPr bwMode="auto">
          <a:xfrm>
            <a:off x="6065832" y="3108096"/>
            <a:ext cx="1105174" cy="21304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線單箭頭接點 6">
            <a:extLst>
              <a:ext uri="{FF2B5EF4-FFF2-40B4-BE49-F238E27FC236}">
                <a16:creationId xmlns:a16="http://schemas.microsoft.com/office/drawing/2014/main" id="{E1219DCE-3F72-46CA-819B-5E92E6F40DDF}"/>
              </a:ext>
            </a:extLst>
          </p:cNvPr>
          <p:cNvCxnSpPr>
            <a:cxnSpLocks/>
          </p:cNvCxnSpPr>
          <p:nvPr/>
        </p:nvCxnSpPr>
        <p:spPr>
          <a:xfrm flipV="1">
            <a:off x="7018570" y="2570136"/>
            <a:ext cx="793618" cy="43935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58894BB-2385-405D-AEB3-1693BC8FA0C3}"/>
              </a:ext>
            </a:extLst>
          </p:cNvPr>
          <p:cNvSpPr txBox="1"/>
          <p:nvPr/>
        </p:nvSpPr>
        <p:spPr>
          <a:xfrm>
            <a:off x="7197653" y="2271517"/>
            <a:ext cx="2132452" cy="307777"/>
          </a:xfrm>
          <a:prstGeom prst="rect">
            <a:avLst/>
          </a:prstGeom>
          <a:noFill/>
        </p:spPr>
        <p:txBody>
          <a:bodyPr wrap="square">
            <a:spAutoFit/>
          </a:bodyPr>
          <a:lstStyle/>
          <a:p>
            <a:pPr algn="just"/>
            <a:r>
              <a:rPr lang="en-US" altLang="zh-CN" sz="1400" dirty="0">
                <a:solidFill>
                  <a:srgbClr val="C00000"/>
                </a:solidFill>
              </a:rPr>
              <a:t>512</a:t>
            </a:r>
            <a:r>
              <a:rPr lang="zh-CN" altLang="en-US" sz="1400" dirty="0">
                <a:solidFill>
                  <a:srgbClr val="C00000"/>
                </a:solidFill>
              </a:rPr>
              <a:t>维的词向量，</a:t>
            </a:r>
            <a:r>
              <a:rPr lang="en-US" altLang="zh-CN" sz="1400" b="1" dirty="0">
                <a:solidFill>
                  <a:srgbClr val="C00000"/>
                </a:solidFill>
              </a:rPr>
              <a:t>token</a:t>
            </a:r>
            <a:endParaRPr lang="en-US" altLang="zh-CN" sz="1400" b="1" dirty="0"/>
          </a:p>
        </p:txBody>
      </p:sp>
      <p:sp>
        <p:nvSpPr>
          <p:cNvPr id="26" name="矩形 25">
            <a:extLst>
              <a:ext uri="{FF2B5EF4-FFF2-40B4-BE49-F238E27FC236}">
                <a16:creationId xmlns:a16="http://schemas.microsoft.com/office/drawing/2014/main" id="{10731864-FB05-4393-B389-1D4E67F8BCAD}"/>
              </a:ext>
            </a:extLst>
          </p:cNvPr>
          <p:cNvSpPr/>
          <p:nvPr/>
        </p:nvSpPr>
        <p:spPr bwMode="auto">
          <a:xfrm>
            <a:off x="2559004" y="3435474"/>
            <a:ext cx="4986440" cy="268297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4" name="矩形 33">
            <a:extLst>
              <a:ext uri="{FF2B5EF4-FFF2-40B4-BE49-F238E27FC236}">
                <a16:creationId xmlns:a16="http://schemas.microsoft.com/office/drawing/2014/main" id="{7859DD7B-5D36-4B21-872E-0B9A92866063}"/>
              </a:ext>
            </a:extLst>
          </p:cNvPr>
          <p:cNvSpPr/>
          <p:nvPr/>
        </p:nvSpPr>
        <p:spPr bwMode="auto">
          <a:xfrm flipH="1">
            <a:off x="7697844" y="2982900"/>
            <a:ext cx="1446156" cy="3117556"/>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35" name="图片 34">
            <a:extLst>
              <a:ext uri="{FF2B5EF4-FFF2-40B4-BE49-F238E27FC236}">
                <a16:creationId xmlns:a16="http://schemas.microsoft.com/office/drawing/2014/main" id="{A7F89E7F-0D25-4A60-BA14-58CA5492599C}"/>
              </a:ext>
            </a:extLst>
          </p:cNvPr>
          <p:cNvPicPr>
            <a:picLocks noChangeAspect="1"/>
          </p:cNvPicPr>
          <p:nvPr/>
        </p:nvPicPr>
        <p:blipFill rotWithShape="1">
          <a:blip r:embed="rId5"/>
          <a:srcRect l="18495" t="6165" r="19026" b="5579"/>
          <a:stretch/>
        </p:blipFill>
        <p:spPr>
          <a:xfrm>
            <a:off x="170528" y="2757111"/>
            <a:ext cx="2477249" cy="3227906"/>
          </a:xfrm>
          <a:prstGeom prst="rect">
            <a:avLst/>
          </a:prstGeom>
          <a:ln>
            <a:noFill/>
          </a:ln>
          <a:effectLst>
            <a:outerShdw blurRad="292100" dist="139700" dir="2700000" algn="tl" rotWithShape="0">
              <a:srgbClr val="333333">
                <a:alpha val="65000"/>
              </a:srgbClr>
            </a:outerShdw>
          </a:effectLst>
        </p:spPr>
      </p:pic>
      <p:cxnSp>
        <p:nvCxnSpPr>
          <p:cNvPr id="29" name="直線接點 16">
            <a:extLst>
              <a:ext uri="{FF2B5EF4-FFF2-40B4-BE49-F238E27FC236}">
                <a16:creationId xmlns:a16="http://schemas.microsoft.com/office/drawing/2014/main" id="{E7CBDD17-070D-4ED5-AED7-875E158D9DDC}"/>
              </a:ext>
            </a:extLst>
          </p:cNvPr>
          <p:cNvCxnSpPr>
            <a:cxnSpLocks/>
          </p:cNvCxnSpPr>
          <p:nvPr/>
        </p:nvCxnSpPr>
        <p:spPr>
          <a:xfrm>
            <a:off x="6098881" y="3022361"/>
            <a:ext cx="107212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12502A9-B91A-4257-BF4F-B7FF1BD41CA6}"/>
              </a:ext>
            </a:extLst>
          </p:cNvPr>
          <p:cNvSpPr/>
          <p:nvPr/>
        </p:nvSpPr>
        <p:spPr bwMode="auto">
          <a:xfrm>
            <a:off x="35049" y="5098273"/>
            <a:ext cx="2795827" cy="1020178"/>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33794" name="Picture 2">
            <a:extLst>
              <a:ext uri="{FF2B5EF4-FFF2-40B4-BE49-F238E27FC236}">
                <a16:creationId xmlns:a16="http://schemas.microsoft.com/office/drawing/2014/main" id="{A56381F6-4421-4FEF-93E3-A245F3461C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0659" y="3909966"/>
            <a:ext cx="5242813" cy="1842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3" name="矩形 22">
            <a:extLst>
              <a:ext uri="{FF2B5EF4-FFF2-40B4-BE49-F238E27FC236}">
                <a16:creationId xmlns:a16="http://schemas.microsoft.com/office/drawing/2014/main" id="{9CAA4272-1646-4CA5-BFC3-FFBFBDE26E58}"/>
              </a:ext>
            </a:extLst>
          </p:cNvPr>
          <p:cNvSpPr/>
          <p:nvPr/>
        </p:nvSpPr>
        <p:spPr bwMode="auto">
          <a:xfrm flipH="1">
            <a:off x="5564990" y="5123923"/>
            <a:ext cx="3265325" cy="566584"/>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4" name="文本框 23">
            <a:extLst>
              <a:ext uri="{FF2B5EF4-FFF2-40B4-BE49-F238E27FC236}">
                <a16:creationId xmlns:a16="http://schemas.microsoft.com/office/drawing/2014/main" id="{A47D63B5-4C7B-4B1B-ADD5-A895E16AC315}"/>
              </a:ext>
            </a:extLst>
          </p:cNvPr>
          <p:cNvSpPr txBox="1"/>
          <p:nvPr/>
        </p:nvSpPr>
        <p:spPr>
          <a:xfrm>
            <a:off x="5745002" y="5024519"/>
            <a:ext cx="2865598" cy="698717"/>
          </a:xfrm>
          <a:prstGeom prst="rect">
            <a:avLst/>
          </a:prstGeom>
          <a:noFill/>
        </p:spPr>
        <p:txBody>
          <a:bodyPr wrap="square">
            <a:spAutoFit/>
          </a:bodyPr>
          <a:lstStyle/>
          <a:p>
            <a:pPr algn="just">
              <a:lnSpc>
                <a:spcPct val="150000"/>
              </a:lnSpc>
            </a:pPr>
            <a:r>
              <a:rPr lang="en-US" altLang="zh-CN" sz="1400" dirty="0">
                <a:solidFill>
                  <a:srgbClr val="C00000"/>
                </a:solidFill>
              </a:rPr>
              <a:t>Thinking                      Machines</a:t>
            </a:r>
          </a:p>
          <a:p>
            <a:pPr algn="just">
              <a:lnSpc>
                <a:spcPct val="150000"/>
              </a:lnSpc>
            </a:pPr>
            <a:r>
              <a:rPr lang="en-US" altLang="zh-CN" sz="1400" b="1" dirty="0">
                <a:solidFill>
                  <a:srgbClr val="C00000"/>
                </a:solidFill>
              </a:rPr>
              <a:t>      0                                   1</a:t>
            </a:r>
            <a:endParaRPr lang="en-US" altLang="zh-CN" sz="1400" b="1" dirty="0"/>
          </a:p>
        </p:txBody>
      </p:sp>
      <p:sp>
        <p:nvSpPr>
          <p:cNvPr id="25" name="矩形 24">
            <a:extLst>
              <a:ext uri="{FF2B5EF4-FFF2-40B4-BE49-F238E27FC236}">
                <a16:creationId xmlns:a16="http://schemas.microsoft.com/office/drawing/2014/main" id="{77AA6AE0-1456-41D9-A533-E2AAF644E7DA}"/>
              </a:ext>
            </a:extLst>
          </p:cNvPr>
          <p:cNvSpPr/>
          <p:nvPr/>
        </p:nvSpPr>
        <p:spPr bwMode="auto">
          <a:xfrm>
            <a:off x="3773818" y="4264458"/>
            <a:ext cx="5133297" cy="826736"/>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cxnSp>
        <p:nvCxnSpPr>
          <p:cNvPr id="36" name="直線單箭頭接點 6">
            <a:extLst>
              <a:ext uri="{FF2B5EF4-FFF2-40B4-BE49-F238E27FC236}">
                <a16:creationId xmlns:a16="http://schemas.microsoft.com/office/drawing/2014/main" id="{9FEB3040-1107-4150-8B78-8E308A73A1B9}"/>
              </a:ext>
            </a:extLst>
          </p:cNvPr>
          <p:cNvCxnSpPr>
            <a:cxnSpLocks/>
            <a:stCxn id="6" idx="3"/>
            <a:endCxn id="25" idx="1"/>
          </p:cNvCxnSpPr>
          <p:nvPr/>
        </p:nvCxnSpPr>
        <p:spPr>
          <a:xfrm flipV="1">
            <a:off x="2830876" y="4677826"/>
            <a:ext cx="942942" cy="93053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4E463D8E-2CD6-4482-B95B-F05FC470890A}"/>
              </a:ext>
            </a:extLst>
          </p:cNvPr>
          <p:cNvSpPr txBox="1"/>
          <p:nvPr/>
        </p:nvSpPr>
        <p:spPr>
          <a:xfrm>
            <a:off x="445115" y="6288299"/>
            <a:ext cx="4677254" cy="276999"/>
          </a:xfrm>
          <a:prstGeom prst="rect">
            <a:avLst/>
          </a:prstGeom>
          <a:noFill/>
        </p:spPr>
        <p:txBody>
          <a:bodyPr wrap="square">
            <a:spAutoFit/>
          </a:bodyPr>
          <a:lstStyle/>
          <a:p>
            <a:r>
              <a:rPr lang="zh-CN" altLang="en-US" sz="1200" dirty="0"/>
              <a:t>https://blog.csdn.net/tiankong_/article/details/88369349</a:t>
            </a:r>
          </a:p>
        </p:txBody>
      </p:sp>
      <p:sp>
        <p:nvSpPr>
          <p:cNvPr id="33" name="文本框 32">
            <a:extLst>
              <a:ext uri="{FF2B5EF4-FFF2-40B4-BE49-F238E27FC236}">
                <a16:creationId xmlns:a16="http://schemas.microsoft.com/office/drawing/2014/main" id="{62C530CA-DFD8-4350-9C69-F6A0BA5BF1A8}"/>
              </a:ext>
            </a:extLst>
          </p:cNvPr>
          <p:cNvSpPr txBox="1"/>
          <p:nvPr/>
        </p:nvSpPr>
        <p:spPr>
          <a:xfrm>
            <a:off x="6011100" y="3608457"/>
            <a:ext cx="1516216" cy="307777"/>
          </a:xfrm>
          <a:prstGeom prst="rect">
            <a:avLst/>
          </a:prstGeom>
          <a:noFill/>
        </p:spPr>
        <p:txBody>
          <a:bodyPr wrap="square">
            <a:spAutoFit/>
          </a:bodyPr>
          <a:lstStyle/>
          <a:p>
            <a:r>
              <a:rPr lang="zh-CN" altLang="en-US" sz="1400" dirty="0">
                <a:solidFill>
                  <a:srgbClr val="0070C0"/>
                </a:solidFill>
              </a:rPr>
              <a:t>（</a:t>
            </a:r>
            <a:r>
              <a:rPr lang="en-US" altLang="zh-CN" sz="1400" dirty="0">
                <a:solidFill>
                  <a:srgbClr val="0070C0"/>
                </a:solidFill>
              </a:rPr>
              <a:t>t1</a:t>
            </a:r>
            <a:r>
              <a:rPr lang="zh-CN" altLang="en-US" sz="1400" dirty="0">
                <a:solidFill>
                  <a:srgbClr val="0070C0"/>
                </a:solidFill>
              </a:rPr>
              <a:t>，</a:t>
            </a:r>
            <a:r>
              <a:rPr lang="en-US" altLang="zh-CN" sz="1400" dirty="0">
                <a:solidFill>
                  <a:srgbClr val="0070C0"/>
                </a:solidFill>
              </a:rPr>
              <a:t>...</a:t>
            </a:r>
            <a:r>
              <a:rPr lang="zh-CN" altLang="en-US" sz="1400" dirty="0">
                <a:solidFill>
                  <a:srgbClr val="0070C0"/>
                </a:solidFill>
              </a:rPr>
              <a:t>，</a:t>
            </a:r>
            <a:r>
              <a:rPr lang="en-US" altLang="zh-CN" sz="1400" dirty="0" err="1">
                <a:solidFill>
                  <a:srgbClr val="0070C0"/>
                </a:solidFill>
              </a:rPr>
              <a:t>tn</a:t>
            </a:r>
            <a:r>
              <a:rPr lang="zh-CN" altLang="en-US" sz="1400" dirty="0">
                <a:solidFill>
                  <a:srgbClr val="0070C0"/>
                </a:solidFill>
              </a:rPr>
              <a:t>）</a:t>
            </a:r>
            <a:endParaRPr lang="en-US" altLang="zh-CN" sz="1400" dirty="0">
              <a:solidFill>
                <a:srgbClr val="0070C0"/>
              </a:solidFill>
            </a:endParaRPr>
          </a:p>
        </p:txBody>
      </p:sp>
      <p:pic>
        <p:nvPicPr>
          <p:cNvPr id="37" name="图片 36">
            <a:extLst>
              <a:ext uri="{FF2B5EF4-FFF2-40B4-BE49-F238E27FC236}">
                <a16:creationId xmlns:a16="http://schemas.microsoft.com/office/drawing/2014/main" id="{E0CC3FA6-4783-475B-8BD9-768B709509B9}"/>
              </a:ext>
            </a:extLst>
          </p:cNvPr>
          <p:cNvPicPr>
            <a:picLocks noChangeAspect="1"/>
          </p:cNvPicPr>
          <p:nvPr/>
        </p:nvPicPr>
        <p:blipFill rotWithShape="1">
          <a:blip r:embed="rId7"/>
          <a:srcRect l="27985" t="16702" r="30001" b="4015"/>
          <a:stretch/>
        </p:blipFill>
        <p:spPr>
          <a:xfrm>
            <a:off x="5758159" y="66009"/>
            <a:ext cx="3149018" cy="709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9" name="标题 1">
            <a:extLst>
              <a:ext uri="{FF2B5EF4-FFF2-40B4-BE49-F238E27FC236}">
                <a16:creationId xmlns:a16="http://schemas.microsoft.com/office/drawing/2014/main" id="{DDDB437B-D9B8-4B46-8179-D4CEB5299A54}"/>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Positional Encoding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Before Self-Attention in Detail</a:t>
            </a:r>
          </a:p>
        </p:txBody>
      </p:sp>
    </p:spTree>
    <p:extLst>
      <p:ext uri="{BB962C8B-B14F-4D97-AF65-F5344CB8AC3E}">
        <p14:creationId xmlns:p14="http://schemas.microsoft.com/office/powerpoint/2010/main" val="604339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Self-Attention in Detail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153400" cy="4246941"/>
          </a:xfrm>
        </p:spPr>
        <p:txBody>
          <a:bodyPr/>
          <a:lstStyle/>
          <a:p>
            <a:r>
              <a:rPr lang="en-US" altLang="zh-CN" sz="2000" dirty="0"/>
              <a:t>Self-attention computation</a:t>
            </a:r>
          </a:p>
          <a:p>
            <a:pPr lvl="1">
              <a:lnSpc>
                <a:spcPct val="100000"/>
              </a:lnSpc>
            </a:pPr>
            <a:r>
              <a:rPr lang="en-US" altLang="zh-CN" sz="1800" dirty="0">
                <a:solidFill>
                  <a:srgbClr val="C00000"/>
                </a:solidFill>
                <a:latin typeface="Times New Roman" panose="02020603050405020304" pitchFamily="18" charset="0"/>
                <a:cs typeface="Times New Roman" panose="02020603050405020304" pitchFamily="18" charset="0"/>
              </a:rPr>
              <a:t>Query, Key, Value </a:t>
            </a:r>
            <a:r>
              <a:rPr lang="en-US" altLang="zh-CN" sz="1800" dirty="0">
                <a:latin typeface="Times New Roman" panose="02020603050405020304" pitchFamily="18" charset="0"/>
                <a:cs typeface="Times New Roman" panose="02020603050405020304" pitchFamily="18" charset="0"/>
              </a:rPr>
              <a:t>vectors</a:t>
            </a: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8E332636-085E-2CCF-5AA5-6FBDDDCBA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45" y="2275382"/>
            <a:ext cx="6269392" cy="395509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D85A13B-837A-4F96-B602-501A23D1D621}"/>
              </a:ext>
            </a:extLst>
          </p:cNvPr>
          <p:cNvSpPr/>
          <p:nvPr/>
        </p:nvSpPr>
        <p:spPr bwMode="auto">
          <a:xfrm>
            <a:off x="2200515" y="3402861"/>
            <a:ext cx="4312711" cy="2735257"/>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1" name="文本框 10">
            <a:extLst>
              <a:ext uri="{FF2B5EF4-FFF2-40B4-BE49-F238E27FC236}">
                <a16:creationId xmlns:a16="http://schemas.microsoft.com/office/drawing/2014/main" id="{06A627AB-1059-4980-A109-6183567EC487}"/>
              </a:ext>
            </a:extLst>
          </p:cNvPr>
          <p:cNvSpPr txBox="1"/>
          <p:nvPr/>
        </p:nvSpPr>
        <p:spPr>
          <a:xfrm>
            <a:off x="217104" y="4337133"/>
            <a:ext cx="2103120" cy="646331"/>
          </a:xfrm>
          <a:prstGeom prst="rect">
            <a:avLst/>
          </a:prstGeom>
          <a:noFill/>
        </p:spPr>
        <p:txBody>
          <a:bodyPr wrap="square">
            <a:spAutoFit/>
          </a:bodyPr>
          <a:lstStyle/>
          <a:p>
            <a:r>
              <a:rPr lang="en-US" altLang="zh-CN" sz="1800" dirty="0">
                <a:solidFill>
                  <a:srgbClr val="C00000"/>
                </a:solidFill>
                <a:latin typeface="Times New Roman" panose="02020603050405020304" pitchFamily="18" charset="0"/>
                <a:cs typeface="Times New Roman" panose="02020603050405020304" pitchFamily="18" charset="0"/>
              </a:rPr>
              <a:t>Query, Key, Value </a:t>
            </a:r>
          </a:p>
          <a:p>
            <a:r>
              <a:rPr lang="zh-CN" altLang="en-US" dirty="0">
                <a:solidFill>
                  <a:srgbClr val="C00000"/>
                </a:solidFill>
                <a:latin typeface="Times New Roman" panose="02020603050405020304" pitchFamily="18" charset="0"/>
                <a:cs typeface="Times New Roman" panose="02020603050405020304" pitchFamily="18" charset="0"/>
              </a:rPr>
              <a:t>三个向量</a:t>
            </a:r>
            <a:endParaRPr lang="zh-CN" altLang="en-US" dirty="0">
              <a:solidFill>
                <a:srgbClr val="C00000"/>
              </a:solidFill>
            </a:endParaRPr>
          </a:p>
        </p:txBody>
      </p:sp>
      <p:sp>
        <p:nvSpPr>
          <p:cNvPr id="13" name="文本框 12">
            <a:extLst>
              <a:ext uri="{FF2B5EF4-FFF2-40B4-BE49-F238E27FC236}">
                <a16:creationId xmlns:a16="http://schemas.microsoft.com/office/drawing/2014/main" id="{E7F2D567-B6CD-4E29-A94B-CD34B3118555}"/>
              </a:ext>
            </a:extLst>
          </p:cNvPr>
          <p:cNvSpPr txBox="1"/>
          <p:nvPr/>
        </p:nvSpPr>
        <p:spPr>
          <a:xfrm>
            <a:off x="2048859" y="3084978"/>
            <a:ext cx="1643139" cy="261610"/>
          </a:xfrm>
          <a:prstGeom prst="rect">
            <a:avLst/>
          </a:prstGeom>
          <a:noFill/>
        </p:spPr>
        <p:txBody>
          <a:bodyPr wrap="square">
            <a:spAutoFit/>
          </a:bodyPr>
          <a:lstStyle/>
          <a:p>
            <a:r>
              <a:rPr lang="en-US" altLang="zh-CN" sz="1100" dirty="0"/>
              <a:t> Positional Encoding</a:t>
            </a:r>
            <a:endParaRPr lang="zh-CN" altLang="en-US" sz="1100" dirty="0"/>
          </a:p>
        </p:txBody>
      </p:sp>
      <p:pic>
        <p:nvPicPr>
          <p:cNvPr id="1026" name="Picture 2">
            <a:extLst>
              <a:ext uri="{FF2B5EF4-FFF2-40B4-BE49-F238E27FC236}">
                <a16:creationId xmlns:a16="http://schemas.microsoft.com/office/drawing/2014/main" id="{69F56586-FDC4-49AF-8369-B5201BC15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85" t="70265" r="72124" b="25134"/>
          <a:stretch/>
        </p:blipFill>
        <p:spPr bwMode="auto">
          <a:xfrm>
            <a:off x="3598970" y="3127763"/>
            <a:ext cx="1308527" cy="2292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CADEB251-D3FD-4FEE-9430-94A6F18EFB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20" t="70262" r="51941" b="25464"/>
          <a:stretch/>
        </p:blipFill>
        <p:spPr bwMode="auto">
          <a:xfrm>
            <a:off x="5348785" y="3127763"/>
            <a:ext cx="1105174" cy="21304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F437871D-221C-4EF4-8E1B-7C95B04A72FD}"/>
              </a:ext>
            </a:extLst>
          </p:cNvPr>
          <p:cNvSpPr txBox="1"/>
          <p:nvPr/>
        </p:nvSpPr>
        <p:spPr>
          <a:xfrm>
            <a:off x="7354671" y="2794001"/>
            <a:ext cx="1583254" cy="369332"/>
          </a:xfrm>
          <a:prstGeom prst="rect">
            <a:avLst/>
          </a:prstGeom>
          <a:noFill/>
        </p:spPr>
        <p:txBody>
          <a:bodyPr wrap="square">
            <a:spAutoFit/>
          </a:bodyPr>
          <a:lstStyle/>
          <a:p>
            <a:r>
              <a:rPr lang="zh-CN" altLang="en-US" dirty="0">
                <a:solidFill>
                  <a:srgbClr val="C00000"/>
                </a:solidFill>
                <a:latin typeface="Times New Roman" panose="02020603050405020304" pitchFamily="18" charset="0"/>
                <a:cs typeface="Times New Roman" panose="02020603050405020304" pitchFamily="18" charset="0"/>
              </a:rPr>
              <a:t>权重</a:t>
            </a:r>
            <a:r>
              <a:rPr lang="zh-CN" altLang="en-US" sz="1800" dirty="0">
                <a:solidFill>
                  <a:srgbClr val="C00000"/>
                </a:solidFill>
                <a:latin typeface="Times New Roman" panose="02020603050405020304" pitchFamily="18" charset="0"/>
                <a:cs typeface="Times New Roman" panose="02020603050405020304" pitchFamily="18" charset="0"/>
              </a:rPr>
              <a:t>参数矩阵</a:t>
            </a:r>
            <a:endParaRPr lang="zh-CN" altLang="en-US" dirty="0">
              <a:solidFill>
                <a:srgbClr val="C00000"/>
              </a:solidFill>
            </a:endParaRPr>
          </a:p>
        </p:txBody>
      </p:sp>
      <p:pic>
        <p:nvPicPr>
          <p:cNvPr id="16" name="图片 15">
            <a:extLst>
              <a:ext uri="{FF2B5EF4-FFF2-40B4-BE49-F238E27FC236}">
                <a16:creationId xmlns:a16="http://schemas.microsoft.com/office/drawing/2014/main" id="{97F885CA-F99C-4A41-B986-7F31F1875468}"/>
              </a:ext>
            </a:extLst>
          </p:cNvPr>
          <p:cNvPicPr>
            <a:picLocks noChangeAspect="1"/>
          </p:cNvPicPr>
          <p:nvPr/>
        </p:nvPicPr>
        <p:blipFill rotWithShape="1">
          <a:blip r:embed="rId5"/>
          <a:srcRect l="13571" t="10759" r="58214" b="29852"/>
          <a:stretch/>
        </p:blipFill>
        <p:spPr>
          <a:xfrm>
            <a:off x="6998094" y="102489"/>
            <a:ext cx="1548611" cy="1913583"/>
          </a:xfrm>
          <a:prstGeom prst="rect">
            <a:avLst/>
          </a:prstGeom>
          <a:ln>
            <a:noFill/>
          </a:ln>
          <a:effectLst>
            <a:outerShdw blurRad="292100" dist="139700" dir="2700000" algn="tl" rotWithShape="0">
              <a:srgbClr val="333333">
                <a:alpha val="65000"/>
              </a:srgbClr>
            </a:outerShdw>
          </a:effectLst>
        </p:spPr>
      </p:pic>
      <p:cxnSp>
        <p:nvCxnSpPr>
          <p:cNvPr id="17" name="直線單箭頭接點 6">
            <a:extLst>
              <a:ext uri="{FF2B5EF4-FFF2-40B4-BE49-F238E27FC236}">
                <a16:creationId xmlns:a16="http://schemas.microsoft.com/office/drawing/2014/main" id="{6B8DC42A-9C57-484C-8F85-4996A4BE7922}"/>
              </a:ext>
            </a:extLst>
          </p:cNvPr>
          <p:cNvCxnSpPr>
            <a:cxnSpLocks/>
          </p:cNvCxnSpPr>
          <p:nvPr/>
        </p:nvCxnSpPr>
        <p:spPr>
          <a:xfrm flipV="1">
            <a:off x="7077254" y="3127763"/>
            <a:ext cx="0" cy="832307"/>
          </a:xfrm>
          <a:prstGeom prst="straightConnector1">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ECA96B6-1F1A-43C5-894A-AB9FDD371CE7}"/>
              </a:ext>
            </a:extLst>
          </p:cNvPr>
          <p:cNvSpPr txBox="1"/>
          <p:nvPr/>
        </p:nvSpPr>
        <p:spPr>
          <a:xfrm>
            <a:off x="6646729" y="3429000"/>
            <a:ext cx="540052" cy="307777"/>
          </a:xfrm>
          <a:prstGeom prst="rect">
            <a:avLst/>
          </a:prstGeom>
          <a:noFill/>
        </p:spPr>
        <p:txBody>
          <a:bodyPr wrap="square">
            <a:spAutoFit/>
          </a:bodyPr>
          <a:lstStyle/>
          <a:p>
            <a:r>
              <a:rPr lang="en-US" altLang="zh-CN" sz="1400" dirty="0">
                <a:solidFill>
                  <a:srgbClr val="0070C0"/>
                </a:solidFill>
                <a:latin typeface="Times New Roman" panose="02020603050405020304" pitchFamily="18" charset="0"/>
                <a:cs typeface="Times New Roman" panose="02020603050405020304" pitchFamily="18" charset="0"/>
              </a:rPr>
              <a:t>512</a:t>
            </a:r>
            <a:endParaRPr lang="zh-CN" altLang="en-US" sz="1400" dirty="0">
              <a:solidFill>
                <a:srgbClr val="0070C0"/>
              </a:solidFill>
            </a:endParaRPr>
          </a:p>
        </p:txBody>
      </p:sp>
      <p:sp>
        <p:nvSpPr>
          <p:cNvPr id="19" name="文本框 18">
            <a:extLst>
              <a:ext uri="{FF2B5EF4-FFF2-40B4-BE49-F238E27FC236}">
                <a16:creationId xmlns:a16="http://schemas.microsoft.com/office/drawing/2014/main" id="{D5D5C84D-946E-4768-8074-D3009B2BDA48}"/>
              </a:ext>
            </a:extLst>
          </p:cNvPr>
          <p:cNvSpPr txBox="1"/>
          <p:nvPr/>
        </p:nvSpPr>
        <p:spPr>
          <a:xfrm>
            <a:off x="4815857" y="2916001"/>
            <a:ext cx="540052" cy="307777"/>
          </a:xfrm>
          <a:prstGeom prst="rect">
            <a:avLst/>
          </a:prstGeom>
          <a:noFill/>
        </p:spPr>
        <p:txBody>
          <a:bodyPr wrap="square">
            <a:spAutoFit/>
          </a:bodyPr>
          <a:lstStyle/>
          <a:p>
            <a:r>
              <a:rPr lang="en-US" altLang="zh-CN" sz="1400" dirty="0">
                <a:solidFill>
                  <a:srgbClr val="0070C0"/>
                </a:solidFill>
                <a:latin typeface="Times New Roman" panose="02020603050405020304" pitchFamily="18" charset="0"/>
                <a:cs typeface="Times New Roman" panose="02020603050405020304" pitchFamily="18" charset="0"/>
              </a:rPr>
              <a:t>512</a:t>
            </a:r>
            <a:endParaRPr lang="zh-CN" altLang="en-US" sz="1400" dirty="0">
              <a:solidFill>
                <a:srgbClr val="0070C0"/>
              </a:solidFill>
            </a:endParaRPr>
          </a:p>
        </p:txBody>
      </p:sp>
      <p:cxnSp>
        <p:nvCxnSpPr>
          <p:cNvPr id="20" name="直線單箭頭接點 6">
            <a:extLst>
              <a:ext uri="{FF2B5EF4-FFF2-40B4-BE49-F238E27FC236}">
                <a16:creationId xmlns:a16="http://schemas.microsoft.com/office/drawing/2014/main" id="{04AB5BB4-575C-406A-99A3-8032CCC6ECB3}"/>
              </a:ext>
            </a:extLst>
          </p:cNvPr>
          <p:cNvCxnSpPr>
            <a:cxnSpLocks/>
          </p:cNvCxnSpPr>
          <p:nvPr/>
        </p:nvCxnSpPr>
        <p:spPr>
          <a:xfrm flipH="1" flipV="1">
            <a:off x="3978831" y="3066024"/>
            <a:ext cx="874903" cy="1"/>
          </a:xfrm>
          <a:prstGeom prst="straightConnector1">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6">
            <a:extLst>
              <a:ext uri="{FF2B5EF4-FFF2-40B4-BE49-F238E27FC236}">
                <a16:creationId xmlns:a16="http://schemas.microsoft.com/office/drawing/2014/main" id="{D6B03D91-30F5-4B2E-B27F-74B6A3B11227}"/>
              </a:ext>
            </a:extLst>
          </p:cNvPr>
          <p:cNvCxnSpPr>
            <a:cxnSpLocks/>
          </p:cNvCxnSpPr>
          <p:nvPr/>
        </p:nvCxnSpPr>
        <p:spPr>
          <a:xfrm flipH="1">
            <a:off x="4065462" y="3810481"/>
            <a:ext cx="666547" cy="0"/>
          </a:xfrm>
          <a:prstGeom prst="straightConnector1">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5415EED-AF51-42F5-9AA9-C82DE5FD7180}"/>
              </a:ext>
            </a:extLst>
          </p:cNvPr>
          <p:cNvSpPr txBox="1"/>
          <p:nvPr/>
        </p:nvSpPr>
        <p:spPr>
          <a:xfrm>
            <a:off x="4219637" y="3823637"/>
            <a:ext cx="540052" cy="307777"/>
          </a:xfrm>
          <a:prstGeom prst="rect">
            <a:avLst/>
          </a:prstGeom>
          <a:noFill/>
        </p:spPr>
        <p:txBody>
          <a:bodyPr wrap="square">
            <a:spAutoFit/>
          </a:bodyPr>
          <a:lstStyle/>
          <a:p>
            <a:r>
              <a:rPr lang="en-US" altLang="zh-CN" sz="1400" dirty="0">
                <a:solidFill>
                  <a:srgbClr val="0070C0"/>
                </a:solidFill>
                <a:latin typeface="Times New Roman" panose="02020603050405020304" pitchFamily="18" charset="0"/>
                <a:cs typeface="Times New Roman" panose="02020603050405020304" pitchFamily="18" charset="0"/>
              </a:rPr>
              <a:t>64</a:t>
            </a:r>
            <a:endParaRPr lang="zh-CN" altLang="en-US" sz="1400" dirty="0">
              <a:solidFill>
                <a:srgbClr val="0070C0"/>
              </a:solidFill>
            </a:endParaRPr>
          </a:p>
        </p:txBody>
      </p:sp>
    </p:spTree>
    <p:extLst>
      <p:ext uri="{BB962C8B-B14F-4D97-AF65-F5344CB8AC3E}">
        <p14:creationId xmlns:p14="http://schemas.microsoft.com/office/powerpoint/2010/main" val="12504034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5348BA2-4D46-4E03-AFB2-65D7FB804302}"/>
              </a:ext>
            </a:extLst>
          </p:cNvPr>
          <p:cNvPicPr>
            <a:picLocks noChangeAspect="1"/>
          </p:cNvPicPr>
          <p:nvPr/>
        </p:nvPicPr>
        <p:blipFill rotWithShape="1">
          <a:blip r:embed="rId3"/>
          <a:srcRect r="4571"/>
          <a:stretch/>
        </p:blipFill>
        <p:spPr>
          <a:xfrm>
            <a:off x="3106293" y="2647175"/>
            <a:ext cx="5949848" cy="3473692"/>
          </a:xfrm>
          <a:prstGeom prst="rect">
            <a:avLst/>
          </a:prstGeom>
        </p:spPr>
      </p:pic>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Self-Attention in Detail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153400" cy="4246941"/>
          </a:xfrm>
        </p:spPr>
        <p:txBody>
          <a:bodyPr/>
          <a:lstStyle/>
          <a:p>
            <a:r>
              <a:rPr lang="en-US" altLang="zh-CN" sz="2000" dirty="0"/>
              <a:t>Self-attention computation</a:t>
            </a:r>
          </a:p>
          <a:p>
            <a:pPr lvl="1">
              <a:lnSpc>
                <a:spcPct val="100000"/>
              </a:lnSpc>
            </a:pPr>
            <a:r>
              <a:rPr lang="en-US" altLang="zh-CN" sz="1800" dirty="0">
                <a:solidFill>
                  <a:srgbClr val="C00000"/>
                </a:solidFill>
                <a:latin typeface="Times New Roman" panose="02020603050405020304" pitchFamily="18" charset="0"/>
                <a:cs typeface="Times New Roman" panose="02020603050405020304" pitchFamily="18" charset="0"/>
              </a:rPr>
              <a:t>Query, Key, Value </a:t>
            </a:r>
            <a:r>
              <a:rPr lang="en-US" altLang="zh-CN" sz="1800" dirty="0">
                <a:latin typeface="Times New Roman" panose="02020603050405020304" pitchFamily="18" charset="0"/>
                <a:cs typeface="Times New Roman" panose="02020603050405020304" pitchFamily="18" charset="0"/>
              </a:rPr>
              <a:t>vectors</a:t>
            </a: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13DEC69-698D-4C48-89BC-5D4B7FA8DE75}"/>
              </a:ext>
            </a:extLst>
          </p:cNvPr>
          <p:cNvPicPr>
            <a:picLocks noChangeAspect="1"/>
          </p:cNvPicPr>
          <p:nvPr/>
        </p:nvPicPr>
        <p:blipFill>
          <a:blip r:embed="rId4"/>
          <a:stretch>
            <a:fillRect/>
          </a:stretch>
        </p:blipFill>
        <p:spPr>
          <a:xfrm>
            <a:off x="5377731" y="364291"/>
            <a:ext cx="3696019" cy="2109689"/>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4124B434-0AA3-464F-8A5A-C755B4AC5123}"/>
              </a:ext>
            </a:extLst>
          </p:cNvPr>
          <p:cNvPicPr>
            <a:picLocks noChangeAspect="1"/>
          </p:cNvPicPr>
          <p:nvPr/>
        </p:nvPicPr>
        <p:blipFill rotWithShape="1">
          <a:blip r:embed="rId5"/>
          <a:srcRect l="57387" t="10302" r="11786" b="23665"/>
          <a:stretch/>
        </p:blipFill>
        <p:spPr>
          <a:xfrm>
            <a:off x="87859" y="2561847"/>
            <a:ext cx="2830370" cy="3559020"/>
          </a:xfrm>
          <a:prstGeom prst="rect">
            <a:avLst/>
          </a:prstGeom>
          <a:ln>
            <a:noFill/>
          </a:ln>
          <a:effectLst>
            <a:outerShdw blurRad="292100" dist="139700" dir="2700000" algn="tl" rotWithShape="0">
              <a:srgbClr val="333333">
                <a:alpha val="65000"/>
              </a:srgbClr>
            </a:outerShdw>
          </a:effectLst>
        </p:spPr>
      </p:pic>
      <p:sp>
        <p:nvSpPr>
          <p:cNvPr id="19" name="矩形 18">
            <a:extLst>
              <a:ext uri="{FF2B5EF4-FFF2-40B4-BE49-F238E27FC236}">
                <a16:creationId xmlns:a16="http://schemas.microsoft.com/office/drawing/2014/main" id="{9E18B483-7220-4411-9918-70301AF63D31}"/>
              </a:ext>
            </a:extLst>
          </p:cNvPr>
          <p:cNvSpPr/>
          <p:nvPr/>
        </p:nvSpPr>
        <p:spPr bwMode="auto">
          <a:xfrm>
            <a:off x="2512955" y="4203608"/>
            <a:ext cx="348657" cy="578901"/>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cxnSp>
        <p:nvCxnSpPr>
          <p:cNvPr id="20" name="直線單箭頭接點 6">
            <a:extLst>
              <a:ext uri="{FF2B5EF4-FFF2-40B4-BE49-F238E27FC236}">
                <a16:creationId xmlns:a16="http://schemas.microsoft.com/office/drawing/2014/main" id="{E7DDF3FF-B73F-4998-AC5B-A737444E418B}"/>
              </a:ext>
            </a:extLst>
          </p:cNvPr>
          <p:cNvCxnSpPr>
            <a:cxnSpLocks/>
          </p:cNvCxnSpPr>
          <p:nvPr/>
        </p:nvCxnSpPr>
        <p:spPr>
          <a:xfrm>
            <a:off x="2652867" y="4655833"/>
            <a:ext cx="578086" cy="1308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接點 16">
            <a:extLst>
              <a:ext uri="{FF2B5EF4-FFF2-40B4-BE49-F238E27FC236}">
                <a16:creationId xmlns:a16="http://schemas.microsoft.com/office/drawing/2014/main" id="{A0C92BCE-8EA2-46D2-9E35-DAF65111B1C4}"/>
              </a:ext>
            </a:extLst>
          </p:cNvPr>
          <p:cNvCxnSpPr>
            <a:cxnSpLocks/>
          </p:cNvCxnSpPr>
          <p:nvPr/>
        </p:nvCxnSpPr>
        <p:spPr>
          <a:xfrm>
            <a:off x="2456338" y="4655833"/>
            <a:ext cx="46189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9994C20-8F1F-41A0-961B-9958F9776BB1}"/>
              </a:ext>
            </a:extLst>
          </p:cNvPr>
          <p:cNvSpPr txBox="1"/>
          <p:nvPr/>
        </p:nvSpPr>
        <p:spPr>
          <a:xfrm>
            <a:off x="2944869" y="5935256"/>
            <a:ext cx="2298130" cy="307777"/>
          </a:xfrm>
          <a:prstGeom prst="rect">
            <a:avLst/>
          </a:prstGeom>
          <a:noFill/>
        </p:spPr>
        <p:txBody>
          <a:bodyPr wrap="square">
            <a:spAutoFit/>
          </a:bodyPr>
          <a:lstStyle/>
          <a:p>
            <a:pPr algn="just"/>
            <a:r>
              <a:rPr lang="en-US" altLang="zh-CN" sz="1400" dirty="0">
                <a:solidFill>
                  <a:srgbClr val="C00000"/>
                </a:solidFill>
              </a:rPr>
              <a:t>8</a:t>
            </a:r>
            <a:r>
              <a:rPr lang="zh-CN" altLang="en-US" sz="1400" dirty="0">
                <a:solidFill>
                  <a:srgbClr val="C00000"/>
                </a:solidFill>
              </a:rPr>
              <a:t>个并行的注意力层或“头”</a:t>
            </a:r>
            <a:endParaRPr lang="en-US" altLang="zh-CN" sz="1400" b="1" dirty="0"/>
          </a:p>
        </p:txBody>
      </p:sp>
    </p:spTree>
    <p:extLst>
      <p:ext uri="{BB962C8B-B14F-4D97-AF65-F5344CB8AC3E}">
        <p14:creationId xmlns:p14="http://schemas.microsoft.com/office/powerpoint/2010/main" val="136089504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Self-Attention in Detail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8153400" cy="4246941"/>
          </a:xfrm>
        </p:spPr>
        <p:txBody>
          <a:bodyPr/>
          <a:lstStyle/>
          <a:p>
            <a:r>
              <a:rPr lang="en-US" altLang="zh-CN" sz="2000" dirty="0"/>
              <a:t>Self-attention computation</a:t>
            </a:r>
          </a:p>
          <a:p>
            <a:pPr lvl="1">
              <a:lnSpc>
                <a:spcPct val="100000"/>
              </a:lnSpc>
            </a:pPr>
            <a:r>
              <a:rPr lang="en-US" altLang="zh-CN" sz="1800" dirty="0">
                <a:latin typeface="Times New Roman" panose="02020603050405020304" pitchFamily="18" charset="0"/>
                <a:cs typeface="Times New Roman" panose="02020603050405020304" pitchFamily="18" charset="0"/>
              </a:rPr>
              <a:t>Query, Key, Value vectors</a:t>
            </a:r>
          </a:p>
          <a:p>
            <a:pPr lvl="1">
              <a:lnSpc>
                <a:spcPct val="100000"/>
              </a:lnSpc>
            </a:pPr>
            <a:r>
              <a:rPr lang="en-US" altLang="zh-CN" sz="1800" b="0" i="0" dirty="0">
                <a:solidFill>
                  <a:srgbClr val="C00000"/>
                </a:solidFill>
                <a:effectLst/>
                <a:latin typeface="Times New Roman" panose="02020603050405020304" pitchFamily="18" charset="0"/>
                <a:cs typeface="Times New Roman" panose="02020603050405020304" pitchFamily="18" charset="0"/>
              </a:rPr>
              <a:t>calculate a score</a:t>
            </a:r>
            <a:endParaRPr lang="en-US" altLang="zh-CN" sz="1800" dirty="0">
              <a:solidFill>
                <a:srgbClr val="C00000"/>
              </a:solidFill>
              <a:latin typeface="Times New Roman" panose="02020603050405020304" pitchFamily="18" charset="0"/>
              <a:cs typeface="Times New Roman" panose="02020603050405020304" pitchFamily="18" charset="0"/>
            </a:endParaRP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2290" name="Picture 2">
            <a:extLst>
              <a:ext uri="{FF2B5EF4-FFF2-40B4-BE49-F238E27FC236}">
                <a16:creationId xmlns:a16="http://schemas.microsoft.com/office/drawing/2014/main" id="{A52A9CCD-D70E-3F60-12D9-B078D54F1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531" y="2598744"/>
            <a:ext cx="6654069" cy="347760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1FEC7A04-B828-4324-B063-E5B422EC2B44}"/>
              </a:ext>
            </a:extLst>
          </p:cNvPr>
          <p:cNvSpPr/>
          <p:nvPr/>
        </p:nvSpPr>
        <p:spPr bwMode="auto">
          <a:xfrm>
            <a:off x="3740220" y="5609473"/>
            <a:ext cx="4558453" cy="475335"/>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13" name="图片 12">
            <a:extLst>
              <a:ext uri="{FF2B5EF4-FFF2-40B4-BE49-F238E27FC236}">
                <a16:creationId xmlns:a16="http://schemas.microsoft.com/office/drawing/2014/main" id="{4CE65BC0-31BE-4163-B09A-62C5305F0007}"/>
              </a:ext>
            </a:extLst>
          </p:cNvPr>
          <p:cNvPicPr>
            <a:picLocks noChangeAspect="1"/>
          </p:cNvPicPr>
          <p:nvPr/>
        </p:nvPicPr>
        <p:blipFill rotWithShape="1">
          <a:blip r:embed="rId4"/>
          <a:srcRect l="2234" t="4787" r="4142" b="7424"/>
          <a:stretch/>
        </p:blipFill>
        <p:spPr>
          <a:xfrm>
            <a:off x="5376680" y="255743"/>
            <a:ext cx="3526032" cy="1842057"/>
          </a:xfrm>
          <a:prstGeom prst="rect">
            <a:avLst/>
          </a:prstGeom>
          <a:ln>
            <a:no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246686F5-A44D-40D9-8701-7DFC656054FF}"/>
              </a:ext>
            </a:extLst>
          </p:cNvPr>
          <p:cNvSpPr/>
          <p:nvPr/>
        </p:nvSpPr>
        <p:spPr bwMode="auto">
          <a:xfrm>
            <a:off x="6834976" y="980185"/>
            <a:ext cx="968593" cy="488738"/>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cxnSp>
        <p:nvCxnSpPr>
          <p:cNvPr id="16" name="直線單箭頭接點 6">
            <a:extLst>
              <a:ext uri="{FF2B5EF4-FFF2-40B4-BE49-F238E27FC236}">
                <a16:creationId xmlns:a16="http://schemas.microsoft.com/office/drawing/2014/main" id="{39B57D88-D573-4BAD-B637-3017A9476CB8}"/>
              </a:ext>
            </a:extLst>
          </p:cNvPr>
          <p:cNvCxnSpPr>
            <a:cxnSpLocks/>
          </p:cNvCxnSpPr>
          <p:nvPr/>
        </p:nvCxnSpPr>
        <p:spPr>
          <a:xfrm flipH="1" flipV="1">
            <a:off x="7433612" y="1370996"/>
            <a:ext cx="490602" cy="437959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10375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Self-Attention in Detail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3538696" cy="4246941"/>
          </a:xfrm>
        </p:spPr>
        <p:txBody>
          <a:bodyPr/>
          <a:lstStyle/>
          <a:p>
            <a:r>
              <a:rPr lang="en-US" altLang="zh-CN" sz="2000" dirty="0"/>
              <a:t>Self-attention computation</a:t>
            </a:r>
          </a:p>
          <a:p>
            <a:pPr lvl="1">
              <a:lnSpc>
                <a:spcPct val="100000"/>
              </a:lnSpc>
            </a:pPr>
            <a:r>
              <a:rPr lang="en-US" altLang="zh-CN" sz="1800" dirty="0">
                <a:latin typeface="Times New Roman" panose="02020603050405020304" pitchFamily="18" charset="0"/>
                <a:cs typeface="Times New Roman" panose="02020603050405020304" pitchFamily="18" charset="0"/>
              </a:rPr>
              <a:t>Query, Key, Value vectors</a:t>
            </a:r>
          </a:p>
          <a:p>
            <a:pPr lvl="1">
              <a:lnSpc>
                <a:spcPct val="100000"/>
              </a:lnSpc>
            </a:pPr>
            <a:r>
              <a:rPr lang="en-US" altLang="zh-CN" sz="1800" b="0" i="0" dirty="0">
                <a:solidFill>
                  <a:srgbClr val="222222"/>
                </a:solidFill>
                <a:effectLst/>
                <a:latin typeface="Times New Roman" panose="02020603050405020304" pitchFamily="18" charset="0"/>
                <a:cs typeface="Times New Roman" panose="02020603050405020304" pitchFamily="18" charset="0"/>
              </a:rPr>
              <a:t>calculate a score</a:t>
            </a:r>
          </a:p>
          <a:p>
            <a:pPr lvl="1">
              <a:lnSpc>
                <a:spcPct val="100000"/>
              </a:lnSpc>
            </a:pPr>
            <a:r>
              <a:rPr lang="en-US" altLang="zh-CN" sz="1800" i="1" dirty="0">
                <a:solidFill>
                  <a:srgbClr val="C00000"/>
                </a:solidFill>
                <a:latin typeface="Times New Roman" panose="02020603050405020304" pitchFamily="18" charset="0"/>
                <a:cs typeface="Times New Roman" panose="02020603050405020304" pitchFamily="18" charset="0"/>
              </a:rPr>
              <a:t>Normalization</a:t>
            </a:r>
          </a:p>
          <a:p>
            <a:pPr lvl="1">
              <a:lnSpc>
                <a:spcPct val="100000"/>
              </a:lnSpc>
            </a:pPr>
            <a:r>
              <a:rPr lang="en-US" altLang="zh-CN" sz="1800" dirty="0" err="1">
                <a:solidFill>
                  <a:srgbClr val="C00000"/>
                </a:solidFill>
                <a:latin typeface="Times New Roman" panose="02020603050405020304" pitchFamily="18" charset="0"/>
                <a:cs typeface="Times New Roman" panose="02020603050405020304" pitchFamily="18" charset="0"/>
              </a:rPr>
              <a:t>Softmax</a:t>
            </a:r>
            <a:endParaRPr lang="en-US" altLang="zh-CN" sz="1800" dirty="0">
              <a:solidFill>
                <a:srgbClr val="C00000"/>
              </a:solidFill>
              <a:latin typeface="Times New Roman" panose="02020603050405020304" pitchFamily="18" charset="0"/>
              <a:cs typeface="Times New Roman" panose="02020603050405020304" pitchFamily="18" charset="0"/>
            </a:endParaRPr>
          </a:p>
          <a:p>
            <a:pPr lvl="1">
              <a:lnSpc>
                <a:spcPct val="100000"/>
              </a:lnSpc>
            </a:pPr>
            <a:endParaRPr lang="en-US" altLang="zh-CN" sz="1800" dirty="0">
              <a:latin typeface="Times New Roman" panose="02020603050405020304" pitchFamily="18" charset="0"/>
              <a:cs typeface="Times New Roman" panose="02020603050405020304" pitchFamily="18" charset="0"/>
            </a:endParaRP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3316" name="Picture 4">
            <a:extLst>
              <a:ext uri="{FF2B5EF4-FFF2-40B4-BE49-F238E27FC236}">
                <a16:creationId xmlns:a16="http://schemas.microsoft.com/office/drawing/2014/main" id="{A577AF51-7DFC-537B-69F1-8D0C5BC89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665" y="2295274"/>
            <a:ext cx="5914047" cy="372441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68F80D59-7101-44E2-9035-E6E1ACAE470A}"/>
              </a:ext>
            </a:extLst>
          </p:cNvPr>
          <p:cNvSpPr/>
          <p:nvPr/>
        </p:nvSpPr>
        <p:spPr bwMode="auto">
          <a:xfrm>
            <a:off x="2988665" y="5141245"/>
            <a:ext cx="5263732" cy="980182"/>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11" name="图片 10">
            <a:extLst>
              <a:ext uri="{FF2B5EF4-FFF2-40B4-BE49-F238E27FC236}">
                <a16:creationId xmlns:a16="http://schemas.microsoft.com/office/drawing/2014/main" id="{D3EFB7B4-6A33-42C8-A09D-D7020536025F}"/>
              </a:ext>
            </a:extLst>
          </p:cNvPr>
          <p:cNvPicPr>
            <a:picLocks noChangeAspect="1"/>
          </p:cNvPicPr>
          <p:nvPr/>
        </p:nvPicPr>
        <p:blipFill rotWithShape="1">
          <a:blip r:embed="rId4"/>
          <a:srcRect l="2234" t="4787" r="4142" b="7424"/>
          <a:stretch/>
        </p:blipFill>
        <p:spPr>
          <a:xfrm>
            <a:off x="5376680" y="255743"/>
            <a:ext cx="3526032" cy="1842057"/>
          </a:xfrm>
          <a:prstGeom prst="rect">
            <a:avLst/>
          </a:prstGeom>
          <a:ln>
            <a:noFill/>
          </a:ln>
          <a:effectLst>
            <a:outerShdw blurRad="292100" dist="139700" dir="2700000" algn="tl" rotWithShape="0">
              <a:srgbClr val="333333">
                <a:alpha val="65000"/>
              </a:srgbClr>
            </a:outerShdw>
          </a:effectLst>
        </p:spPr>
      </p:pic>
      <p:sp>
        <p:nvSpPr>
          <p:cNvPr id="13" name="矩形 12">
            <a:extLst>
              <a:ext uri="{FF2B5EF4-FFF2-40B4-BE49-F238E27FC236}">
                <a16:creationId xmlns:a16="http://schemas.microsoft.com/office/drawing/2014/main" id="{888C25CB-019D-4697-A486-DF63A8C7AC4F}"/>
              </a:ext>
            </a:extLst>
          </p:cNvPr>
          <p:cNvSpPr/>
          <p:nvPr/>
        </p:nvSpPr>
        <p:spPr bwMode="auto">
          <a:xfrm>
            <a:off x="6354752" y="980185"/>
            <a:ext cx="1448818" cy="723806"/>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cxnSp>
        <p:nvCxnSpPr>
          <p:cNvPr id="15" name="直線單箭頭接點 6">
            <a:extLst>
              <a:ext uri="{FF2B5EF4-FFF2-40B4-BE49-F238E27FC236}">
                <a16:creationId xmlns:a16="http://schemas.microsoft.com/office/drawing/2014/main" id="{36B1C8AF-4EE3-4AC1-9C24-219658598544}"/>
              </a:ext>
            </a:extLst>
          </p:cNvPr>
          <p:cNvCxnSpPr>
            <a:cxnSpLocks/>
          </p:cNvCxnSpPr>
          <p:nvPr/>
        </p:nvCxnSpPr>
        <p:spPr>
          <a:xfrm flipH="1" flipV="1">
            <a:off x="7446768" y="1716756"/>
            <a:ext cx="356802" cy="391458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95284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Self-Attention in Detail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3538696" cy="4246941"/>
          </a:xfrm>
        </p:spPr>
        <p:txBody>
          <a:bodyPr/>
          <a:lstStyle/>
          <a:p>
            <a:r>
              <a:rPr lang="en-US" altLang="zh-CN" sz="2000" dirty="0"/>
              <a:t>Self-attention computation</a:t>
            </a:r>
          </a:p>
          <a:p>
            <a:pPr lvl="1">
              <a:lnSpc>
                <a:spcPct val="100000"/>
              </a:lnSpc>
            </a:pPr>
            <a:r>
              <a:rPr lang="en-US" altLang="zh-CN" sz="1800" dirty="0">
                <a:latin typeface="Times New Roman" panose="02020603050405020304" pitchFamily="18" charset="0"/>
                <a:cs typeface="Times New Roman" panose="02020603050405020304" pitchFamily="18" charset="0"/>
              </a:rPr>
              <a:t>Query, Key, Value vectors</a:t>
            </a:r>
          </a:p>
          <a:p>
            <a:pPr lvl="1">
              <a:lnSpc>
                <a:spcPct val="100000"/>
              </a:lnSpc>
            </a:pPr>
            <a:r>
              <a:rPr lang="en-US" altLang="zh-CN" sz="1800" b="0" i="0" dirty="0">
                <a:solidFill>
                  <a:srgbClr val="222222"/>
                </a:solidFill>
                <a:effectLst/>
                <a:latin typeface="Times New Roman" panose="02020603050405020304" pitchFamily="18" charset="0"/>
                <a:cs typeface="Times New Roman" panose="02020603050405020304" pitchFamily="18" charset="0"/>
              </a:rPr>
              <a:t>calculate a score</a:t>
            </a:r>
          </a:p>
          <a:p>
            <a:pPr lvl="1">
              <a:lnSpc>
                <a:spcPct val="100000"/>
              </a:lnSpc>
            </a:pPr>
            <a:r>
              <a:rPr lang="en-US" altLang="zh-CN" sz="1800" i="1" dirty="0">
                <a:solidFill>
                  <a:srgbClr val="222222"/>
                </a:solidFill>
                <a:latin typeface="Times New Roman" panose="02020603050405020304" pitchFamily="18" charset="0"/>
                <a:cs typeface="Times New Roman" panose="02020603050405020304" pitchFamily="18" charset="0"/>
              </a:rPr>
              <a:t>Normalization</a:t>
            </a:r>
          </a:p>
          <a:p>
            <a:pPr lvl="1">
              <a:lnSpc>
                <a:spcPct val="100000"/>
              </a:lnSpc>
            </a:pPr>
            <a:r>
              <a:rPr lang="en-US" altLang="zh-CN" sz="1800" dirty="0" err="1">
                <a:solidFill>
                  <a:srgbClr val="222222"/>
                </a:solidFill>
                <a:latin typeface="Times New Roman" panose="02020603050405020304" pitchFamily="18" charset="0"/>
                <a:cs typeface="Times New Roman" panose="02020603050405020304" pitchFamily="18" charset="0"/>
              </a:rPr>
              <a:t>Softmax</a:t>
            </a:r>
            <a:endParaRPr lang="en-US" altLang="zh-CN" sz="1800" dirty="0">
              <a:solidFill>
                <a:srgbClr val="222222"/>
              </a:solidFill>
              <a:latin typeface="Times New Roman" panose="02020603050405020304" pitchFamily="18" charset="0"/>
              <a:cs typeface="Times New Roman" panose="02020603050405020304" pitchFamily="18" charset="0"/>
            </a:endParaRPr>
          </a:p>
          <a:p>
            <a:pPr lvl="1">
              <a:lnSpc>
                <a:spcPct val="100000"/>
              </a:lnSpc>
            </a:pPr>
            <a:r>
              <a:rPr lang="en-US" altLang="zh-CN" sz="1800" dirty="0">
                <a:solidFill>
                  <a:srgbClr val="C00000"/>
                </a:solidFill>
                <a:latin typeface="Times New Roman" panose="02020603050405020304" pitchFamily="18" charset="0"/>
                <a:cs typeface="Times New Roman" panose="02020603050405020304" pitchFamily="18" charset="0"/>
              </a:rPr>
              <a:t>Multiply each value vector by the </a:t>
            </a:r>
            <a:r>
              <a:rPr lang="en-US" altLang="zh-CN" sz="1800" dirty="0" err="1">
                <a:solidFill>
                  <a:srgbClr val="C00000"/>
                </a:solidFill>
                <a:latin typeface="Times New Roman" panose="02020603050405020304" pitchFamily="18" charset="0"/>
                <a:cs typeface="Times New Roman" panose="02020603050405020304" pitchFamily="18" charset="0"/>
              </a:rPr>
              <a:t>softmax</a:t>
            </a:r>
            <a:r>
              <a:rPr lang="en-US" altLang="zh-CN" sz="1800" dirty="0">
                <a:solidFill>
                  <a:srgbClr val="C00000"/>
                </a:solidFill>
                <a:latin typeface="Times New Roman" panose="02020603050405020304" pitchFamily="18" charset="0"/>
                <a:cs typeface="Times New Roman" panose="02020603050405020304" pitchFamily="18" charset="0"/>
              </a:rPr>
              <a:t> score</a:t>
            </a:r>
          </a:p>
          <a:p>
            <a:pPr lvl="1">
              <a:lnSpc>
                <a:spcPct val="100000"/>
              </a:lnSpc>
            </a:pPr>
            <a:r>
              <a:rPr lang="en-US" altLang="zh-CN" sz="1800" dirty="0">
                <a:solidFill>
                  <a:srgbClr val="C00000"/>
                </a:solidFill>
                <a:latin typeface="Times New Roman" panose="02020603050405020304" pitchFamily="18" charset="0"/>
                <a:cs typeface="Times New Roman" panose="02020603050405020304" pitchFamily="18" charset="0"/>
              </a:rPr>
              <a:t>sum up the weighted value vectors</a:t>
            </a: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9FF1AEB3-FE33-B22F-E869-1A5631C92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682" y="1926280"/>
            <a:ext cx="4690904" cy="44577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5E26BB0B-F2F0-4E3E-A131-D9AD20D8714A}"/>
              </a:ext>
            </a:extLst>
          </p:cNvPr>
          <p:cNvSpPr/>
          <p:nvPr/>
        </p:nvSpPr>
        <p:spPr bwMode="auto">
          <a:xfrm>
            <a:off x="4076383" y="5020607"/>
            <a:ext cx="4276248" cy="1311582"/>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1" name="文本框 10">
            <a:extLst>
              <a:ext uri="{FF2B5EF4-FFF2-40B4-BE49-F238E27FC236}">
                <a16:creationId xmlns:a16="http://schemas.microsoft.com/office/drawing/2014/main" id="{272D87C1-D6F8-4460-885E-D68416313FED}"/>
              </a:ext>
            </a:extLst>
          </p:cNvPr>
          <p:cNvSpPr txBox="1"/>
          <p:nvPr/>
        </p:nvSpPr>
        <p:spPr>
          <a:xfrm>
            <a:off x="629920" y="5169653"/>
            <a:ext cx="2763149" cy="369332"/>
          </a:xfrm>
          <a:prstGeom prst="rect">
            <a:avLst/>
          </a:prstGeom>
          <a:noFill/>
        </p:spPr>
        <p:txBody>
          <a:bodyPr wrap="square">
            <a:spAutoFit/>
          </a:bodyPr>
          <a:lstStyle/>
          <a:p>
            <a:r>
              <a:rPr lang="en-US" altLang="zh-CN" b="1" dirty="0">
                <a:solidFill>
                  <a:srgbClr val="C00000"/>
                </a:solidFill>
              </a:rPr>
              <a:t>0.88*v1+0.12*v2+…</a:t>
            </a:r>
            <a:endParaRPr lang="zh-CN" altLang="en-US" b="1" dirty="0">
              <a:solidFill>
                <a:srgbClr val="C00000"/>
              </a:solidFill>
            </a:endParaRPr>
          </a:p>
        </p:txBody>
      </p:sp>
      <p:pic>
        <p:nvPicPr>
          <p:cNvPr id="15" name="图片 14">
            <a:extLst>
              <a:ext uri="{FF2B5EF4-FFF2-40B4-BE49-F238E27FC236}">
                <a16:creationId xmlns:a16="http://schemas.microsoft.com/office/drawing/2014/main" id="{AA9E7F2F-F328-4205-BA06-DFC70BC320E7}"/>
              </a:ext>
            </a:extLst>
          </p:cNvPr>
          <p:cNvPicPr>
            <a:picLocks noChangeAspect="1"/>
          </p:cNvPicPr>
          <p:nvPr/>
        </p:nvPicPr>
        <p:blipFill rotWithShape="1">
          <a:blip r:embed="rId4"/>
          <a:srcRect l="2234" t="4787" r="4142" b="7424"/>
          <a:stretch/>
        </p:blipFill>
        <p:spPr>
          <a:xfrm>
            <a:off x="5527983" y="58838"/>
            <a:ext cx="3526032" cy="1842057"/>
          </a:xfrm>
          <a:prstGeom prst="rect">
            <a:avLst/>
          </a:prstGeom>
          <a:ln>
            <a:noFill/>
          </a:ln>
          <a:effectLst>
            <a:outerShdw blurRad="292100" dist="139700" dir="2700000" algn="tl" rotWithShape="0">
              <a:srgbClr val="333333">
                <a:alpha val="65000"/>
              </a:srgbClr>
            </a:outerShdw>
          </a:effectLst>
        </p:spPr>
      </p:pic>
      <p:sp>
        <p:nvSpPr>
          <p:cNvPr id="16" name="矩形 15">
            <a:extLst>
              <a:ext uri="{FF2B5EF4-FFF2-40B4-BE49-F238E27FC236}">
                <a16:creationId xmlns:a16="http://schemas.microsoft.com/office/drawing/2014/main" id="{ACB42DD9-45E7-4D09-BB1A-58536CCBC2B5}"/>
              </a:ext>
            </a:extLst>
          </p:cNvPr>
          <p:cNvSpPr/>
          <p:nvPr/>
        </p:nvSpPr>
        <p:spPr bwMode="auto">
          <a:xfrm>
            <a:off x="6506055" y="783280"/>
            <a:ext cx="1993260" cy="723806"/>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cxnSp>
        <p:nvCxnSpPr>
          <p:cNvPr id="17" name="直線單箭頭接點 6">
            <a:extLst>
              <a:ext uri="{FF2B5EF4-FFF2-40B4-BE49-F238E27FC236}">
                <a16:creationId xmlns:a16="http://schemas.microsoft.com/office/drawing/2014/main" id="{3621171E-AD3E-4E99-9B34-8680445000BB}"/>
              </a:ext>
            </a:extLst>
          </p:cNvPr>
          <p:cNvCxnSpPr>
            <a:cxnSpLocks/>
          </p:cNvCxnSpPr>
          <p:nvPr/>
        </p:nvCxnSpPr>
        <p:spPr>
          <a:xfrm flipH="1" flipV="1">
            <a:off x="8065679" y="1412603"/>
            <a:ext cx="153544" cy="394171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80690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Self-Attention in Detail</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3538696" cy="4246941"/>
          </a:xfrm>
        </p:spPr>
        <p:txBody>
          <a:bodyPr/>
          <a:lstStyle/>
          <a:p>
            <a:r>
              <a:rPr lang="en-US" altLang="zh-CN" sz="2000" dirty="0"/>
              <a:t>Self-attention computation</a:t>
            </a:r>
          </a:p>
          <a:p>
            <a:pPr lvl="1">
              <a:lnSpc>
                <a:spcPct val="100000"/>
              </a:lnSpc>
            </a:pPr>
            <a:r>
              <a:rPr lang="en-US" altLang="zh-CN" sz="1800" dirty="0">
                <a:solidFill>
                  <a:srgbClr val="C00000"/>
                </a:solidFill>
                <a:latin typeface="Times New Roman" panose="02020603050405020304" pitchFamily="18" charset="0"/>
                <a:cs typeface="Times New Roman" panose="02020603050405020304" pitchFamily="18" charset="0"/>
              </a:rPr>
              <a:t>Matrix form</a:t>
            </a:r>
          </a:p>
          <a:p>
            <a:endParaRPr lang="en-US" altLang="zh-CN" sz="2200" dirty="0"/>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5362" name="Picture 2">
            <a:extLst>
              <a:ext uri="{FF2B5EF4-FFF2-40B4-BE49-F238E27FC236}">
                <a16:creationId xmlns:a16="http://schemas.microsoft.com/office/drawing/2014/main" id="{ABE1F756-BEC2-7791-3A71-AB43AF524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543" y="3204333"/>
            <a:ext cx="6284913" cy="245625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CF945D51-B60B-4553-8749-0C431B25BF1B}"/>
              </a:ext>
            </a:extLst>
          </p:cNvPr>
          <p:cNvPicPr>
            <a:picLocks noChangeAspect="1"/>
          </p:cNvPicPr>
          <p:nvPr/>
        </p:nvPicPr>
        <p:blipFill rotWithShape="1">
          <a:blip r:embed="rId4"/>
          <a:srcRect l="2234" t="4787" r="4142" b="7424"/>
          <a:stretch/>
        </p:blipFill>
        <p:spPr>
          <a:xfrm>
            <a:off x="5527983" y="58838"/>
            <a:ext cx="3526032" cy="1842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962820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Multi-head Attention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7658100" cy="4246941"/>
          </a:xfrm>
        </p:spPr>
        <p:txBody>
          <a:bodyPr/>
          <a:lstStyle/>
          <a:p>
            <a:r>
              <a:rPr lang="en-US" altLang="zh-CN" sz="1800" dirty="0"/>
              <a:t>Repeat self-attention for </a:t>
            </a:r>
            <a:r>
              <a:rPr lang="en-US" altLang="zh-CN" sz="1800" b="1" dirty="0">
                <a:solidFill>
                  <a:srgbClr val="C00000"/>
                </a:solidFill>
              </a:rPr>
              <a:t>eight times</a:t>
            </a:r>
          </a:p>
          <a:p>
            <a:pPr lvl="1">
              <a:lnSpc>
                <a:spcPct val="100000"/>
              </a:lnSpc>
            </a:pPr>
            <a:r>
              <a:rPr lang="en-US" altLang="zh-CN" sz="1800" dirty="0">
                <a:latin typeface="Times New Roman" panose="02020603050405020304" pitchFamily="18" charset="0"/>
                <a:cs typeface="Times New Roman" panose="02020603050405020304" pitchFamily="18" charset="0"/>
              </a:rPr>
              <a:t>It expands the model’s ability to focus on different positions. </a:t>
            </a:r>
          </a:p>
          <a:p>
            <a:pPr lvl="1">
              <a:lnSpc>
                <a:spcPct val="100000"/>
              </a:lnSpc>
            </a:pPr>
            <a:r>
              <a:rPr lang="en-US" altLang="zh-CN" sz="1800" dirty="0">
                <a:latin typeface="Times New Roman" panose="02020603050405020304" pitchFamily="18" charset="0"/>
                <a:cs typeface="Times New Roman" panose="02020603050405020304" pitchFamily="18" charset="0"/>
              </a:rPr>
              <a:t>It gives the attention layer multiple “</a:t>
            </a:r>
            <a:r>
              <a:rPr lang="en-US" altLang="zh-CN" sz="1800" dirty="0">
                <a:solidFill>
                  <a:srgbClr val="0070C0"/>
                </a:solidFill>
                <a:latin typeface="Times New Roman" panose="02020603050405020304" pitchFamily="18" charset="0"/>
                <a:cs typeface="Times New Roman" panose="02020603050405020304" pitchFamily="18" charset="0"/>
              </a:rPr>
              <a:t>representation subspaces</a:t>
            </a:r>
            <a:r>
              <a:rPr lang="en-US" altLang="zh-CN" sz="1800" dirty="0">
                <a:latin typeface="Times New Roman" panose="02020603050405020304" pitchFamily="18" charset="0"/>
                <a:cs typeface="Times New Roman" panose="02020603050405020304" pitchFamily="18" charset="0"/>
              </a:rPr>
              <a:t>”.</a:t>
            </a:r>
          </a:p>
          <a:p>
            <a:pPr lvl="1">
              <a:lnSpc>
                <a:spcPct val="100000"/>
              </a:lnSpc>
            </a:pPr>
            <a:endParaRPr lang="en-US" altLang="zh-CN" sz="1800" dirty="0">
              <a:latin typeface="Times New Roman" panose="02020603050405020304" pitchFamily="18" charset="0"/>
              <a:cs typeface="Times New Roman" panose="02020603050405020304" pitchFamily="18" charset="0"/>
            </a:endParaRPr>
          </a:p>
        </p:txBody>
      </p:sp>
      <p:pic>
        <p:nvPicPr>
          <p:cNvPr id="16386" name="Picture 2">
            <a:extLst>
              <a:ext uri="{FF2B5EF4-FFF2-40B4-BE49-F238E27FC236}">
                <a16:creationId xmlns:a16="http://schemas.microsoft.com/office/drawing/2014/main" id="{ED29F58D-1503-FF9F-A13E-0BF5DD658D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1"/>
          <a:stretch/>
        </p:blipFill>
        <p:spPr bwMode="auto">
          <a:xfrm>
            <a:off x="61045" y="3313666"/>
            <a:ext cx="6348172" cy="320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E75B0FD0-F3D4-4880-A608-2FA76EA538CB}"/>
              </a:ext>
            </a:extLst>
          </p:cNvPr>
          <p:cNvPicPr>
            <a:picLocks noChangeAspect="1"/>
          </p:cNvPicPr>
          <p:nvPr/>
        </p:nvPicPr>
        <p:blipFill rotWithShape="1">
          <a:blip r:embed="rId4"/>
          <a:srcRect l="57387" t="10302" r="12733" b="23665"/>
          <a:stretch/>
        </p:blipFill>
        <p:spPr>
          <a:xfrm>
            <a:off x="7103394" y="52327"/>
            <a:ext cx="1961666" cy="2544823"/>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85B6FAA1-B045-4A0A-ACE5-CCA3FE5569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5885" y="3163509"/>
            <a:ext cx="1927039" cy="2912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a:extLst>
              <a:ext uri="{FF2B5EF4-FFF2-40B4-BE49-F238E27FC236}">
                <a16:creationId xmlns:a16="http://schemas.microsoft.com/office/drawing/2014/main" id="{CA20B272-18DC-4FB9-A636-467105CC27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9217" y="4568763"/>
            <a:ext cx="694177" cy="1952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矩形 14">
            <a:extLst>
              <a:ext uri="{FF2B5EF4-FFF2-40B4-BE49-F238E27FC236}">
                <a16:creationId xmlns:a16="http://schemas.microsoft.com/office/drawing/2014/main" id="{5FDD39AA-0B67-4292-AF40-13208E6A220C}"/>
              </a:ext>
            </a:extLst>
          </p:cNvPr>
          <p:cNvSpPr/>
          <p:nvPr/>
        </p:nvSpPr>
        <p:spPr bwMode="auto">
          <a:xfrm>
            <a:off x="7295464" y="2286085"/>
            <a:ext cx="1513255" cy="432320"/>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cxnSp>
        <p:nvCxnSpPr>
          <p:cNvPr id="16" name="直線單箭頭接點 6">
            <a:extLst>
              <a:ext uri="{FF2B5EF4-FFF2-40B4-BE49-F238E27FC236}">
                <a16:creationId xmlns:a16="http://schemas.microsoft.com/office/drawing/2014/main" id="{E7E2C207-B20D-43D4-A4E1-8C87379472FD}"/>
              </a:ext>
            </a:extLst>
          </p:cNvPr>
          <p:cNvCxnSpPr>
            <a:cxnSpLocks/>
          </p:cNvCxnSpPr>
          <p:nvPr/>
        </p:nvCxnSpPr>
        <p:spPr>
          <a:xfrm flipH="1">
            <a:off x="6249496" y="2673651"/>
            <a:ext cx="1268777" cy="36860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18339B5F-7323-4D2D-A9CE-A7F52117AD08}"/>
              </a:ext>
            </a:extLst>
          </p:cNvPr>
          <p:cNvCxnSpPr>
            <a:cxnSpLocks/>
          </p:cNvCxnSpPr>
          <p:nvPr/>
        </p:nvCxnSpPr>
        <p:spPr>
          <a:xfrm>
            <a:off x="7321744" y="2673651"/>
            <a:ext cx="46189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A2EA562-7713-4712-BC6B-68718D8F29E8}"/>
              </a:ext>
            </a:extLst>
          </p:cNvPr>
          <p:cNvSpPr txBox="1"/>
          <p:nvPr/>
        </p:nvSpPr>
        <p:spPr>
          <a:xfrm>
            <a:off x="4526724" y="2972438"/>
            <a:ext cx="2298130" cy="307777"/>
          </a:xfrm>
          <a:prstGeom prst="rect">
            <a:avLst/>
          </a:prstGeom>
          <a:noFill/>
        </p:spPr>
        <p:txBody>
          <a:bodyPr wrap="square">
            <a:spAutoFit/>
          </a:bodyPr>
          <a:lstStyle/>
          <a:p>
            <a:pPr algn="just"/>
            <a:r>
              <a:rPr lang="en-US" altLang="zh-CN" sz="1400" dirty="0">
                <a:solidFill>
                  <a:srgbClr val="C00000"/>
                </a:solidFill>
              </a:rPr>
              <a:t>8</a:t>
            </a:r>
            <a:r>
              <a:rPr lang="zh-CN" altLang="en-US" sz="1400" dirty="0">
                <a:solidFill>
                  <a:srgbClr val="C00000"/>
                </a:solidFill>
              </a:rPr>
              <a:t>组不同的</a:t>
            </a:r>
            <a:r>
              <a:rPr lang="en-US" altLang="zh-CN" sz="1400" dirty="0">
                <a:solidFill>
                  <a:srgbClr val="C00000"/>
                </a:solidFill>
              </a:rPr>
              <a:t>Q/K/V matrix</a:t>
            </a:r>
            <a:endParaRPr lang="en-US" altLang="zh-CN" sz="1400" b="1" dirty="0"/>
          </a:p>
        </p:txBody>
      </p:sp>
    </p:spTree>
    <p:extLst>
      <p:ext uri="{BB962C8B-B14F-4D97-AF65-F5344CB8AC3E}">
        <p14:creationId xmlns:p14="http://schemas.microsoft.com/office/powerpoint/2010/main" val="11866801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Multi-head Attention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846932" y="2469238"/>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815182" y="2500988"/>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7658100" cy="4246941"/>
          </a:xfrm>
        </p:spPr>
        <p:txBody>
          <a:bodyPr/>
          <a:lstStyle/>
          <a:p>
            <a:r>
              <a:rPr lang="en-US" altLang="zh-CN" sz="1800" dirty="0"/>
              <a:t>Repeat self-attention for </a:t>
            </a:r>
            <a:r>
              <a:rPr lang="en-US" altLang="zh-CN" sz="1800" b="1" dirty="0">
                <a:solidFill>
                  <a:srgbClr val="C00000"/>
                </a:solidFill>
              </a:rPr>
              <a:t>eight times</a:t>
            </a:r>
          </a:p>
          <a:p>
            <a:pPr lvl="1">
              <a:lnSpc>
                <a:spcPct val="100000"/>
              </a:lnSpc>
            </a:pPr>
            <a:r>
              <a:rPr lang="en-US" altLang="zh-CN" sz="1800" dirty="0">
                <a:latin typeface="Times New Roman" panose="02020603050405020304" pitchFamily="18" charset="0"/>
                <a:cs typeface="Times New Roman" panose="02020603050405020304" pitchFamily="18" charset="0"/>
              </a:rPr>
              <a:t>condense these eight down into a single matrix</a:t>
            </a:r>
          </a:p>
        </p:txBody>
      </p:sp>
      <p:pic>
        <p:nvPicPr>
          <p:cNvPr id="17410" name="Picture 2">
            <a:extLst>
              <a:ext uri="{FF2B5EF4-FFF2-40B4-BE49-F238E27FC236}">
                <a16:creationId xmlns:a16="http://schemas.microsoft.com/office/drawing/2014/main" id="{7164DF96-76BC-6881-2988-97E1FAA99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3" y="2279286"/>
            <a:ext cx="7184538" cy="397394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7F0A5B9-3AA8-4AD2-9135-58570651E675}"/>
              </a:ext>
            </a:extLst>
          </p:cNvPr>
          <p:cNvSpPr/>
          <p:nvPr/>
        </p:nvSpPr>
        <p:spPr bwMode="auto">
          <a:xfrm>
            <a:off x="174958" y="3033980"/>
            <a:ext cx="3780728" cy="261807"/>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10" name="图片 9">
            <a:extLst>
              <a:ext uri="{FF2B5EF4-FFF2-40B4-BE49-F238E27FC236}">
                <a16:creationId xmlns:a16="http://schemas.microsoft.com/office/drawing/2014/main" id="{56E1C072-A37D-4F38-BCC6-61594081AFA2}"/>
              </a:ext>
            </a:extLst>
          </p:cNvPr>
          <p:cNvPicPr>
            <a:picLocks noChangeAspect="1"/>
          </p:cNvPicPr>
          <p:nvPr/>
        </p:nvPicPr>
        <p:blipFill rotWithShape="1">
          <a:blip r:embed="rId4"/>
          <a:srcRect l="57387" t="10302" r="12733" b="23665"/>
          <a:stretch/>
        </p:blipFill>
        <p:spPr>
          <a:xfrm>
            <a:off x="7134467" y="3429000"/>
            <a:ext cx="1961666" cy="2544823"/>
          </a:xfrm>
          <a:prstGeom prst="rect">
            <a:avLst/>
          </a:prstGeom>
          <a:ln>
            <a:noFill/>
          </a:ln>
          <a:effectLst>
            <a:outerShdw blurRad="292100" dist="139700" dir="2700000" algn="tl" rotWithShape="0">
              <a:srgbClr val="333333">
                <a:alpha val="65000"/>
              </a:srgbClr>
            </a:outerShdw>
          </a:effectLst>
        </p:spPr>
      </p:pic>
      <p:pic>
        <p:nvPicPr>
          <p:cNvPr id="11" name="Picture 2">
            <a:extLst>
              <a:ext uri="{FF2B5EF4-FFF2-40B4-BE49-F238E27FC236}">
                <a16:creationId xmlns:a16="http://schemas.microsoft.com/office/drawing/2014/main" id="{0F606098-1C3C-4C65-BFB9-DC9E587624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696"/>
          <a:stretch/>
        </p:blipFill>
        <p:spPr bwMode="auto">
          <a:xfrm>
            <a:off x="5651342" y="101115"/>
            <a:ext cx="3413718" cy="2040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3" name="直線單箭頭接點 6">
            <a:extLst>
              <a:ext uri="{FF2B5EF4-FFF2-40B4-BE49-F238E27FC236}">
                <a16:creationId xmlns:a16="http://schemas.microsoft.com/office/drawing/2014/main" id="{97A8A442-FEC2-401D-9E6A-B55992DDE27C}"/>
              </a:ext>
            </a:extLst>
          </p:cNvPr>
          <p:cNvCxnSpPr>
            <a:cxnSpLocks/>
          </p:cNvCxnSpPr>
          <p:nvPr/>
        </p:nvCxnSpPr>
        <p:spPr>
          <a:xfrm flipH="1" flipV="1">
            <a:off x="8315119" y="1545928"/>
            <a:ext cx="249980" cy="188307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6">
            <a:extLst>
              <a:ext uri="{FF2B5EF4-FFF2-40B4-BE49-F238E27FC236}">
                <a16:creationId xmlns:a16="http://schemas.microsoft.com/office/drawing/2014/main" id="{38B4379D-23DB-4AD9-9014-1A331DE2B398}"/>
              </a:ext>
            </a:extLst>
          </p:cNvPr>
          <p:cNvCxnSpPr>
            <a:cxnSpLocks/>
          </p:cNvCxnSpPr>
          <p:nvPr/>
        </p:nvCxnSpPr>
        <p:spPr>
          <a:xfrm flipV="1">
            <a:off x="3802325" y="1194108"/>
            <a:ext cx="2892641" cy="185878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9" name="乘号 18">
            <a:extLst>
              <a:ext uri="{FF2B5EF4-FFF2-40B4-BE49-F238E27FC236}">
                <a16:creationId xmlns:a16="http://schemas.microsoft.com/office/drawing/2014/main" id="{B6F6EBB8-70BE-4E9A-8C19-56069C535810}"/>
              </a:ext>
            </a:extLst>
          </p:cNvPr>
          <p:cNvSpPr/>
          <p:nvPr/>
        </p:nvSpPr>
        <p:spPr bwMode="auto">
          <a:xfrm>
            <a:off x="5595386" y="1311233"/>
            <a:ext cx="579862" cy="654204"/>
          </a:xfrm>
          <a:prstGeom prst="mathMultiply">
            <a:avLst>
              <a:gd name="adj1" fmla="val 11982"/>
            </a:avLst>
          </a:prstGeom>
          <a:solidFill>
            <a:srgbClr val="C0000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cxnSp>
        <p:nvCxnSpPr>
          <p:cNvPr id="20" name="直線單箭頭接點 6">
            <a:extLst>
              <a:ext uri="{FF2B5EF4-FFF2-40B4-BE49-F238E27FC236}">
                <a16:creationId xmlns:a16="http://schemas.microsoft.com/office/drawing/2014/main" id="{0CD5E60D-988B-40EC-910E-73F4AFBC8414}"/>
              </a:ext>
            </a:extLst>
          </p:cNvPr>
          <p:cNvCxnSpPr>
            <a:cxnSpLocks/>
          </p:cNvCxnSpPr>
          <p:nvPr/>
        </p:nvCxnSpPr>
        <p:spPr>
          <a:xfrm flipV="1">
            <a:off x="1782751" y="1258999"/>
            <a:ext cx="4991712" cy="368289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D3F5FF1-12BC-4322-B173-44C98A56A555}"/>
              </a:ext>
            </a:extLst>
          </p:cNvPr>
          <p:cNvSpPr txBox="1"/>
          <p:nvPr/>
        </p:nvSpPr>
        <p:spPr>
          <a:xfrm>
            <a:off x="1446532" y="4941897"/>
            <a:ext cx="388847" cy="402482"/>
          </a:xfrm>
          <a:prstGeom prst="rect">
            <a:avLst/>
          </a:prstGeom>
          <a:noFill/>
        </p:spPr>
        <p:txBody>
          <a:bodyPr wrap="square">
            <a:spAutoFit/>
          </a:bodyPr>
          <a:lstStyle/>
          <a:p>
            <a:pPr algn="just">
              <a:lnSpc>
                <a:spcPts val="1200"/>
              </a:lnSpc>
            </a:pPr>
            <a:r>
              <a:rPr lang="en-US" altLang="zh-CN" sz="1400" dirty="0">
                <a:solidFill>
                  <a:srgbClr val="C00000"/>
                </a:solidFill>
              </a:rPr>
              <a:t>z</a:t>
            </a:r>
            <a:r>
              <a:rPr lang="en-US" altLang="zh-CN" sz="1400" baseline="-25000" dirty="0">
                <a:solidFill>
                  <a:srgbClr val="C00000"/>
                </a:solidFill>
              </a:rPr>
              <a:t>1</a:t>
            </a:r>
          </a:p>
          <a:p>
            <a:pPr algn="just">
              <a:lnSpc>
                <a:spcPts val="1200"/>
              </a:lnSpc>
            </a:pPr>
            <a:r>
              <a:rPr lang="en-US" altLang="zh-CN" sz="1400" dirty="0">
                <a:solidFill>
                  <a:srgbClr val="C00000"/>
                </a:solidFill>
              </a:rPr>
              <a:t>z</a:t>
            </a:r>
            <a:r>
              <a:rPr lang="en-US" altLang="zh-CN" sz="1400" baseline="-25000" dirty="0">
                <a:solidFill>
                  <a:srgbClr val="C00000"/>
                </a:solidFill>
              </a:rPr>
              <a:t>2</a:t>
            </a:r>
            <a:endParaRPr lang="en-US" altLang="zh-CN" sz="1400" baseline="-25000" dirty="0"/>
          </a:p>
        </p:txBody>
      </p:sp>
      <p:sp>
        <p:nvSpPr>
          <p:cNvPr id="28" name="矩形 27">
            <a:extLst>
              <a:ext uri="{FF2B5EF4-FFF2-40B4-BE49-F238E27FC236}">
                <a16:creationId xmlns:a16="http://schemas.microsoft.com/office/drawing/2014/main" id="{0C661A91-50A3-4342-91BC-31AF990EBA92}"/>
              </a:ext>
            </a:extLst>
          </p:cNvPr>
          <p:cNvSpPr/>
          <p:nvPr/>
        </p:nvSpPr>
        <p:spPr bwMode="auto">
          <a:xfrm>
            <a:off x="1430723" y="4861449"/>
            <a:ext cx="465986" cy="314439"/>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2" name="矩形 31">
            <a:extLst>
              <a:ext uri="{FF2B5EF4-FFF2-40B4-BE49-F238E27FC236}">
                <a16:creationId xmlns:a16="http://schemas.microsoft.com/office/drawing/2014/main" id="{9F31D5C2-45E1-42BE-B6B7-EB92145E8A6F}"/>
              </a:ext>
            </a:extLst>
          </p:cNvPr>
          <p:cNvSpPr/>
          <p:nvPr/>
        </p:nvSpPr>
        <p:spPr bwMode="auto">
          <a:xfrm>
            <a:off x="7440189" y="3731977"/>
            <a:ext cx="1193577" cy="688719"/>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5428041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Why Graph</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Content Placeholder 2">
            <a:extLst>
              <a:ext uri="{FF2B5EF4-FFF2-40B4-BE49-F238E27FC236}">
                <a16:creationId xmlns:a16="http://schemas.microsoft.com/office/drawing/2014/main" id="{41D200C5-A5EF-9D9A-10CA-7CB4AF580A4D}"/>
              </a:ext>
            </a:extLst>
          </p:cNvPr>
          <p:cNvSpPr>
            <a:spLocks noGrp="1"/>
          </p:cNvSpPr>
          <p:nvPr>
            <p:ph idx="1"/>
          </p:nvPr>
        </p:nvSpPr>
        <p:spPr/>
        <p:txBody>
          <a:bodyPr/>
          <a:lstStyle/>
          <a:p>
            <a:r>
              <a:rPr lang="en-HK" dirty="0"/>
              <a:t> </a:t>
            </a:r>
            <a:r>
              <a:rPr lang="en-US" altLang="zh-CN" dirty="0"/>
              <a:t>Graph is everywhere …</a:t>
            </a:r>
          </a:p>
          <a:p>
            <a:pPr lvl="1">
              <a:lnSpc>
                <a:spcPct val="100000"/>
              </a:lnSpc>
            </a:pPr>
            <a:r>
              <a:rPr lang="en-US" dirty="0">
                <a:latin typeface="Times New Roman" panose="02020603050405020304" pitchFamily="18" charset="0"/>
                <a:cs typeface="Times New Roman" panose="02020603050405020304" pitchFamily="18" charset="0"/>
              </a:rPr>
              <a:t>Graph provides a flexible model to represent datasets with various structure</a:t>
            </a:r>
            <a:endParaRPr lang="en-HK"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51E14CE-CAD2-93CC-8216-5D6131126DF0}"/>
              </a:ext>
            </a:extLst>
          </p:cNvPr>
          <p:cNvSpPr txBox="1"/>
          <p:nvPr/>
        </p:nvSpPr>
        <p:spPr>
          <a:xfrm>
            <a:off x="2903353" y="5573540"/>
            <a:ext cx="3337294" cy="646331"/>
          </a:xfrm>
          <a:prstGeom prst="rect">
            <a:avLst/>
          </a:prstGeom>
          <a:noFill/>
        </p:spPr>
        <p:txBody>
          <a:bodyPr wrap="square" rtlCol="0">
            <a:spAutoFit/>
          </a:bodyPr>
          <a:lstStyle>
            <a:defPPr>
              <a:defRPr lang="en-US"/>
            </a:defPPr>
            <a:lvl1pPr marL="0" lvl="0"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defRPr>
            </a:lvl9pPr>
          </a:lstStyle>
          <a:p>
            <a:pPr algn="ctr"/>
            <a:r>
              <a:rPr lang="en-US" altLang="zh-CN" dirty="0">
                <a:cs typeface="Arial" panose="020B0604020202020204" pitchFamily="34" charset="0"/>
              </a:rPr>
              <a:t>Recommendation Systems (</a:t>
            </a:r>
            <a:r>
              <a:rPr lang="en-US" altLang="zh-CN" dirty="0">
                <a:solidFill>
                  <a:srgbClr val="C00000"/>
                </a:solidFill>
                <a:cs typeface="Arial" panose="020B0604020202020204" pitchFamily="34" charset="0"/>
              </a:rPr>
              <a:t>heterogeneous graph</a:t>
            </a:r>
            <a:r>
              <a:rPr lang="en-US" altLang="zh-CN" dirty="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7" name="Picture 3" descr="page24image54586544">
            <a:extLst>
              <a:ext uri="{FF2B5EF4-FFF2-40B4-BE49-F238E27FC236}">
                <a16:creationId xmlns:a16="http://schemas.microsoft.com/office/drawing/2014/main" id="{543F39AC-D709-BC39-7369-608AD8A1E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512" y="2986302"/>
            <a:ext cx="4543209" cy="269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5548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All in One Visual </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7658100" cy="4246941"/>
          </a:xfrm>
        </p:spPr>
        <p:txBody>
          <a:bodyPr/>
          <a:lstStyle/>
          <a:p>
            <a:r>
              <a:rPr lang="en-US" altLang="zh-CN" sz="1800" dirty="0"/>
              <a:t>Multi-head self-attention</a:t>
            </a:r>
            <a:endParaRPr lang="en-US" altLang="zh-CN" sz="1800" dirty="0">
              <a:latin typeface="Times New Roman" panose="02020603050405020304" pitchFamily="18" charset="0"/>
              <a:cs typeface="Times New Roman" panose="02020603050405020304" pitchFamily="18" charset="0"/>
            </a:endParaRPr>
          </a:p>
        </p:txBody>
      </p:sp>
      <p:pic>
        <p:nvPicPr>
          <p:cNvPr id="18434" name="Picture 2">
            <a:extLst>
              <a:ext uri="{FF2B5EF4-FFF2-40B4-BE49-F238E27FC236}">
                <a16:creationId xmlns:a16="http://schemas.microsoft.com/office/drawing/2014/main" id="{30F08794-9560-16E1-98C0-024493B68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982431"/>
            <a:ext cx="7480186" cy="418812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31AC3216-669A-4C35-BE5F-E39E9C367750}"/>
              </a:ext>
            </a:extLst>
          </p:cNvPr>
          <p:cNvSpPr/>
          <p:nvPr/>
        </p:nvSpPr>
        <p:spPr bwMode="auto">
          <a:xfrm>
            <a:off x="935567" y="1982431"/>
            <a:ext cx="7921096" cy="688406"/>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0" name="文本框 9">
            <a:extLst>
              <a:ext uri="{FF2B5EF4-FFF2-40B4-BE49-F238E27FC236}">
                <a16:creationId xmlns:a16="http://schemas.microsoft.com/office/drawing/2014/main" id="{9E92D274-0683-4FB3-A067-84DF7588833A}"/>
              </a:ext>
            </a:extLst>
          </p:cNvPr>
          <p:cNvSpPr txBox="1"/>
          <p:nvPr/>
        </p:nvSpPr>
        <p:spPr>
          <a:xfrm>
            <a:off x="342851" y="3768716"/>
            <a:ext cx="1656988" cy="307777"/>
          </a:xfrm>
          <a:prstGeom prst="rect">
            <a:avLst/>
          </a:prstGeom>
          <a:noFill/>
        </p:spPr>
        <p:txBody>
          <a:bodyPr wrap="square">
            <a:spAutoFit/>
          </a:bodyPr>
          <a:lstStyle/>
          <a:p>
            <a:pPr algn="just"/>
            <a:r>
              <a:rPr lang="zh-CN" altLang="en-US" sz="1400" dirty="0">
                <a:solidFill>
                  <a:srgbClr val="C00000"/>
                </a:solidFill>
              </a:rPr>
              <a:t>因为有</a:t>
            </a:r>
            <a:r>
              <a:rPr lang="en-US" altLang="zh-CN" sz="1400" dirty="0">
                <a:solidFill>
                  <a:srgbClr val="C00000"/>
                </a:solidFill>
              </a:rPr>
              <a:t>6</a:t>
            </a:r>
            <a:r>
              <a:rPr lang="zh-CN" altLang="en-US" sz="1400" dirty="0">
                <a:solidFill>
                  <a:srgbClr val="C00000"/>
                </a:solidFill>
              </a:rPr>
              <a:t>个编码器</a:t>
            </a:r>
            <a:endParaRPr lang="en-US" altLang="zh-CN" sz="1400" b="1" dirty="0"/>
          </a:p>
        </p:txBody>
      </p:sp>
      <p:sp>
        <p:nvSpPr>
          <p:cNvPr id="11" name="文本框 10">
            <a:extLst>
              <a:ext uri="{FF2B5EF4-FFF2-40B4-BE49-F238E27FC236}">
                <a16:creationId xmlns:a16="http://schemas.microsoft.com/office/drawing/2014/main" id="{6FBA78DB-68B7-4EA3-A5B2-917321A1B7F3}"/>
              </a:ext>
            </a:extLst>
          </p:cNvPr>
          <p:cNvSpPr txBox="1"/>
          <p:nvPr/>
        </p:nvSpPr>
        <p:spPr>
          <a:xfrm>
            <a:off x="635114" y="5142624"/>
            <a:ext cx="1453243" cy="307777"/>
          </a:xfrm>
          <a:prstGeom prst="rect">
            <a:avLst/>
          </a:prstGeom>
          <a:noFill/>
        </p:spPr>
        <p:txBody>
          <a:bodyPr wrap="square">
            <a:spAutoFit/>
          </a:bodyPr>
          <a:lstStyle/>
          <a:p>
            <a:r>
              <a:rPr lang="zh-CN" altLang="en-US" sz="1400" dirty="0">
                <a:solidFill>
                  <a:srgbClr val="C00000"/>
                </a:solidFill>
              </a:rPr>
              <a:t>（</a:t>
            </a:r>
            <a:r>
              <a:rPr lang="en-US" altLang="zh-CN" sz="1400" dirty="0">
                <a:solidFill>
                  <a:srgbClr val="C00000"/>
                </a:solidFill>
              </a:rPr>
              <a:t>r1</a:t>
            </a:r>
            <a:r>
              <a:rPr lang="zh-CN" altLang="en-US" sz="1400" dirty="0">
                <a:solidFill>
                  <a:srgbClr val="C00000"/>
                </a:solidFill>
              </a:rPr>
              <a:t>，</a:t>
            </a:r>
            <a:r>
              <a:rPr lang="en-US" altLang="zh-CN" sz="1400" dirty="0">
                <a:solidFill>
                  <a:srgbClr val="C00000"/>
                </a:solidFill>
              </a:rPr>
              <a:t>...</a:t>
            </a:r>
            <a:r>
              <a:rPr lang="zh-CN" altLang="en-US" sz="1400" dirty="0">
                <a:solidFill>
                  <a:srgbClr val="C00000"/>
                </a:solidFill>
              </a:rPr>
              <a:t>，</a:t>
            </a:r>
            <a:r>
              <a:rPr lang="en-US" altLang="zh-CN" sz="1400" dirty="0" err="1">
                <a:solidFill>
                  <a:srgbClr val="C00000"/>
                </a:solidFill>
              </a:rPr>
              <a:t>rn</a:t>
            </a:r>
            <a:r>
              <a:rPr lang="zh-CN" altLang="en-US" sz="1400" dirty="0">
                <a:solidFill>
                  <a:srgbClr val="C00000"/>
                </a:solidFill>
              </a:rPr>
              <a:t>）</a:t>
            </a:r>
            <a:endParaRPr lang="en-US" altLang="zh-CN" sz="1400" dirty="0">
              <a:solidFill>
                <a:srgbClr val="C00000"/>
              </a:solidFill>
            </a:endParaRPr>
          </a:p>
        </p:txBody>
      </p:sp>
    </p:spTree>
    <p:extLst>
      <p:ext uri="{BB962C8B-B14F-4D97-AF65-F5344CB8AC3E}">
        <p14:creationId xmlns:p14="http://schemas.microsoft.com/office/powerpoint/2010/main" val="234452637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Decoder Side</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7658100" cy="4246941"/>
          </a:xfrm>
        </p:spPr>
        <p:txBody>
          <a:bodyPr/>
          <a:lstStyle/>
          <a:p>
            <a:r>
              <a:rPr lang="en-US" altLang="zh-CN" sz="2000" dirty="0"/>
              <a:t>“encoder-decoder attention” layer</a:t>
            </a:r>
            <a:endParaRPr lang="en-US" altLang="zh-CN" sz="20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1A33077B-D779-83A2-CE94-1B510E4A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4872"/>
            <a:ext cx="7658100" cy="420663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7C75C614-704D-4C4B-9418-4432D0421B40}"/>
              </a:ext>
            </a:extLst>
          </p:cNvPr>
          <p:cNvPicPr>
            <a:picLocks noChangeAspect="1"/>
          </p:cNvPicPr>
          <p:nvPr/>
        </p:nvPicPr>
        <p:blipFill rotWithShape="1">
          <a:blip r:embed="rId4"/>
          <a:srcRect t="5765" b="5408"/>
          <a:stretch/>
        </p:blipFill>
        <p:spPr>
          <a:xfrm>
            <a:off x="6029095" y="3715144"/>
            <a:ext cx="2985998" cy="2446669"/>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E1218FCC-3810-4EF2-AFBC-C6394F0DDB1D}"/>
              </a:ext>
            </a:extLst>
          </p:cNvPr>
          <p:cNvPicPr>
            <a:picLocks noChangeAspect="1"/>
          </p:cNvPicPr>
          <p:nvPr/>
        </p:nvPicPr>
        <p:blipFill rotWithShape="1">
          <a:blip r:embed="rId5"/>
          <a:srcRect l="2234" t="4787" r="4142" b="7424"/>
          <a:stretch/>
        </p:blipFill>
        <p:spPr>
          <a:xfrm>
            <a:off x="5527983" y="58838"/>
            <a:ext cx="3526032" cy="1842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43898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Decoder Side</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7658100" cy="4246941"/>
          </a:xfrm>
        </p:spPr>
        <p:txBody>
          <a:bodyPr/>
          <a:lstStyle/>
          <a:p>
            <a:r>
              <a:rPr lang="en-US" altLang="zh-CN" sz="2000" dirty="0"/>
              <a:t>“encoder-decoder attention” layer</a:t>
            </a:r>
          </a:p>
          <a:p>
            <a:pPr lvl="1">
              <a:lnSpc>
                <a:spcPct val="100000"/>
              </a:lnSpc>
            </a:pPr>
            <a:r>
              <a:rPr lang="en-US" altLang="zh-CN" sz="1800" dirty="0">
                <a:solidFill>
                  <a:srgbClr val="FF0000"/>
                </a:solidFill>
                <a:latin typeface="Times New Roman" panose="02020603050405020304" pitchFamily="18" charset="0"/>
                <a:cs typeface="Times New Roman" panose="02020603050405020304" pitchFamily="18" charset="0"/>
              </a:rPr>
              <a:t>repeat the process until a special symbol is reached indicating the transformer decoder has completed its output.</a:t>
            </a:r>
          </a:p>
        </p:txBody>
      </p:sp>
      <p:pic>
        <p:nvPicPr>
          <p:cNvPr id="20482" name="Picture 2">
            <a:extLst>
              <a:ext uri="{FF2B5EF4-FFF2-40B4-BE49-F238E27FC236}">
                <a16:creationId xmlns:a16="http://schemas.microsoft.com/office/drawing/2014/main" id="{DE0307A2-0B02-B3A7-3AAE-E54264C70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00" y="2530024"/>
            <a:ext cx="6715722" cy="3688983"/>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0E6949C6-FCDC-4F39-994E-C53779522D7D}"/>
              </a:ext>
            </a:extLst>
          </p:cNvPr>
          <p:cNvPicPr>
            <a:picLocks noChangeAspect="1"/>
          </p:cNvPicPr>
          <p:nvPr/>
        </p:nvPicPr>
        <p:blipFill rotWithShape="1">
          <a:blip r:embed="rId4"/>
          <a:srcRect t="5765" b="5408"/>
          <a:stretch/>
        </p:blipFill>
        <p:spPr>
          <a:xfrm>
            <a:off x="5933822" y="3450381"/>
            <a:ext cx="3154078" cy="258439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61F3682F-E170-42A0-BBC4-519F34D34122}"/>
              </a:ext>
            </a:extLst>
          </p:cNvPr>
          <p:cNvPicPr>
            <a:picLocks noChangeAspect="1"/>
          </p:cNvPicPr>
          <p:nvPr/>
        </p:nvPicPr>
        <p:blipFill rotWithShape="1">
          <a:blip r:embed="rId5"/>
          <a:srcRect l="2234" t="4787" r="4142" b="7424"/>
          <a:stretch/>
        </p:blipFill>
        <p:spPr>
          <a:xfrm>
            <a:off x="5527983" y="58838"/>
            <a:ext cx="3526032" cy="1842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555067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Further Details</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5059180" cy="4246941"/>
          </a:xfrm>
        </p:spPr>
        <p:txBody>
          <a:bodyPr/>
          <a:lstStyle/>
          <a:p>
            <a:pPr lvl="1">
              <a:lnSpc>
                <a:spcPct val="100000"/>
              </a:lnSpc>
            </a:pPr>
            <a:endParaRPr lang="en-US" altLang="zh-CN" sz="1800" dirty="0">
              <a:latin typeface="Times New Roman" panose="02020603050405020304" pitchFamily="18" charset="0"/>
              <a:cs typeface="Times New Roman" panose="02020603050405020304" pitchFamily="18" charset="0"/>
            </a:endParaRPr>
          </a:p>
          <a:p>
            <a:r>
              <a:rPr lang="en-US" altLang="zh-CN" sz="2000" dirty="0"/>
              <a:t>Add &amp; Normalization Layer</a:t>
            </a:r>
          </a:p>
          <a:p>
            <a:pPr lvl="1">
              <a:lnSpc>
                <a:spcPct val="100000"/>
              </a:lnSpc>
            </a:pPr>
            <a:r>
              <a:rPr lang="en-US" altLang="zh-CN" sz="1800" dirty="0">
                <a:latin typeface="Times New Roman" panose="02020603050405020304" pitchFamily="18" charset="0"/>
                <a:cs typeface="Times New Roman" panose="02020603050405020304" pitchFamily="18" charset="0"/>
              </a:rPr>
              <a:t>each sub-layer (self-attention) in each encoder has a residual connection around it, and is followed by a layer-normalization step</a:t>
            </a:r>
          </a:p>
          <a:p>
            <a:pPr lvl="1">
              <a:lnSpc>
                <a:spcPct val="100000"/>
              </a:lnSpc>
            </a:pPr>
            <a:endParaRPr lang="en-US" altLang="zh-CN" sz="1800" dirty="0">
              <a:latin typeface="Times New Roman" panose="02020603050405020304" pitchFamily="18" charset="0"/>
              <a:cs typeface="Times New Roman" panose="02020603050405020304" pitchFamily="18" charset="0"/>
            </a:endParaRPr>
          </a:p>
          <a:p>
            <a:r>
              <a:rPr lang="en-US" altLang="zh-CN" sz="2000" dirty="0"/>
              <a:t>The Final Linear and </a:t>
            </a:r>
            <a:r>
              <a:rPr lang="en-US" altLang="zh-CN" sz="2000" dirty="0" err="1"/>
              <a:t>Softmax</a:t>
            </a:r>
            <a:r>
              <a:rPr lang="en-US" altLang="zh-CN" sz="2000" dirty="0"/>
              <a:t> Layer</a:t>
            </a:r>
          </a:p>
          <a:p>
            <a:pPr lvl="1">
              <a:lnSpc>
                <a:spcPct val="100000"/>
              </a:lnSpc>
            </a:pPr>
            <a:r>
              <a:rPr lang="en-US" altLang="zh-CN" sz="1800" dirty="0">
                <a:latin typeface="Times New Roman" panose="02020603050405020304" pitchFamily="18" charset="0"/>
                <a:cs typeface="Times New Roman" panose="02020603050405020304" pitchFamily="18" charset="0"/>
              </a:rPr>
              <a:t>turn a vector of floats into a word</a:t>
            </a:r>
          </a:p>
        </p:txBody>
      </p:sp>
      <p:pic>
        <p:nvPicPr>
          <p:cNvPr id="2052" name="Picture 4">
            <a:extLst>
              <a:ext uri="{FF2B5EF4-FFF2-40B4-BE49-F238E27FC236}">
                <a16:creationId xmlns:a16="http://schemas.microsoft.com/office/drawing/2014/main" id="{E90E4FC7-148A-4D0F-BCFD-48A2E7B0C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379" y="1371600"/>
            <a:ext cx="3427429" cy="487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261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Application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pic>
        <p:nvPicPr>
          <p:cNvPr id="7" name="图片 6">
            <a:extLst>
              <a:ext uri="{FF2B5EF4-FFF2-40B4-BE49-F238E27FC236}">
                <a16:creationId xmlns:a16="http://schemas.microsoft.com/office/drawing/2014/main" id="{D4E7B7D3-17E4-4212-9261-19A64130B980}"/>
              </a:ext>
            </a:extLst>
          </p:cNvPr>
          <p:cNvPicPr>
            <a:picLocks noChangeAspect="1"/>
          </p:cNvPicPr>
          <p:nvPr/>
        </p:nvPicPr>
        <p:blipFill>
          <a:blip r:embed="rId3"/>
          <a:stretch>
            <a:fillRect/>
          </a:stretch>
        </p:blipFill>
        <p:spPr>
          <a:xfrm>
            <a:off x="682196" y="1664960"/>
            <a:ext cx="7670435" cy="4318171"/>
          </a:xfrm>
          <a:prstGeom prst="rect">
            <a:avLst/>
          </a:prstGeom>
        </p:spPr>
      </p:pic>
    </p:spTree>
    <p:extLst>
      <p:ext uri="{BB962C8B-B14F-4D97-AF65-F5344CB8AC3E}">
        <p14:creationId xmlns:p14="http://schemas.microsoft.com/office/powerpoint/2010/main" val="415523746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Application</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pic>
        <p:nvPicPr>
          <p:cNvPr id="6" name="图片 5">
            <a:extLst>
              <a:ext uri="{FF2B5EF4-FFF2-40B4-BE49-F238E27FC236}">
                <a16:creationId xmlns:a16="http://schemas.microsoft.com/office/drawing/2014/main" id="{281331BC-EE35-4166-9C5C-A8A0018C7C06}"/>
              </a:ext>
            </a:extLst>
          </p:cNvPr>
          <p:cNvPicPr>
            <a:picLocks noChangeAspect="1"/>
          </p:cNvPicPr>
          <p:nvPr/>
        </p:nvPicPr>
        <p:blipFill rotWithShape="1">
          <a:blip r:embed="rId3">
            <a:extLst>
              <a:ext uri="{28A0092B-C50C-407E-A947-70E740481C1C}">
                <a14:useLocalDpi xmlns:a14="http://schemas.microsoft.com/office/drawing/2010/main" val="0"/>
              </a:ext>
            </a:extLst>
          </a:blip>
          <a:srcRect b="2072"/>
          <a:stretch/>
        </p:blipFill>
        <p:spPr>
          <a:xfrm>
            <a:off x="1596872" y="1731729"/>
            <a:ext cx="5950256" cy="4123062"/>
          </a:xfrm>
          <a:prstGeom prst="rect">
            <a:avLst/>
          </a:prstGeom>
        </p:spPr>
      </p:pic>
      <p:sp>
        <p:nvSpPr>
          <p:cNvPr id="9" name="文本框 8">
            <a:extLst>
              <a:ext uri="{FF2B5EF4-FFF2-40B4-BE49-F238E27FC236}">
                <a16:creationId xmlns:a16="http://schemas.microsoft.com/office/drawing/2014/main" id="{BF751996-C4E8-42CB-9FC3-B16154BA84AC}"/>
              </a:ext>
            </a:extLst>
          </p:cNvPr>
          <p:cNvSpPr txBox="1"/>
          <p:nvPr/>
        </p:nvSpPr>
        <p:spPr>
          <a:xfrm>
            <a:off x="3443802" y="319324"/>
            <a:ext cx="5338386" cy="646331"/>
          </a:xfrm>
          <a:prstGeom prst="rect">
            <a:avLst/>
          </a:prstGeom>
          <a:noFill/>
        </p:spPr>
        <p:txBody>
          <a:bodyPr wrap="square">
            <a:spAutoFit/>
          </a:bodyPr>
          <a:lstStyle/>
          <a:p>
            <a:r>
              <a:rPr lang="zh-CN" altLang="en-US" dirty="0">
                <a:hlinkClick r:id="rId4"/>
              </a:rPr>
              <a:t>理解深度学习：第十二章 </a:t>
            </a:r>
            <a:r>
              <a:rPr lang="en-US" altLang="zh-CN" dirty="0">
                <a:hlinkClick r:id="rId4"/>
              </a:rPr>
              <a:t>Transformers (qq.com)</a:t>
            </a:r>
            <a:endParaRPr lang="en-US" altLang="zh-CN" dirty="0"/>
          </a:p>
          <a:p>
            <a:r>
              <a:rPr lang="en-US" altLang="zh-CN" dirty="0"/>
              <a:t>——</a:t>
            </a:r>
            <a:r>
              <a:rPr lang="zh-CN" altLang="en-US" dirty="0"/>
              <a:t>更值得</a:t>
            </a:r>
            <a:r>
              <a:rPr lang="zh-CN" altLang="en-US"/>
              <a:t>关注的应用研究方向</a:t>
            </a:r>
            <a:r>
              <a:rPr lang="zh-CN" altLang="en-US" dirty="0"/>
              <a:t>介绍</a:t>
            </a:r>
          </a:p>
        </p:txBody>
      </p:sp>
    </p:spTree>
    <p:extLst>
      <p:ext uri="{BB962C8B-B14F-4D97-AF65-F5344CB8AC3E}">
        <p14:creationId xmlns:p14="http://schemas.microsoft.com/office/powerpoint/2010/main" val="200466249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Outline</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内容占位符 2">
            <a:extLst>
              <a:ext uri="{FF2B5EF4-FFF2-40B4-BE49-F238E27FC236}">
                <a16:creationId xmlns:a16="http://schemas.microsoft.com/office/drawing/2014/main" id="{D99F6154-30DB-6787-8670-29983D7EEB27}"/>
              </a:ext>
            </a:extLst>
          </p:cNvPr>
          <p:cNvSpPr>
            <a:spLocks noGrp="1"/>
          </p:cNvSpPr>
          <p:nvPr>
            <p:ph idx="1"/>
          </p:nvPr>
        </p:nvSpPr>
        <p:spPr>
          <a:xfrm>
            <a:off x="457200" y="1600200"/>
            <a:ext cx="8229600" cy="4525963"/>
          </a:xfrm>
        </p:spPr>
        <p:txBody>
          <a:bodyPr/>
          <a:lstStyle/>
          <a:p>
            <a:r>
              <a:rPr lang="en-HK" altLang="zh-CN" dirty="0"/>
              <a:t> </a:t>
            </a:r>
            <a:r>
              <a:rPr lang="en-HK" altLang="zh-CN" sz="2800" dirty="0">
                <a:solidFill>
                  <a:schemeClr val="bg2">
                    <a:lumMod val="40000"/>
                    <a:lumOff val="60000"/>
                  </a:schemeClr>
                </a:solidFill>
              </a:rPr>
              <a:t>Motivation</a:t>
            </a:r>
          </a:p>
          <a:p>
            <a:r>
              <a:rPr lang="en-HK" altLang="zh-CN" dirty="0">
                <a:solidFill>
                  <a:schemeClr val="bg2">
                    <a:lumMod val="40000"/>
                    <a:lumOff val="60000"/>
                  </a:schemeClr>
                </a:solidFill>
              </a:rPr>
              <a:t> </a:t>
            </a:r>
            <a:r>
              <a:rPr lang="en-HK" altLang="zh-CN" sz="2800" dirty="0">
                <a:solidFill>
                  <a:schemeClr val="bg2">
                    <a:lumMod val="40000"/>
                    <a:lumOff val="60000"/>
                  </a:schemeClr>
                </a:solidFill>
              </a:rPr>
              <a:t>Graph Neural Network</a:t>
            </a:r>
          </a:p>
          <a:p>
            <a:pPr lvl="1">
              <a:lnSpc>
                <a:spcPct val="100000"/>
              </a:lnSpc>
            </a:pPr>
            <a:r>
              <a:rPr lang="en-HK" altLang="zh-CN" dirty="0">
                <a:solidFill>
                  <a:schemeClr val="bg2">
                    <a:lumMod val="40000"/>
                    <a:lumOff val="60000"/>
                  </a:schemeClr>
                </a:solidFill>
                <a:latin typeface="Times New Roman" panose="02020603050405020304" pitchFamily="18" charset="0"/>
                <a:cs typeface="Times New Roman" panose="02020603050405020304" pitchFamily="18" charset="0"/>
              </a:rPr>
              <a:t>Basics</a:t>
            </a:r>
          </a:p>
          <a:p>
            <a:pPr lvl="1">
              <a:lnSpc>
                <a:spcPct val="100000"/>
              </a:lnSpc>
            </a:pPr>
            <a:r>
              <a:rPr lang="en-HK" altLang="zh-CN" dirty="0">
                <a:solidFill>
                  <a:schemeClr val="bg2">
                    <a:lumMod val="40000"/>
                    <a:lumOff val="60000"/>
                  </a:schemeClr>
                </a:solidFill>
                <a:latin typeface="Times New Roman" panose="02020603050405020304" pitchFamily="18" charset="0"/>
                <a:cs typeface="Times New Roman" panose="02020603050405020304" pitchFamily="18" charset="0"/>
              </a:rPr>
              <a:t>Typical examples</a:t>
            </a:r>
          </a:p>
          <a:p>
            <a:r>
              <a:rPr lang="en-HK" altLang="zh-CN" sz="2800" dirty="0">
                <a:solidFill>
                  <a:schemeClr val="bg2">
                    <a:lumMod val="40000"/>
                    <a:lumOff val="60000"/>
                  </a:schemeClr>
                </a:solidFill>
              </a:rPr>
              <a:t> Transformer</a:t>
            </a:r>
          </a:p>
          <a:p>
            <a:r>
              <a:rPr lang="en-HK" altLang="zh-CN" sz="2800" dirty="0"/>
              <a:t> Challenges and Open Questions</a:t>
            </a:r>
          </a:p>
        </p:txBody>
      </p:sp>
    </p:spTree>
    <p:extLst>
      <p:ext uri="{BB962C8B-B14F-4D97-AF65-F5344CB8AC3E}">
        <p14:creationId xmlns:p14="http://schemas.microsoft.com/office/powerpoint/2010/main" val="148527632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HK" altLang="zh-CN" sz="3200" dirty="0"/>
              <a:t>Challenges</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7658100" cy="4246941"/>
          </a:xfrm>
        </p:spPr>
        <p:txBody>
          <a:bodyPr/>
          <a:lstStyle/>
          <a:p>
            <a:r>
              <a:rPr lang="en-US" altLang="zh-CN" sz="2000" dirty="0"/>
              <a:t>How to construct a graph? (graph learning)</a:t>
            </a:r>
          </a:p>
          <a:p>
            <a:endParaRPr lang="en-US" altLang="zh-CN" sz="2000" dirty="0"/>
          </a:p>
          <a:p>
            <a:r>
              <a:rPr lang="en-US" altLang="zh-CN" sz="2000" dirty="0"/>
              <a:t>How to avoid over-fitting? (deep structure)</a:t>
            </a:r>
          </a:p>
          <a:p>
            <a:endParaRPr lang="en-US" altLang="zh-CN" sz="2000" dirty="0"/>
          </a:p>
          <a:p>
            <a:r>
              <a:rPr lang="en-US" altLang="zh-CN" sz="2000" dirty="0"/>
              <a:t>How to achieve efficient computations? (large-scale graph processing)</a:t>
            </a:r>
            <a:endParaRPr lang="en-US" altLang="zh-CN" sz="18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13BC5DF-4BD4-4226-B6FD-F1E1FE3BA9D0}"/>
              </a:ext>
            </a:extLst>
          </p:cNvPr>
          <p:cNvSpPr txBox="1"/>
          <p:nvPr/>
        </p:nvSpPr>
        <p:spPr>
          <a:xfrm>
            <a:off x="457200" y="5781540"/>
            <a:ext cx="8399463" cy="461665"/>
          </a:xfrm>
          <a:prstGeom prst="rect">
            <a:avLst/>
          </a:prstGeom>
          <a:noFill/>
        </p:spPr>
        <p:txBody>
          <a:bodyPr wrap="square">
            <a:spAutoFit/>
          </a:bodyPr>
          <a:lstStyle/>
          <a:p>
            <a:pPr marL="0" indent="0">
              <a:buNone/>
            </a:pPr>
            <a:r>
              <a:rPr lang="de-DE" altLang="zh-CN" sz="1200" dirty="0"/>
              <a:t>Jin Zeng, Yang Liu, Gene Cheung, Wei Hu, </a:t>
            </a:r>
            <a:r>
              <a:rPr lang="en-US" altLang="zh-CN" sz="1200" dirty="0"/>
              <a:t>“Sparse Graph Learning with Spectrum Prior for Deep Graph Convolutional Networks”, ICASSP, 2023</a:t>
            </a:r>
            <a:endParaRPr lang="zh-CN" altLang="en-US" sz="1200" dirty="0"/>
          </a:p>
        </p:txBody>
      </p:sp>
    </p:spTree>
    <p:extLst>
      <p:ext uri="{BB962C8B-B14F-4D97-AF65-F5344CB8AC3E}">
        <p14:creationId xmlns:p14="http://schemas.microsoft.com/office/powerpoint/2010/main" val="151163000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HK" altLang="zh-CN" sz="3200" dirty="0"/>
              <a:t>Open Questions and Future Directions</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连接符: 肘形 11">
            <a:extLst>
              <a:ext uri="{FF2B5EF4-FFF2-40B4-BE49-F238E27FC236}">
                <a16:creationId xmlns:a16="http://schemas.microsoft.com/office/drawing/2014/main" id="{D4FB53CD-C66B-9845-B9A8-A28A40F6FBD4}"/>
              </a:ext>
            </a:extLst>
          </p:cNvPr>
          <p:cNvCxnSpPr/>
          <p:nvPr/>
        </p:nvCxnSpPr>
        <p:spPr bwMode="auto">
          <a:xfrm>
            <a:off x="4991100" y="2400300"/>
            <a:ext cx="469900" cy="129724"/>
          </a:xfrm>
          <a:prstGeom prst="bentConnector3">
            <a:avLst/>
          </a:prstGeom>
          <a:solidFill>
            <a:srgbClr val="008000">
              <a:alpha val="35001"/>
            </a:srgbClr>
          </a:solidFill>
          <a:ln w="38100" cap="flat" cmpd="sng" algn="ctr">
            <a:noFill/>
            <a:prstDash val="solid"/>
            <a:round/>
            <a:headEnd type="none" w="med" len="med"/>
            <a:tailEnd type="none" w="med" len="med"/>
          </a:ln>
          <a:effectLst/>
        </p:spPr>
      </p:cxnSp>
      <p:cxnSp>
        <p:nvCxnSpPr>
          <p:cNvPr id="14" name="连接符: 肘形 13">
            <a:extLst>
              <a:ext uri="{FF2B5EF4-FFF2-40B4-BE49-F238E27FC236}">
                <a16:creationId xmlns:a16="http://schemas.microsoft.com/office/drawing/2014/main" id="{25A41B52-B08F-9987-BF27-02FA046B6EDF}"/>
              </a:ext>
            </a:extLst>
          </p:cNvPr>
          <p:cNvCxnSpPr/>
          <p:nvPr/>
        </p:nvCxnSpPr>
        <p:spPr bwMode="auto">
          <a:xfrm rot="16200000" flipH="1">
            <a:off x="4959350" y="2432050"/>
            <a:ext cx="393700" cy="330200"/>
          </a:xfrm>
          <a:prstGeom prst="bentConnector3">
            <a:avLst/>
          </a:prstGeom>
          <a:solidFill>
            <a:srgbClr val="008000">
              <a:alpha val="35001"/>
            </a:srgbClr>
          </a:solidFill>
          <a:ln w="38100" cap="flat" cmpd="sng" algn="ctr">
            <a:no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C36D7B75-0C76-DBCA-E089-3E09EBE6BD27}"/>
              </a:ext>
            </a:extLst>
          </p:cNvPr>
          <p:cNvSpPr>
            <a:spLocks noGrp="1"/>
          </p:cNvSpPr>
          <p:nvPr>
            <p:ph idx="1"/>
          </p:nvPr>
        </p:nvSpPr>
        <p:spPr>
          <a:xfrm>
            <a:off x="457200" y="1600200"/>
            <a:ext cx="7658100" cy="4246941"/>
          </a:xfrm>
        </p:spPr>
        <p:txBody>
          <a:bodyPr/>
          <a:lstStyle/>
          <a:p>
            <a:r>
              <a:rPr lang="en-US" altLang="zh-CN" sz="2000" dirty="0"/>
              <a:t>Time-varying domains (e.g., dynamic 3D point clouds)</a:t>
            </a:r>
          </a:p>
          <a:p>
            <a:endParaRPr lang="en-US" altLang="zh-CN" sz="2000" dirty="0"/>
          </a:p>
          <a:p>
            <a:r>
              <a:rPr lang="en-US" altLang="zh-CN" sz="2000" dirty="0"/>
              <a:t>Directed graphs (e.g., scene graph, citation network)</a:t>
            </a:r>
          </a:p>
          <a:p>
            <a:endParaRPr lang="en-US" altLang="zh-CN" sz="2000" dirty="0"/>
          </a:p>
          <a:p>
            <a:r>
              <a:rPr lang="en-US" altLang="zh-CN" sz="2000" dirty="0"/>
              <a:t>Synthesis problems (generative model, e.g., point cloud GAN)</a:t>
            </a:r>
          </a:p>
          <a:p>
            <a:endParaRPr lang="en-US" altLang="zh-CN" sz="2000" dirty="0"/>
          </a:p>
          <a:p>
            <a:r>
              <a:rPr lang="en-US" altLang="zh-CN" sz="2000" dirty="0"/>
              <a:t>Reinforcement learning on graphs?</a:t>
            </a:r>
            <a:endParaRPr lang="en-US" altLang="zh-CN" sz="18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ACE4EF3B-22C3-4E98-BF3D-0C837E84A867}"/>
              </a:ext>
            </a:extLst>
          </p:cNvPr>
          <p:cNvSpPr txBox="1"/>
          <p:nvPr/>
        </p:nvSpPr>
        <p:spPr>
          <a:xfrm>
            <a:off x="2783742" y="5257800"/>
            <a:ext cx="4572000" cy="369332"/>
          </a:xfrm>
          <a:prstGeom prst="rect">
            <a:avLst/>
          </a:prstGeom>
          <a:noFill/>
        </p:spPr>
        <p:txBody>
          <a:bodyPr wrap="square">
            <a:spAutoFit/>
          </a:bodyPr>
          <a:lstStyle/>
          <a:p>
            <a:r>
              <a:rPr lang="zh-CN" altLang="en-US" dirty="0"/>
              <a:t>随堂测试的问题</a:t>
            </a:r>
          </a:p>
        </p:txBody>
      </p:sp>
    </p:spTree>
    <p:extLst>
      <p:ext uri="{BB962C8B-B14F-4D97-AF65-F5344CB8AC3E}">
        <p14:creationId xmlns:p14="http://schemas.microsoft.com/office/powerpoint/2010/main" val="81174040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3987336D-342D-4424-A928-1C184786E8B3}"/>
              </a:ext>
            </a:extLst>
          </p:cNvPr>
          <p:cNvSpPr>
            <a:spLocks noGrp="1" noChangeArrowheads="1"/>
          </p:cNvSpPr>
          <p:nvPr>
            <p:ph type="title"/>
          </p:nvPr>
        </p:nvSpPr>
        <p:spPr>
          <a:xfrm>
            <a:off x="1371600" y="319324"/>
            <a:ext cx="7772400" cy="1143000"/>
          </a:xfrm>
        </p:spPr>
        <p:txBody>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Reference Materials</a:t>
            </a: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内容占位符 2">
            <a:extLst>
              <a:ext uri="{FF2B5EF4-FFF2-40B4-BE49-F238E27FC236}">
                <a16:creationId xmlns:a16="http://schemas.microsoft.com/office/drawing/2014/main" id="{D99F6154-30DB-6787-8670-29983D7EEB27}"/>
              </a:ext>
            </a:extLst>
          </p:cNvPr>
          <p:cNvSpPr>
            <a:spLocks noGrp="1"/>
          </p:cNvSpPr>
          <p:nvPr>
            <p:ph idx="1"/>
          </p:nvPr>
        </p:nvSpPr>
        <p:spPr>
          <a:xfrm>
            <a:off x="457200" y="1600200"/>
            <a:ext cx="8229600" cy="4525963"/>
          </a:xfrm>
        </p:spPr>
        <p:txBody>
          <a:bodyPr/>
          <a:lstStyle/>
          <a:p>
            <a:pPr marL="0" indent="0">
              <a:buNone/>
            </a:pPr>
            <a:r>
              <a:rPr lang="en-US" altLang="zh-CN" sz="1600" dirty="0"/>
              <a:t>[1] Bruna, Joan, Wojciech Zaremba, Arthur </a:t>
            </a:r>
            <a:r>
              <a:rPr lang="en-US" altLang="zh-CN" sz="1600" dirty="0" err="1"/>
              <a:t>Szlam</a:t>
            </a:r>
            <a:r>
              <a:rPr lang="en-US" altLang="zh-CN" sz="1600" dirty="0"/>
              <a:t>, and Yann </a:t>
            </a:r>
            <a:r>
              <a:rPr lang="en-US" altLang="zh-CN" sz="1600" dirty="0" err="1"/>
              <a:t>LeCun</a:t>
            </a:r>
            <a:r>
              <a:rPr lang="en-US" altLang="zh-CN" sz="1600" dirty="0"/>
              <a:t>. "Spectral networks and locally connected networks on graphs." ICLR 2014.</a:t>
            </a:r>
          </a:p>
          <a:p>
            <a:pPr marL="0" indent="0">
              <a:buNone/>
            </a:pPr>
            <a:r>
              <a:rPr lang="en-US" altLang="zh-CN" sz="1600" dirty="0"/>
              <a:t>[2] M. </a:t>
            </a:r>
            <a:r>
              <a:rPr lang="en-US" altLang="zh-CN" sz="1600" dirty="0" err="1"/>
              <a:t>Defferrard</a:t>
            </a:r>
            <a:r>
              <a:rPr lang="en-US" altLang="zh-CN" sz="1600" dirty="0"/>
              <a:t>, X. Bresson, and P. </a:t>
            </a:r>
            <a:r>
              <a:rPr lang="en-US" altLang="zh-CN" sz="1600" dirty="0" err="1"/>
              <a:t>Vandergheynst</a:t>
            </a:r>
            <a:r>
              <a:rPr lang="en-US" altLang="zh-CN" sz="1600" dirty="0"/>
              <a:t>, “Convolutional neural networks on graphs with fast localized spectral filtering,” in NIPS, pp. 3844–3852, 2016.</a:t>
            </a:r>
          </a:p>
          <a:p>
            <a:pPr marL="0" indent="0">
              <a:buNone/>
            </a:pPr>
            <a:r>
              <a:rPr lang="en-US" altLang="zh-CN" sz="1600" dirty="0"/>
              <a:t>[3] </a:t>
            </a:r>
            <a:r>
              <a:rPr lang="en-US" altLang="zh-CN" sz="1600" dirty="0" err="1"/>
              <a:t>Kipf</a:t>
            </a:r>
            <a:r>
              <a:rPr lang="en-US" altLang="zh-CN" sz="1600" dirty="0"/>
              <a:t>, Thomas N., and Max Welling. "Semi-supervised classification with graph convolutional networks." ICLR 2017.</a:t>
            </a:r>
          </a:p>
          <a:p>
            <a:pPr marL="0" indent="0">
              <a:buNone/>
            </a:pPr>
            <a:r>
              <a:rPr lang="en-US" altLang="zh-CN" sz="1600" dirty="0"/>
              <a:t>[4] Vaswani, Ashish, Noam </a:t>
            </a:r>
            <a:r>
              <a:rPr lang="en-US" altLang="zh-CN" sz="1600" dirty="0" err="1"/>
              <a:t>Shazeer</a:t>
            </a:r>
            <a:r>
              <a:rPr lang="en-US" altLang="zh-CN" sz="1600" dirty="0"/>
              <a:t>, Niki Parmar, Jakob </a:t>
            </a:r>
            <a:r>
              <a:rPr lang="en-US" altLang="zh-CN" sz="1600" dirty="0" err="1"/>
              <a:t>Uszkoreit</a:t>
            </a:r>
            <a:r>
              <a:rPr lang="en-US" altLang="zh-CN" sz="1600" dirty="0"/>
              <a:t>, </a:t>
            </a:r>
            <a:r>
              <a:rPr lang="en-US" altLang="zh-CN" sz="1600" dirty="0" err="1"/>
              <a:t>Llion</a:t>
            </a:r>
            <a:r>
              <a:rPr lang="en-US" altLang="zh-CN" sz="1600" dirty="0"/>
              <a:t> Jones, Aidan N. Gomez, </a:t>
            </a:r>
            <a:r>
              <a:rPr lang="en-US" altLang="zh-CN" sz="1600" dirty="0" err="1"/>
              <a:t>Łukasz</a:t>
            </a:r>
            <a:r>
              <a:rPr lang="en-US" altLang="zh-CN" sz="1600" dirty="0"/>
              <a:t> Kaiser, and </a:t>
            </a:r>
            <a:r>
              <a:rPr lang="en-US" altLang="zh-CN" sz="1600" dirty="0" err="1"/>
              <a:t>Illia</a:t>
            </a:r>
            <a:r>
              <a:rPr lang="en-US" altLang="zh-CN" sz="1600" dirty="0"/>
              <a:t> </a:t>
            </a:r>
            <a:r>
              <a:rPr lang="en-US" altLang="zh-CN" sz="1600" dirty="0" err="1"/>
              <a:t>Polosukhin</a:t>
            </a:r>
            <a:r>
              <a:rPr lang="en-US" altLang="zh-CN" sz="1600" dirty="0"/>
              <a:t>. "Attention is all you need." Advances in neural information processing systems 30 (2017).</a:t>
            </a:r>
          </a:p>
          <a:p>
            <a:pPr marL="0" indent="0">
              <a:buNone/>
            </a:pPr>
            <a:r>
              <a:rPr lang="en-US" altLang="zh-CN" sz="1600" dirty="0"/>
              <a:t>[5] https://graphdeeplearning.github.io/post/transformers-are-gnns/</a:t>
            </a:r>
          </a:p>
          <a:p>
            <a:pPr marL="0" indent="0">
              <a:buNone/>
            </a:pPr>
            <a:r>
              <a:rPr lang="en-US" altLang="zh-CN" sz="1600" dirty="0"/>
              <a:t>[6] </a:t>
            </a:r>
            <a:r>
              <a:rPr lang="en-US" altLang="zh-CN" sz="1600" dirty="0">
                <a:hlinkClick r:id="rId3"/>
              </a:rPr>
              <a:t>https://jalammar.github.io/illustrated-transformer/</a:t>
            </a:r>
            <a:endParaRPr lang="en-US" altLang="zh-CN" sz="1600" dirty="0"/>
          </a:p>
          <a:p>
            <a:pPr marL="0" indent="0">
              <a:buNone/>
            </a:pPr>
            <a:r>
              <a:rPr lang="en-US" altLang="zh-CN" sz="1600" dirty="0"/>
              <a:t>[7] </a:t>
            </a:r>
            <a:r>
              <a:rPr lang="de-DE" altLang="zh-CN" sz="1600" dirty="0"/>
              <a:t>Jin Zeng, Yang Liu, Gene Cheung, Wei Hu, </a:t>
            </a:r>
            <a:r>
              <a:rPr lang="en-US" altLang="zh-CN" sz="1600" dirty="0"/>
              <a:t>“Sparse Graph Learning with Spectrum Prior for Deep Graph Convolutional Networks”, ICASSP, 2023</a:t>
            </a:r>
            <a:endParaRPr lang="zh-CN" altLang="en-US" sz="1600" dirty="0"/>
          </a:p>
          <a:p>
            <a:pPr marL="0" indent="0">
              <a:buNone/>
            </a:pPr>
            <a:endParaRPr lang="en-HK" altLang="zh-CN" sz="2800" dirty="0"/>
          </a:p>
        </p:txBody>
      </p:sp>
    </p:spTree>
    <p:extLst>
      <p:ext uri="{BB962C8B-B14F-4D97-AF65-F5344CB8AC3E}">
        <p14:creationId xmlns:p14="http://schemas.microsoft.com/office/powerpoint/2010/main" val="4017885845"/>
      </p:ext>
    </p:extLst>
  </p:cSld>
  <p:clrMapOvr>
    <a:masterClrMapping/>
  </p:clrMapOvr>
  <p:transition>
    <p:fade/>
  </p:transition>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alpha val="35001"/>
          </a:srgbClr>
        </a:solidFill>
        <a:ln w="3810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def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solidFill>
          <a:srgbClr val="008000">
            <a:alpha val="35001"/>
          </a:srgbClr>
        </a:solidFill>
        <a:ln w="3810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def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22219</TotalTime>
  <Words>16379</Words>
  <Application>Microsoft Office PowerPoint</Application>
  <PresentationFormat>全屏显示(4:3)</PresentationFormat>
  <Paragraphs>1380</Paragraphs>
  <Slides>100</Slides>
  <Notes>99</Notes>
  <HiddenSlides>0</HiddenSlides>
  <MMClips>1</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100</vt:i4>
      </vt:variant>
    </vt:vector>
  </HeadingPairs>
  <TitlesOfParts>
    <vt:vector size="122" baseType="lpstr">
      <vt:lpstr>-apple-system</vt:lpstr>
      <vt:lpstr>DengXian</vt:lpstr>
      <vt:lpstr>楷体</vt:lpstr>
      <vt:lpstr>楷体_GB2312</vt:lpstr>
      <vt:lpstr>微软雅黑</vt:lpstr>
      <vt:lpstr>MJXc-TeX-main-R</vt:lpstr>
      <vt:lpstr>MJXc-TeX-math-I</vt:lpstr>
      <vt:lpstr>NimbusRomNo9L-Regu</vt:lpstr>
      <vt:lpstr>黑体</vt:lpstr>
      <vt:lpstr>system-ui</vt:lpstr>
      <vt:lpstr>Arial</vt:lpstr>
      <vt:lpstr>Arial</vt:lpstr>
      <vt:lpstr>Calibri</vt:lpstr>
      <vt:lpstr>Calibri Light</vt:lpstr>
      <vt:lpstr>Cambria Math</vt:lpstr>
      <vt:lpstr>Lato</vt:lpstr>
      <vt:lpstr>Open Sans</vt:lpstr>
      <vt:lpstr>Times New Roman</vt:lpstr>
      <vt:lpstr>Wingdings</vt:lpstr>
      <vt:lpstr>Wingdings 2</vt:lpstr>
      <vt:lpstr>Office 佈景主題</vt:lpstr>
      <vt:lpstr>自定义设计方案</vt:lpstr>
      <vt:lpstr>PowerPoint 演示文稿</vt:lpstr>
      <vt:lpstr>Outline</vt:lpstr>
      <vt:lpstr>Outline</vt:lpstr>
      <vt:lpstr>Why Graph</vt:lpstr>
      <vt:lpstr>Why Graph</vt:lpstr>
      <vt:lpstr>Why Graph</vt:lpstr>
      <vt:lpstr>Why Graph</vt:lpstr>
      <vt:lpstr>Why Graph</vt:lpstr>
      <vt:lpstr>Why Graph</vt:lpstr>
      <vt:lpstr>Why Graph</vt:lpstr>
      <vt:lpstr>Why Graph</vt:lpstr>
      <vt:lpstr>Dominance of Deep Learning</vt:lpstr>
      <vt:lpstr>Dominance of Deep Learning</vt:lpstr>
      <vt:lpstr>Dominance of Deep Learning</vt:lpstr>
      <vt:lpstr>Deep Learning on Graphs</vt:lpstr>
      <vt:lpstr>Deep Learning on Graphs</vt:lpstr>
      <vt:lpstr>Deep Learning on Graphs</vt:lpstr>
      <vt:lpstr>Why Graph Neural Network</vt:lpstr>
      <vt:lpstr>Outline</vt:lpstr>
      <vt:lpstr>Graph in a Nutshell</vt:lpstr>
      <vt:lpstr>Graph in a Nutshell</vt:lpstr>
      <vt:lpstr>Graph in a Nutshell</vt:lpstr>
      <vt:lpstr>Graph Neural Network or GCN</vt:lpstr>
      <vt:lpstr>Graph Neural Network or GCN</vt:lpstr>
      <vt:lpstr>Graph Neural Network or GCN</vt:lpstr>
      <vt:lpstr>Graph Neural Network or GCN</vt:lpstr>
      <vt:lpstr>Graph Neural Network or GCN</vt:lpstr>
      <vt:lpstr>Spectral graph theory and GFT</vt:lpstr>
      <vt:lpstr>Spectral graph theory and GFT</vt:lpstr>
      <vt:lpstr>Spectral graph theory and GFT</vt:lpstr>
      <vt:lpstr>Spectral graph theory and GFT</vt:lpstr>
      <vt:lpstr>Spectral graph theory and GFT</vt:lpstr>
      <vt:lpstr>Spectral graph theory and GFT</vt:lpstr>
      <vt:lpstr>Spectral graph theory and GFT</vt:lpstr>
      <vt:lpstr>Spectral graph theory and GFT</vt:lpstr>
      <vt:lpstr>Spectral graph theory and GFT</vt:lpstr>
      <vt:lpstr>Spectral graph theory and GFT</vt:lpstr>
      <vt:lpstr>Spectral graph theory and GFT</vt:lpstr>
      <vt:lpstr>Spectral graph theory and GFT</vt:lpstr>
      <vt:lpstr>Spectral graph theory and GFT</vt:lpstr>
      <vt:lpstr>Spectral graph theory and GFT</vt:lpstr>
      <vt:lpstr>Spectral graph theory and GFT</vt:lpstr>
      <vt:lpstr>Spectral graph theory and GFT</vt:lpstr>
      <vt:lpstr>Spectral graph theory and GFT</vt:lpstr>
      <vt:lpstr>GCN</vt:lpstr>
      <vt:lpstr>GCN</vt:lpstr>
      <vt:lpstr>GCN</vt:lpstr>
      <vt:lpstr>GCN</vt:lpstr>
      <vt:lpstr>Outline</vt:lpstr>
      <vt:lpstr>Transformer：background</vt:lpstr>
      <vt:lpstr>Transformer：background</vt:lpstr>
      <vt:lpstr>Transformer：background</vt:lpstr>
      <vt:lpstr>Transformer：background</vt:lpstr>
      <vt:lpstr>Transformer：background</vt:lpstr>
      <vt:lpstr>Transformer：background</vt:lpstr>
      <vt:lpstr>Transformer：background</vt:lpstr>
      <vt:lpstr>Transformer：background</vt:lpstr>
      <vt:lpstr>Transformer: A High-Level Look</vt:lpstr>
      <vt:lpstr>Transformer: A High-Level Look</vt:lpstr>
      <vt:lpstr>Transformer: A High-Level Look</vt:lpstr>
      <vt:lpstr>Transformer: A High-Level Look</vt:lpstr>
      <vt:lpstr>Transformer: Encoder-Decoder</vt:lpstr>
      <vt:lpstr>Transformer: Encoder-Decoder</vt:lpstr>
      <vt:lpstr>Transformer: Encoder-Decoder</vt:lpstr>
      <vt:lpstr>Transformer: Encoder</vt:lpstr>
      <vt:lpstr>Transformer: Encoder</vt:lpstr>
      <vt:lpstr>Transformer: Decoder</vt:lpstr>
      <vt:lpstr>Transformer: Decoder</vt:lpstr>
      <vt:lpstr>Transformer: Attention</vt:lpstr>
      <vt:lpstr>Transformer: Attention</vt:lpstr>
      <vt:lpstr>Transformer: Attention</vt:lpstr>
      <vt:lpstr>Transformer: Word embedding</vt:lpstr>
      <vt:lpstr>Transformer: Word embedding</vt:lpstr>
      <vt:lpstr>Transformer: Word embedding</vt:lpstr>
      <vt:lpstr>Self-Attention at a High Level</vt:lpstr>
      <vt:lpstr>Self-Attention at a High Level</vt:lpstr>
      <vt:lpstr>Positional Encoding Before Self-Attention in Detail</vt:lpstr>
      <vt:lpstr>Positional Encoding Before Self-Attention in Detail</vt:lpstr>
      <vt:lpstr>Positional Encoding Before Self-Attention in Detail</vt:lpstr>
      <vt:lpstr>Positional Encoding Before Self-Attention in Detail</vt:lpstr>
      <vt:lpstr>Positional Encoding Before Self-Attention in Detail</vt:lpstr>
      <vt:lpstr>Self-Attention in Detail</vt:lpstr>
      <vt:lpstr>Self-Attention in Detail</vt:lpstr>
      <vt:lpstr>Self-Attention in Detail</vt:lpstr>
      <vt:lpstr>Self-Attention in Detail</vt:lpstr>
      <vt:lpstr>Self-Attention in Detail</vt:lpstr>
      <vt:lpstr>Self-Attention in Detail</vt:lpstr>
      <vt:lpstr>Multi-head Attention</vt:lpstr>
      <vt:lpstr>Multi-head Attention</vt:lpstr>
      <vt:lpstr>All in One Visual </vt:lpstr>
      <vt:lpstr>Decoder Side</vt:lpstr>
      <vt:lpstr>Decoder Side</vt:lpstr>
      <vt:lpstr>Further Details</vt:lpstr>
      <vt:lpstr>Application</vt:lpstr>
      <vt:lpstr>Application</vt:lpstr>
      <vt:lpstr>Outline</vt:lpstr>
      <vt:lpstr>Challenges</vt:lpstr>
      <vt:lpstr>Open Questions and Future Directions</vt:lpstr>
      <vt:lpstr>Reference Materials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admin</cp:lastModifiedBy>
  <cp:revision>1302</cp:revision>
  <dcterms:created xsi:type="dcterms:W3CDTF">2016-10-09T14:12:16Z</dcterms:created>
  <dcterms:modified xsi:type="dcterms:W3CDTF">2024-04-08T09:48:33Z</dcterms:modified>
</cp:coreProperties>
</file>